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4" r:id="rId6"/>
    <p:sldId id="260" r:id="rId7"/>
    <p:sldId id="265" r:id="rId8"/>
    <p:sldId id="261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jie Guan" initials="WG" lastIdx="1" clrIdx="0">
    <p:extLst>
      <p:ext uri="{19B8F6BF-5375-455C-9EA6-DF929625EA0E}">
        <p15:presenceInfo xmlns:p15="http://schemas.microsoft.com/office/powerpoint/2012/main" userId="Weijie Gu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6T12:12:10.804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4D27-8779-46B9-ADA6-551FE6932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F7EB1-6B9E-412C-B9DE-27933F520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D9CBC-5F9C-4B44-A704-06FFC55D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FFC6-BA36-4E64-BC6B-6A8459E65A1D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FFF5A-28C4-4971-A94C-42794E95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3337A-7CA0-477A-968B-3EA647F9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3DE5-F701-46F1-98FC-06BBF1873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97435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49EC0-4ADC-4D59-A673-98F982B03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9B43A-9B81-48FB-B22C-3DD29BA8C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641B6-382E-4C8F-8C99-48BA90624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FFC6-BA36-4E64-BC6B-6A8459E65A1D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7B8D0-BC3C-44A5-AB96-68076B0F2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F20A3-75F0-42CB-97E7-E01B3B2E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3DE5-F701-46F1-98FC-06BBF1873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22535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9309B-85B5-40AA-B16F-75BF86B56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13AB4-95F9-4683-8893-6C6A6AF8B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0DC01-9B4E-4EB6-975C-A96777F74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FFC6-BA36-4E64-BC6B-6A8459E65A1D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4D3AC-F3BB-4CED-972A-291EE6B93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70B53-B790-4610-8A4A-208B47EA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3DE5-F701-46F1-98FC-06BBF1873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49206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8CE2-F5E3-4B48-B568-63F8DB85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792EC-C0C6-471D-8694-0C9BE4147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C3A58-DE43-4A96-B150-FE59B988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FFC6-BA36-4E64-BC6B-6A8459E65A1D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136E0-EB2E-47BC-A58C-35F1A83F5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FC584-C1D7-48B4-B13C-488F110F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3DE5-F701-46F1-98FC-06BBF1873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18197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4C828-73F2-4221-9605-B5FB37D09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38DB4-3598-443B-90D5-C09B6803A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C704D-45BB-420A-8348-7AA43F75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FFC6-BA36-4E64-BC6B-6A8459E65A1D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BAB5C-0697-48BC-929E-EAF6809F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D92AD-326F-4C04-8BEA-7D7E6CA0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3DE5-F701-46F1-98FC-06BBF1873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00442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FA88-09D2-4EBA-B618-5F0848B1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58538-CCD4-438A-808D-5B8759F51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31858-18CC-4757-B490-D6C63BC79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26E42-3D59-49AE-B0A5-B7EA33E3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FFC6-BA36-4E64-BC6B-6A8459E65A1D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AC5DC-64B9-4E8E-958D-0578F065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9D6D7-32B7-41DD-8942-CBC1FD6D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3DE5-F701-46F1-98FC-06BBF1873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78796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9E747-7044-4D3F-8099-FA005880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C20BB-3331-49C8-9F77-1B1F3FB7D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72E71-2116-425D-BCE7-CD4E860E8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94B59C-0DC0-4132-A151-B76B50924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85939-4C33-431D-803E-D670B8302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C328E0-C3BA-44F3-A97A-731185B2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FFC6-BA36-4E64-BC6B-6A8459E65A1D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5A8C0-3775-40E5-98C2-B0962D67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F05088-F6CA-4750-A4DC-39293C1F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3DE5-F701-46F1-98FC-06BBF1873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24157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441F-A59F-47E9-AA7D-34895AC63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3982-4D3F-4D10-AF2B-97FECAA2A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FFC6-BA36-4E64-BC6B-6A8459E65A1D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4B8CF-862A-44F5-A384-B0AF94E2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2AA34-BC82-4C76-AA9E-1493C018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3DE5-F701-46F1-98FC-06BBF1873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6473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23D1F-79C3-4DEB-84EF-D177A0F4F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FFC6-BA36-4E64-BC6B-6A8459E65A1D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AC4EA-1C4B-43D8-991E-77364E18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63AB0-EE13-41A6-9B66-E8C482B2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3DE5-F701-46F1-98FC-06BBF1873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28907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95409-087A-46E4-8D10-D468BC0A7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06FB7-17F4-4B0E-B683-2C7D2819D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3FB4B-D3D4-4B73-916F-8B504BF0A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CE899-5D3B-4A9C-B7F5-C389C8B2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FFC6-BA36-4E64-BC6B-6A8459E65A1D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54E29-C683-4622-A3C8-104117EBA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BFFC0-73DE-416C-9F84-A3CAA7DA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3DE5-F701-46F1-98FC-06BBF1873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91463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DDE2-5FB1-431D-8A73-D17EB0CD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132A05-311C-4634-A26A-473E4CF37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52BAF-56D3-48B9-B4A6-6EC11F7BD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943F1-1450-4CE3-A53E-B438155A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FFC6-BA36-4E64-BC6B-6A8459E65A1D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68F71-F4F2-44AE-BBEE-C5B50BDE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9EF32-2F7F-4FCD-A50E-ACD282EB7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3DE5-F701-46F1-98FC-06BBF1873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11539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954BA-8985-41D0-9CFD-D274CBC9E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D9AF6-0251-4D2E-99C0-281A4C306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3C4A9-6A6E-4E05-976A-9698A5859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FFC6-BA36-4E64-BC6B-6A8459E65A1D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EA084-453C-4F6A-B4BD-9F9F369A8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61340-89FA-4945-992D-5450D96D7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03DE5-F701-46F1-98FC-06BBF1873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7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dwaitasathe/Covid-19_Analysis_Twitter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654AB888-84C7-4A99-B81F-29BF3956C7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6" b="11444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6B4F24-743D-45EB-9F2F-F52CE4418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65862"/>
            <a:ext cx="605295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200" dirty="0">
                <a:ln w="22225">
                  <a:solidFill>
                    <a:srgbClr val="FFFFFF"/>
                  </a:solidFill>
                </a:ln>
                <a:noFill/>
              </a:rPr>
              <a:t>Analysis and Insights on COVID-19 based on Twitter Tweets.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C7B0681-E609-4CEF-92C3-F3C05D888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41" y="1065862"/>
            <a:ext cx="3860002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Team :- 4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Weijie Guan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Adwait</a:t>
            </a:r>
            <a:r>
              <a:rPr lang="en-US" sz="2000" dirty="0">
                <a:solidFill>
                  <a:srgbClr val="FFFFFF"/>
                </a:solidFill>
              </a:rPr>
              <a:t> Sathe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Rohan Choudhary</a:t>
            </a:r>
          </a:p>
        </p:txBody>
      </p:sp>
    </p:spTree>
    <p:extLst>
      <p:ext uri="{BB962C8B-B14F-4D97-AF65-F5344CB8AC3E}">
        <p14:creationId xmlns:p14="http://schemas.microsoft.com/office/powerpoint/2010/main" val="891866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9788545-6D33-43E9-A771-8F3E81EB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1167184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AFB0B5-3C2B-47B2-97C1-8A73CBDE8362}"/>
              </a:ext>
            </a:extLst>
          </p:cNvPr>
          <p:cNvSpPr txBox="1"/>
          <p:nvPr/>
        </p:nvSpPr>
        <p:spPr>
          <a:xfrm>
            <a:off x="1045028" y="1336329"/>
            <a:ext cx="3892732" cy="438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Content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CC3838C8-CA73-4DA3-8A65-799ADE0A2018}"/>
              </a:ext>
            </a:extLst>
          </p:cNvPr>
          <p:cNvSpPr txBox="1"/>
          <p:nvPr/>
        </p:nvSpPr>
        <p:spPr>
          <a:xfrm>
            <a:off x="6096001" y="1336329"/>
            <a:ext cx="5260848" cy="438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Use</a:t>
            </a:r>
            <a:r>
              <a:rPr lang="en-US" altLang="zh-CN" sz="2800" dirty="0"/>
              <a:t> Case</a:t>
            </a: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Methodology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Structure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Data sources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Sprints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Acceptance criteria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Goal of Project</a:t>
            </a:r>
          </a:p>
        </p:txBody>
      </p:sp>
    </p:spTree>
    <p:extLst>
      <p:ext uri="{BB962C8B-B14F-4D97-AF65-F5344CB8AC3E}">
        <p14:creationId xmlns:p14="http://schemas.microsoft.com/office/powerpoint/2010/main" val="296639275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40805-A632-494B-B9F5-E00138F62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5FF1B9-8170-4FBA-8851-953C6FEEE724}"/>
              </a:ext>
            </a:extLst>
          </p:cNvPr>
          <p:cNvSpPr txBox="1"/>
          <p:nvPr/>
        </p:nvSpPr>
        <p:spPr>
          <a:xfrm>
            <a:off x="6096001" y="1336329"/>
            <a:ext cx="5260848" cy="438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User specifies the filters(region, date range…) and receives graphs about Covid-19 base on tweets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System runs data (machine learning) model and displays list of feature vectors, each with predicted label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591341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9425D4AB-CD98-4DD6-9398-3C8961DE0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69" y="0"/>
            <a:ext cx="755293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97818316-E7CB-4E73-AF79-E9CAB873E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193D07-B13B-4525-952F-867E1C91B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67" y="802955"/>
            <a:ext cx="413369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000000"/>
                </a:solidFill>
              </a:rPr>
              <a:t>Methodology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8B47C9F-A960-4902-8507-38F18DD3D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6695" y="511733"/>
            <a:ext cx="1857636" cy="1857636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「twitter」的圖片搜尋結果">
            <a:extLst>
              <a:ext uri="{FF2B5EF4-FFF2-40B4-BE49-F238E27FC236}">
                <a16:creationId xmlns:a16="http://schemas.microsoft.com/office/drawing/2014/main" id="{27CCC05B-4E14-4594-90AA-1F36589E5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6145" y="871183"/>
            <a:ext cx="1138736" cy="113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764ADE-9A33-4A62-868C-7D9B6D2B776B}"/>
              </a:ext>
            </a:extLst>
          </p:cNvPr>
          <p:cNvSpPr txBox="1"/>
          <p:nvPr/>
        </p:nvSpPr>
        <p:spPr>
          <a:xfrm>
            <a:off x="645205" y="1789837"/>
            <a:ext cx="5403912" cy="4051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Data Ingestion : - Get the Tweets From Twitter related to COVID-19 (Apache Kafka)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Data Cleaning and Transformation : - Cleaned and transformed data based on features needed for analysis(Apache Spark)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Data Analysis :-Do sentimental analysis on our dataset and train a machine learning model to classify the tweets (Apache SparkML)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Data Visualization :-   Weekly/Daily number of tweets, Based on Region , Based on sentiments (Apache Zeppelin)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4E15E95-445D-4A45-BC1E-8468CE170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677" y="2933578"/>
            <a:ext cx="2737876" cy="2737876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75">
            <a:extLst>
              <a:ext uri="{FF2B5EF4-FFF2-40B4-BE49-F238E27FC236}">
                <a16:creationId xmlns:a16="http://schemas.microsoft.com/office/drawing/2014/main" id="{133B9781-B73C-44F8-97CB-D1807A63B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996" y="-26552"/>
            <a:ext cx="4082004" cy="3428999"/>
          </a:xfrm>
          <a:custGeom>
            <a:avLst/>
            <a:gdLst>
              <a:gd name="connsiteX0" fmla="*/ 350681 w 4082004"/>
              <a:gd name="connsiteY0" fmla="*/ 0 h 3428999"/>
              <a:gd name="connsiteX1" fmla="*/ 4082004 w 4082004"/>
              <a:gd name="connsiteY1" fmla="*/ 0 h 3428999"/>
              <a:gd name="connsiteX2" fmla="*/ 4082004 w 4082004"/>
              <a:gd name="connsiteY2" fmla="*/ 2444823 h 3428999"/>
              <a:gd name="connsiteX3" fmla="*/ 4081788 w 4082004"/>
              <a:gd name="connsiteY3" fmla="*/ 2445178 h 3428999"/>
              <a:gd name="connsiteX4" fmla="*/ 2231442 w 4082004"/>
              <a:gd name="connsiteY4" fmla="*/ 3428999 h 3428999"/>
              <a:gd name="connsiteX5" fmla="*/ 0 w 4082004"/>
              <a:gd name="connsiteY5" fmla="*/ 1197557 h 3428999"/>
              <a:gd name="connsiteX6" fmla="*/ 269323 w 4082004"/>
              <a:gd name="connsiteY6" fmla="*/ 133920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2004" h="3428999">
                <a:moveTo>
                  <a:pt x="350681" y="0"/>
                </a:moveTo>
                <a:lnTo>
                  <a:pt x="4082004" y="0"/>
                </a:lnTo>
                <a:lnTo>
                  <a:pt x="4082004" y="2444823"/>
                </a:lnTo>
                <a:lnTo>
                  <a:pt x="4081788" y="2445178"/>
                </a:lnTo>
                <a:cubicBezTo>
                  <a:pt x="3680782" y="3038745"/>
                  <a:pt x="3001686" y="3428999"/>
                  <a:pt x="2231442" y="3428999"/>
                </a:cubicBezTo>
                <a:cubicBezTo>
                  <a:pt x="999051" y="3428999"/>
                  <a:pt x="0" y="2429948"/>
                  <a:pt x="0" y="1197557"/>
                </a:cubicBezTo>
                <a:cubicBezTo>
                  <a:pt x="0" y="812435"/>
                  <a:pt x="97564" y="450100"/>
                  <a:pt x="269323" y="13392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104" name="Picture 8" descr="「apache zeppelin」的圖片搜尋結果">
            <a:extLst>
              <a:ext uri="{FF2B5EF4-FFF2-40B4-BE49-F238E27FC236}">
                <a16:creationId xmlns:a16="http://schemas.microsoft.com/office/drawing/2014/main" id="{FD8A0FC1-21D1-45CD-B9FF-FBDD5BCDB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45815" y="293211"/>
            <a:ext cx="3217333" cy="215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「kafka」的圖片搜尋結果">
            <a:extLst>
              <a:ext uri="{FF2B5EF4-FFF2-40B4-BE49-F238E27FC236}">
                <a16:creationId xmlns:a16="http://schemas.microsoft.com/office/drawing/2014/main" id="{FCE793E0-C1FF-42FD-A295-F9C03DCE9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1079" y="3434981"/>
            <a:ext cx="1735071" cy="173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Freeform 79">
            <a:extLst>
              <a:ext uri="{FF2B5EF4-FFF2-40B4-BE49-F238E27FC236}">
                <a16:creationId xmlns:a16="http://schemas.microsoft.com/office/drawing/2014/main" id="{1FCEDCAD-7B1A-4AE2-818E-D93A4875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3618" y="4326947"/>
            <a:ext cx="3068382" cy="2540529"/>
          </a:xfrm>
          <a:custGeom>
            <a:avLst/>
            <a:gdLst>
              <a:gd name="connsiteX0" fmla="*/ 1612418 w 3068382"/>
              <a:gd name="connsiteY0" fmla="*/ 0 h 2540529"/>
              <a:gd name="connsiteX1" fmla="*/ 3030226 w 3068382"/>
              <a:gd name="connsiteY1" fmla="*/ 843844 h 2540529"/>
              <a:gd name="connsiteX2" fmla="*/ 3068382 w 3068382"/>
              <a:gd name="connsiteY2" fmla="*/ 923051 h 2540529"/>
              <a:gd name="connsiteX3" fmla="*/ 3068382 w 3068382"/>
              <a:gd name="connsiteY3" fmla="*/ 2301785 h 2540529"/>
              <a:gd name="connsiteX4" fmla="*/ 3030226 w 3068382"/>
              <a:gd name="connsiteY4" fmla="*/ 2380992 h 2540529"/>
              <a:gd name="connsiteX5" fmla="*/ 2949460 w 3068382"/>
              <a:gd name="connsiteY5" fmla="*/ 2513937 h 2540529"/>
              <a:gd name="connsiteX6" fmla="*/ 2929575 w 3068382"/>
              <a:gd name="connsiteY6" fmla="*/ 2540529 h 2540529"/>
              <a:gd name="connsiteX7" fmla="*/ 295261 w 3068382"/>
              <a:gd name="connsiteY7" fmla="*/ 2540529 h 2540529"/>
              <a:gd name="connsiteX8" fmla="*/ 275376 w 3068382"/>
              <a:gd name="connsiteY8" fmla="*/ 2513937 h 2540529"/>
              <a:gd name="connsiteX9" fmla="*/ 0 w 3068382"/>
              <a:gd name="connsiteY9" fmla="*/ 1612418 h 2540529"/>
              <a:gd name="connsiteX10" fmla="*/ 1612418 w 3068382"/>
              <a:gd name="connsiteY10" fmla="*/ 0 h 254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8382" h="2540529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8382" y="923051"/>
                </a:lnTo>
                <a:lnTo>
                  <a:pt x="3068382" y="2301785"/>
                </a:lnTo>
                <a:lnTo>
                  <a:pt x="3030226" y="2380992"/>
                </a:lnTo>
                <a:cubicBezTo>
                  <a:pt x="3005403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102" name="Picture 6" descr="「spark」的圖片搜尋結果">
            <a:extLst>
              <a:ext uri="{FF2B5EF4-FFF2-40B4-BE49-F238E27FC236}">
                <a16:creationId xmlns:a16="http://schemas.microsoft.com/office/drawing/2014/main" id="{FCD7D034-83AC-4230-A740-289B52413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40046" y="5224413"/>
            <a:ext cx="2345355" cy="122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29991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9A581DED-0958-428E-B4A8-A146889CC6A9}"/>
              </a:ext>
            </a:extLst>
          </p:cNvPr>
          <p:cNvSpPr/>
          <p:nvPr/>
        </p:nvSpPr>
        <p:spPr>
          <a:xfrm>
            <a:off x="9946745" y="1936100"/>
            <a:ext cx="2090177" cy="3169299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30629EF-ABE2-4B59-A44C-2DA0F62B71E7}"/>
              </a:ext>
            </a:extLst>
          </p:cNvPr>
          <p:cNvSpPr/>
          <p:nvPr/>
        </p:nvSpPr>
        <p:spPr>
          <a:xfrm>
            <a:off x="163360" y="1950496"/>
            <a:ext cx="4397106" cy="315490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B813B27-A183-4796-B0AA-23A7DF7E42B5}"/>
              </a:ext>
            </a:extLst>
          </p:cNvPr>
          <p:cNvSpPr txBox="1"/>
          <p:nvPr/>
        </p:nvSpPr>
        <p:spPr>
          <a:xfrm>
            <a:off x="176051" y="2007661"/>
            <a:ext cx="137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2570301-8A4B-4FAF-A972-EAEDCD423284}"/>
              </a:ext>
            </a:extLst>
          </p:cNvPr>
          <p:cNvSpPr/>
          <p:nvPr/>
        </p:nvSpPr>
        <p:spPr>
          <a:xfrm>
            <a:off x="303051" y="2900727"/>
            <a:ext cx="1795244" cy="66273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producer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DEE5644-4987-470B-AF91-AA51320B08D1}"/>
              </a:ext>
            </a:extLst>
          </p:cNvPr>
          <p:cNvSpPr/>
          <p:nvPr/>
        </p:nvSpPr>
        <p:spPr>
          <a:xfrm>
            <a:off x="2601987" y="2900727"/>
            <a:ext cx="1795244" cy="66273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broker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6C624D-ED1F-40C2-8257-361DD2C78393}"/>
              </a:ext>
            </a:extLst>
          </p:cNvPr>
          <p:cNvSpPr/>
          <p:nvPr/>
        </p:nvSpPr>
        <p:spPr>
          <a:xfrm>
            <a:off x="4790599" y="1937911"/>
            <a:ext cx="4639563" cy="3169299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CDEA7CD-22B3-47C2-99B8-43736FBFFECE}"/>
              </a:ext>
            </a:extLst>
          </p:cNvPr>
          <p:cNvSpPr/>
          <p:nvPr/>
        </p:nvSpPr>
        <p:spPr>
          <a:xfrm>
            <a:off x="5050234" y="2900727"/>
            <a:ext cx="1856764" cy="6627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 streaming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14DF8C2-A243-4DC6-9086-F5A204795458}"/>
              </a:ext>
            </a:extLst>
          </p:cNvPr>
          <p:cNvSpPr/>
          <p:nvPr/>
        </p:nvSpPr>
        <p:spPr>
          <a:xfrm>
            <a:off x="7554180" y="2918554"/>
            <a:ext cx="1618725" cy="6627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Sparkmllib</a:t>
            </a:r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F69B20-512D-40B4-8E85-4A8E4C81AD56}"/>
              </a:ext>
            </a:extLst>
          </p:cNvPr>
          <p:cNvSpPr txBox="1"/>
          <p:nvPr/>
        </p:nvSpPr>
        <p:spPr>
          <a:xfrm>
            <a:off x="4753823" y="2007661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72841C4-5CD8-4F79-BCF3-A8E256335640}"/>
              </a:ext>
            </a:extLst>
          </p:cNvPr>
          <p:cNvSpPr/>
          <p:nvPr/>
        </p:nvSpPr>
        <p:spPr>
          <a:xfrm>
            <a:off x="5055766" y="5756708"/>
            <a:ext cx="1856764" cy="6627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8F898369-8729-4896-936E-1CCCC9ACE3EF}"/>
              </a:ext>
            </a:extLst>
          </p:cNvPr>
          <p:cNvSpPr/>
          <p:nvPr/>
        </p:nvSpPr>
        <p:spPr>
          <a:xfrm>
            <a:off x="2098295" y="3149249"/>
            <a:ext cx="503692" cy="152751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0512C338-E2A5-40AE-9FF6-595FFD0FA7BF}"/>
              </a:ext>
            </a:extLst>
          </p:cNvPr>
          <p:cNvSpPr/>
          <p:nvPr/>
        </p:nvSpPr>
        <p:spPr>
          <a:xfrm>
            <a:off x="4409810" y="3155717"/>
            <a:ext cx="645956" cy="1462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854154A-8F17-4650-8A99-26BDCD31C065}"/>
              </a:ext>
            </a:extLst>
          </p:cNvPr>
          <p:cNvSpPr txBox="1"/>
          <p:nvPr/>
        </p:nvSpPr>
        <p:spPr>
          <a:xfrm>
            <a:off x="9946745" y="2007661"/>
            <a:ext cx="142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F193B76-EE68-4745-B611-A7F88B4B4264}"/>
              </a:ext>
            </a:extLst>
          </p:cNvPr>
          <p:cNvSpPr/>
          <p:nvPr/>
        </p:nvSpPr>
        <p:spPr>
          <a:xfrm>
            <a:off x="10261485" y="2900727"/>
            <a:ext cx="1618725" cy="662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Zeppelin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812D5C94-18C3-476E-ABA5-E430AF627393}"/>
              </a:ext>
            </a:extLst>
          </p:cNvPr>
          <p:cNvSpPr/>
          <p:nvPr/>
        </p:nvSpPr>
        <p:spPr>
          <a:xfrm>
            <a:off x="6898760" y="3158950"/>
            <a:ext cx="645956" cy="14628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CE5133AB-3517-45EB-9290-F0FCF5F815AD}"/>
              </a:ext>
            </a:extLst>
          </p:cNvPr>
          <p:cNvSpPr/>
          <p:nvPr/>
        </p:nvSpPr>
        <p:spPr>
          <a:xfrm>
            <a:off x="9172905" y="3155717"/>
            <a:ext cx="1088580" cy="14951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EEDADD92-298C-4811-95F7-F3FBE1587CEC}"/>
              </a:ext>
            </a:extLst>
          </p:cNvPr>
          <p:cNvSpPr/>
          <p:nvPr/>
        </p:nvSpPr>
        <p:spPr>
          <a:xfrm>
            <a:off x="5978616" y="4616504"/>
            <a:ext cx="5128874" cy="16657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98197089-6010-43E6-92E0-B2B4310E3F42}"/>
              </a:ext>
            </a:extLst>
          </p:cNvPr>
          <p:cNvSpPr/>
          <p:nvPr/>
        </p:nvSpPr>
        <p:spPr>
          <a:xfrm rot="10800000">
            <a:off x="10979910" y="3581285"/>
            <a:ext cx="137043" cy="113565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0A2AB445-0D93-436C-8FCB-F5349266055B}"/>
              </a:ext>
            </a:extLst>
          </p:cNvPr>
          <p:cNvSpPr/>
          <p:nvPr/>
        </p:nvSpPr>
        <p:spPr>
          <a:xfrm rot="5400000">
            <a:off x="4838411" y="4597165"/>
            <a:ext cx="2280409" cy="12757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5F3A27A-EC5F-4506-871F-145708318FD7}"/>
              </a:ext>
            </a:extLst>
          </p:cNvPr>
          <p:cNvSpPr txBox="1"/>
          <p:nvPr/>
        </p:nvSpPr>
        <p:spPr>
          <a:xfrm>
            <a:off x="319544" y="408553"/>
            <a:ext cx="4397106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212470179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1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316347-009E-44AA-ABB3-A09DF3B27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Data sources</a:t>
            </a:r>
          </a:p>
        </p:txBody>
      </p:sp>
      <p:sp>
        <p:nvSpPr>
          <p:cNvPr id="59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2"/>
                </a:gs>
                <a:gs pos="23000">
                  <a:schemeClr val="accent2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4" descr="「data source」的圖片搜尋結果">
            <a:extLst>
              <a:ext uri="{FF2B5EF4-FFF2-40B4-BE49-F238E27FC236}">
                <a16:creationId xmlns:a16="http://schemas.microsoft.com/office/drawing/2014/main" id="{9C4B7EFD-B525-4536-A397-405AAB5A2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349" y="1703296"/>
            <a:ext cx="3661831" cy="347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1C3135-C8E7-4540-A3AC-F8A10995BA58}"/>
              </a:ext>
            </a:extLst>
          </p:cNvPr>
          <p:cNvSpPr txBox="1"/>
          <p:nvPr/>
        </p:nvSpPr>
        <p:spPr>
          <a:xfrm>
            <a:off x="6090574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Apache Kafka -  Min 2000 rows per day. We would start ingesting the data from next week. As this is a peak period.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The language would be Scala.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Github Repo :- </a:t>
            </a:r>
            <a:r>
              <a:rPr lang="en-US" sz="2000">
                <a:solidFill>
                  <a:srgbClr val="000000"/>
                </a:solidFill>
                <a:hlinkClick r:id="rId4"/>
              </a:rPr>
              <a:t>https://github.com/adwaitasathe/Covid-19_Analysis_Twitter</a:t>
            </a:r>
            <a:endParaRPr lang="en-US" sz="20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04264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2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93D07-B13B-4525-952F-867E1C91B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Sprints</a:t>
            </a:r>
          </a:p>
        </p:txBody>
      </p:sp>
      <p:grpSp>
        <p:nvGrpSpPr>
          <p:cNvPr id="50" name="Group 3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1" name="Rectangle 3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3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3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3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764ADE-9A33-4A62-868C-7D9B6D2B776B}"/>
              </a:ext>
            </a:extLst>
          </p:cNvPr>
          <p:cNvSpPr txBox="1"/>
          <p:nvPr/>
        </p:nvSpPr>
        <p:spPr>
          <a:xfrm>
            <a:off x="6096001" y="1336329"/>
            <a:ext cx="5260848" cy="438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Our Sprint is one week Duration, and project bases on </a:t>
            </a:r>
            <a:r>
              <a:rPr lang="en-US" sz="1900" dirty="0" err="1"/>
              <a:t>scala</a:t>
            </a: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Sprint 1 (3/16-3/23) - Setup Kafka Cluster, Get Tweets From Kafka and Build data cleaning part of Data Pipeline.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Sprint 2 (3/24-3/31) - Analyze dataset with NLP algorithm and Generate a new dataset for coming analysis.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Sprint 3 (4/1-4/8) - Sentimental analysis.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Sprint 4 (4/9-4/16) - Setup Zeppelin and implement dashboard/reports, prepare for presentation. </a:t>
            </a:r>
          </a:p>
        </p:txBody>
      </p:sp>
    </p:spTree>
    <p:extLst>
      <p:ext uri="{BB962C8B-B14F-4D97-AF65-F5344CB8AC3E}">
        <p14:creationId xmlns:p14="http://schemas.microsoft.com/office/powerpoint/2010/main" val="414359899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18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A8C97-1476-4607-9BBA-72256AC4C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Acceptance criteria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4" name="Rectangle 2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2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2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2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2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7B99AE-3206-4985-AF88-67BC726737BB}"/>
              </a:ext>
            </a:extLst>
          </p:cNvPr>
          <p:cNvSpPr txBox="1"/>
          <p:nvPr/>
        </p:nvSpPr>
        <p:spPr>
          <a:xfrm>
            <a:off x="6096001" y="1336329"/>
            <a:ext cx="5260848" cy="438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70% cases will be classified correctly for the machine learning models.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90% of the data ingested should be a part of Visualization Data.</a:t>
            </a:r>
          </a:p>
        </p:txBody>
      </p:sp>
    </p:spTree>
    <p:extLst>
      <p:ext uri="{BB962C8B-B14F-4D97-AF65-F5344CB8AC3E}">
        <p14:creationId xmlns:p14="http://schemas.microsoft.com/office/powerpoint/2010/main" val="161915513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0B5A2-4799-424A-8732-8FAF315F9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Goal of Project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ED9EC-F050-4748-8206-85C80273FC77}"/>
              </a:ext>
            </a:extLst>
          </p:cNvPr>
          <p:cNvSpPr txBox="1"/>
          <p:nvPr/>
        </p:nvSpPr>
        <p:spPr>
          <a:xfrm>
            <a:off x="6096001" y="1336329"/>
            <a:ext cx="5260848" cy="438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would to analyze the dataset to figure out how people think about the coronavirus and use machine learning models to add some tags like worried, not worried to tweets.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From Technology Perspective, Learn Apache Kafka , Apache Spark and Apache Zeppelin.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266548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380</TotalTime>
  <Words>379</Words>
  <Application>Microsoft Office PowerPoint</Application>
  <PresentationFormat>宽屏</PresentationFormat>
  <Paragraphs>58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Analysis and Insights on COVID-19 based on Twitter Tweets.</vt:lpstr>
      <vt:lpstr>PowerPoint 演示文稿</vt:lpstr>
      <vt:lpstr>Use Case</vt:lpstr>
      <vt:lpstr>Methodology</vt:lpstr>
      <vt:lpstr>PowerPoint 演示文稿</vt:lpstr>
      <vt:lpstr>Data sources</vt:lpstr>
      <vt:lpstr>Sprints</vt:lpstr>
      <vt:lpstr>Acceptance criteria</vt:lpstr>
      <vt:lpstr>Goal of Project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and Insights on COVID-19 based on Twitter Tweets.</dc:title>
  <dc:creator>Adwait Sathe</dc:creator>
  <cp:lastModifiedBy>Weijie Guan</cp:lastModifiedBy>
  <cp:revision>26</cp:revision>
  <dcterms:created xsi:type="dcterms:W3CDTF">2020-03-14T21:50:56Z</dcterms:created>
  <dcterms:modified xsi:type="dcterms:W3CDTF">2020-03-16T17:25:48Z</dcterms:modified>
</cp:coreProperties>
</file>