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Lato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13FEDF-CD91-4E2D-8A4D-13F800566A16}">
  <a:tblStyle styleId="{5E13FEDF-CD91-4E2D-8A4D-13F800566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Lato-italic.fntdata"/><Relationship Id="rId83" Type="http://schemas.openxmlformats.org/officeDocument/2006/relationships/font" Target="fonts/Lato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Lato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Lato-regular.fntdata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icon/gpu-1907650/" TargetMode="External"/><Relationship Id="rId3" Type="http://schemas.openxmlformats.org/officeDocument/2006/relationships/hyperlink" Target="https://thenounproject.com/icon/cpu-2308475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dnuggets.com/2020/04/data-transformation-standardization-normalization.html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dnuggets.com/2020/04/data-transformation-standardization-normalization.html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dnuggets.com/2020/04/data-transformation-standardization-normalization.html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33962226/common-causes-of-nans-during-training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352036/what-should-i-do-when-my-neural-network-doesnt-learn/352037#352037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352036/what-should-i-do-when-my-neural-network-doesnt-learn/352037#352037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352036/what-should-i-do-when-my-neural-network-doesnt-learn/352037#352037" TargetMode="Externa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what-is-the-plateau-problem-in-neural-networks-and-how-to-fix-it/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what-is-the-plateau-problem-in-neural-networks-and-how-to-fix-it/" TargetMode="Externa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what-is-the-plateau-problem-in-neural-networks-and-how-to-fix-it/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what-is-the-plateau-problem-in-neural-networks-and-how-to-fix-it/" TargetMode="Externa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what-is-the-plateau-problem-in-neural-networks-and-how-to-fix-it/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what-is-the-plateau-problem-in-neural-networks-and-how-to-fix-it/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dhammel.com/learning-rates/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55444737/validation-loss-much-higher-than-training-loss" TargetMode="Externa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learning-curves-for-diagnosing-machine-learning-model-performance/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learning-curves-for-diagnosing-machine-learning-model-performance/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187335/validation-error-less-than-training-error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187335/validation-error-less-than-training-error" TargetMode="Externa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282160/how-is-it-possible-that-validation-loss-is-increasing-while-validation-accuracy" TargetMode="External"/><Relationship Id="rId3" Type="http://schemas.openxmlformats.org/officeDocument/2006/relationships/hyperlink" Target="https://arxiv.org/pdf/1706.04599.pdf" TargetMode="External"/><Relationship Id="rId4" Type="http://schemas.openxmlformats.org/officeDocument/2006/relationships/hyperlink" Target="https://www.reddit.com/r/MachineLearning/comments/si7q6z/d_validation_metrics_improving_despite_validation/" TargetMode="Externa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.stackexchange.com/questions/282160/how-is-it-possible-that-validation-loss-is-increasing-while-validation-accuracy" TargetMode="External"/><Relationship Id="rId3" Type="http://schemas.openxmlformats.org/officeDocument/2006/relationships/hyperlink" Target="https://arxiv.org/pdf/1706.04599.pdf" TargetMode="External"/><Relationship Id="rId4" Type="http://schemas.openxmlformats.org/officeDocument/2006/relationships/hyperlink" Target="https://www.reddit.com/r/MachineLearning/comments/si7q6z/d_validation_metrics_improving_despite_validation/" TargetMode="Externa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e6df4404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e6df440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ea49fc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ea49fc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401eeb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401eeb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98bf08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98bf08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ea49fc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ea49fc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401eeb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401eeb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401eeb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401eeb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98bf08d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98bf08d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memory errors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401eeb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9401eeb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98bf08d7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98bf08d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98bf08d7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98bf08d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401ee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401ee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401eeb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9401eeb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98bf08d7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98bf08d7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98bf08d7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98bf08d7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98bf08d7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98bf08d7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98bf08d7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98bf08d7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98bf08d7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98bf08d7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401eeb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401eeb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a6ace4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a6ace4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Icon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https://thenounproject.com/icon/gpu-1907650/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Icon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https://thenounproject.com/icon/cpu-2308475/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9401eeb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9401eeb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9401eebc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9401eebc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401eebc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401eebc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323faaf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323faaf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https://www.kdnuggets.com/2020/04/data-transformation-standardization-normalization.html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a6ace49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a6ace49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https://www.kdnuggets.com/2020/04/data-transformation-standardization-normalization.html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a6ace49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a6ace49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https://www.kdnuggets.com/2020/04/data-transformation-standardization-normalization.html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323faa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323faa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323faa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323faa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323faaf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323faaf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323faaf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323faaf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ohter NaN causes: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https://stackoverflow.com/questions/33962226/common-causes-of-nans-during-training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323faaf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323faaf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323faaf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323faaf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323faaf3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323faaf3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bf75d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9bf75d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9401eeb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9401eeb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9401eebc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9401eebc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9401eebc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9401eebc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9401eeb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9401eeb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23faaf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23faaf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conv1d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9401eebc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9401eebc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14661a3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14661a3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ffa6ea55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ffa6ea55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14661a3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14661a3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ffa6ea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ffa6ea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https://stats.stackexchange.com/questions/352036/what-should-i-do-when-my-neural-network-doesnt-learn/352037#352037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ea49fc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ea49fc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ffa6ea5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ffa6ea5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https://stats.stackexchange.com/questions/352036/what-should-i-do-when-my-neural-network-doesnt-learn/352037#352037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ffa6ea5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ffa6ea5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https://stats.stackexchange.com/questions/352036/what-should-i-do-when-my-neural-network-doesnt-learn/352037#352037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ffa6ea5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ffa6ea5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plateau: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https://analyticsindiamag.com/what-is-the-plateau-problem-in-neural-networks-and-how-to-fix-it/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dying ReLU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ffa6ea5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ffa6ea5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plateau: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https://analyticsindiamag.com/what-is-the-plateau-problem-in-neural-networks-and-how-to-fix-it/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dying ReLU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ffa6ea5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ffa6ea5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plateau: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https://analyticsindiamag.com/what-is-the-plateau-problem-in-neural-networks-and-how-to-fix-it/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dying ReLU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ffa6ea5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0ffa6ea5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plateau: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https://analyticsindiamag.com/what-is-the-plateau-problem-in-neural-networks-and-how-to-fix-it/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dying ReLU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ffa6ea55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ffa6ea5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plateau: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https://analyticsindiamag.com/what-is-the-plateau-problem-in-neural-networks-and-how-to-fix-it/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dying ReLU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ffa6ea5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ffa6ea5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plateau: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https://analyticsindiamag.com/what-is-the-plateau-problem-in-neural-networks-and-how-to-fix-it/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dying ReLU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ffa6ea55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0ffa6ea55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01c06c2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01c06c2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ea49fc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ea49fc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examples: network has input shape 3xWxH but receives greyscale image, at test time input is (3 X W X H) instead of (1 x 3 x W x H)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ffa6ea55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ffa6ea55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http://www.bdhammel.com/learning-rates/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0ffa6ea55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0ffa6ea55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290f25d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290f25d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ffa6ea55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0ffa6ea55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scenarios: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https://stackoverflow.com/questions/55444737/validation-loss-much-higher-than-training-loss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9401eebc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9401eebc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scenarios: https://stackoverflow.com/questions/55444737/validation-loss-much-higher-than-training-loss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1b2d20e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11b2d20e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9401eebc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9401eebc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de5f7f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0de5f7f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good fit: </a:t>
            </a:r>
            <a:r>
              <a:rPr lang="en" u="sng">
                <a:solidFill>
                  <a:srgbClr val="4DD0E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https://machinelearningmastery.com/learning-curves-for-diagnosing-machine-learning-model-performance/</a:t>
            </a:r>
            <a:r>
              <a:rPr lang="en">
                <a:solidFill>
                  <a:schemeClr val="dk1"/>
                </a:solidFill>
              </a:rPr>
              <a:t>  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9401eebc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9401eebc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good fit: </a:t>
            </a:r>
            <a:r>
              <a:rPr lang="en" u="sng">
                <a:solidFill>
                  <a:srgbClr val="4DD0E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https://machinelearningmastery.com/learning-curves-for-diagnosing-machine-learning-model-performance/</a:t>
            </a:r>
            <a:r>
              <a:rPr lang="en">
                <a:solidFill>
                  <a:schemeClr val="dk1"/>
                </a:solidFill>
              </a:rPr>
              <a:t>  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01c06c2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01c06c2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ea49fc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ea49fc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19401eeb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19401eeb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01c06c2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101c06c2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https://stats.stackexchange.com/questions/187335/validation-error-less-than-training-error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19401eebc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19401eebc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https://stats.stackexchange.com/questions/187335/validation-error-less-than-training-error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290f25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1290f25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https://stats.stackexchange.com/questions/282160/how-is-it-possible-that-validation-loss-is-increasing-while-validation-accuracy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https://arxiv.org/pdf/1706.04599.pdf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https://www.reddit.com/r/MachineLearning/comments/si7q6z/d_validation_metrics_improving_despite_validation/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18eea9f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18eea9f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https://stats.stackexchange.com/questions/282160/how-is-it-possible-that-validation-loss-is-increasing-while-validation-accuracy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https://arxiv.org/pdf/1706.04599.pdf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https://www.reddit.com/r/MachineLearning/comments/si7q6z/d_validation_metrics_improving_despite_validation/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290f25d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290f25d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ea49fc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ea49fc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example: softmax over wrong dimension when predicting pixelwise value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98bf08d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98bf08d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example: softmax over wrong dimension when predicting pixelwise value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jpg"/><Relationship Id="rId5" Type="http://schemas.openxmlformats.org/officeDocument/2006/relationships/hyperlink" Target="https://www.thetalkingmachines.com/article/beginners-guide-debugging-tensorflow-model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hyperlink" Target="https://pytorch.org/docs/stable/generated/torch.nn.CrossEntropyLoss.html?highlight=crossentropy#torch.nn.CrossEntropyLos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hyperlink" Target="https://towardsdatascience.com/why-do-we-use-embeddings-in-nlp-2f20e1b632d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42.png"/><Relationship Id="rId6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48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34.png"/><Relationship Id="rId5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39.png"/><Relationship Id="rId5" Type="http://schemas.openxmlformats.org/officeDocument/2006/relationships/hyperlink" Target="https://fullstackdeeplearning.com/spring2021/lecture-7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39.png"/><Relationship Id="rId5" Type="http://schemas.openxmlformats.org/officeDocument/2006/relationships/hyperlink" Target="https://fullstackdeeplearning.com/spring2021/lecture-7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38.png"/><Relationship Id="rId5" Type="http://schemas.openxmlformats.org/officeDocument/2006/relationships/image" Target="../media/image47.png"/><Relationship Id="rId6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41.png"/><Relationship Id="rId5" Type="http://schemas.openxmlformats.org/officeDocument/2006/relationships/image" Target="../media/image45.png"/><Relationship Id="rId6" Type="http://schemas.openxmlformats.org/officeDocument/2006/relationships/image" Target="../media/image52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53.png"/><Relationship Id="rId13" Type="http://schemas.openxmlformats.org/officeDocument/2006/relationships/image" Target="../media/image49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50.png"/><Relationship Id="rId9" Type="http://schemas.openxmlformats.org/officeDocument/2006/relationships/image" Target="../media/image46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5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image" Target="../media/image58.png"/><Relationship Id="rId5" Type="http://schemas.openxmlformats.org/officeDocument/2006/relationships/hyperlink" Target="https://www.researchgate.net/figure/Plots-showing-learning-curves-of-model-loss-and-accuracy-over-each-training-epoch-during_fig2_352074003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57.png"/><Relationship Id="rId5" Type="http://schemas.openxmlformats.org/officeDocument/2006/relationships/hyperlink" Target="https://stats.stackexchange.com/questions/364360/how-can-change-in-cost-function-be-positiv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Relationship Id="rId4" Type="http://schemas.openxmlformats.org/officeDocument/2006/relationships/image" Target="../media/image57.png"/><Relationship Id="rId5" Type="http://schemas.openxmlformats.org/officeDocument/2006/relationships/hyperlink" Target="https://stats.stackexchange.com/questions/364360/how-can-change-in-cost-function-be-positiv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57.png"/><Relationship Id="rId5" Type="http://schemas.openxmlformats.org/officeDocument/2006/relationships/hyperlink" Target="https://stats.stackexchange.com/questions/364360/how-can-change-in-cost-function-be-positiv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55.png"/><Relationship Id="rId5" Type="http://schemas.openxmlformats.org/officeDocument/2006/relationships/hyperlink" Target="https://jumabek.wordpress.com/2017/03/21/781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55.png"/><Relationship Id="rId5" Type="http://schemas.openxmlformats.org/officeDocument/2006/relationships/hyperlink" Target="https://jumabek.wordpress.com/2017/03/21/781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Relationship Id="rId4" Type="http://schemas.openxmlformats.org/officeDocument/2006/relationships/hyperlink" Target="https://jumabek.wordpress.com/2017/03/21/781/" TargetMode="External"/><Relationship Id="rId5" Type="http://schemas.openxmlformats.org/officeDocument/2006/relationships/image" Target="../media/image5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Relationship Id="rId4" Type="http://schemas.openxmlformats.org/officeDocument/2006/relationships/hyperlink" Target="https://jumabek.wordpress.com/2017/03/21/781/" TargetMode="External"/><Relationship Id="rId5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hyperlink" Target="https://cs231n.github.io/neural-networks-3/" TargetMode="External"/><Relationship Id="rId5" Type="http://schemas.openxmlformats.org/officeDocument/2006/relationships/image" Target="../media/image7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Relationship Id="rId4" Type="http://schemas.openxmlformats.org/officeDocument/2006/relationships/hyperlink" Target="https://cs231n.github.io/neural-networks-3/" TargetMode="External"/><Relationship Id="rId5" Type="http://schemas.openxmlformats.org/officeDocument/2006/relationships/image" Target="../media/image7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Relationship Id="rId4" Type="http://schemas.openxmlformats.org/officeDocument/2006/relationships/hyperlink" Target="https://cs231n.github.io/neural-networks-3/" TargetMode="External"/><Relationship Id="rId5" Type="http://schemas.openxmlformats.org/officeDocument/2006/relationships/image" Target="../media/image6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Relationship Id="rId4" Type="http://schemas.openxmlformats.org/officeDocument/2006/relationships/image" Target="../media/image6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Relationship Id="rId4" Type="http://schemas.openxmlformats.org/officeDocument/2006/relationships/image" Target="../media/image62.png"/><Relationship Id="rId5" Type="http://schemas.openxmlformats.org/officeDocument/2006/relationships/hyperlink" Target="https://www.jeremyjordan.me/nn-learning-rate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Relationship Id="rId4" Type="http://schemas.openxmlformats.org/officeDocument/2006/relationships/hyperlink" Target="https://datascience.stackexchange.com/questions/37815/what-to-do-if-training-loss-decreases-but-validation-loss-does-not-decrease" TargetMode="External"/><Relationship Id="rId5" Type="http://schemas.openxmlformats.org/officeDocument/2006/relationships/image" Target="../media/image60.png"/><Relationship Id="rId6" Type="http://schemas.openxmlformats.org/officeDocument/2006/relationships/image" Target="../media/image59.png"/><Relationship Id="rId7" Type="http://schemas.openxmlformats.org/officeDocument/2006/relationships/hyperlink" Target="https://datascience.stackexchange.com/questions/65471/validation-loss-much-higher-than-training-loss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Relationship Id="rId4" Type="http://schemas.openxmlformats.org/officeDocument/2006/relationships/hyperlink" Target="https://datascience.stackexchange.com/questions/37815/what-to-do-if-training-loss-decreases-but-validation-loss-does-not-decrease" TargetMode="External"/><Relationship Id="rId5" Type="http://schemas.openxmlformats.org/officeDocument/2006/relationships/image" Target="../media/image60.png"/><Relationship Id="rId6" Type="http://schemas.openxmlformats.org/officeDocument/2006/relationships/image" Target="../media/image59.png"/><Relationship Id="rId7" Type="http://schemas.openxmlformats.org/officeDocument/2006/relationships/hyperlink" Target="https://datascience.stackexchange.com/questions/65471/validation-loss-much-higher-than-training-loss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p3CcfIjycBA" TargetMode="External"/><Relationship Id="rId5" Type="http://schemas.openxmlformats.org/officeDocument/2006/relationships/image" Target="../media/image6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p3CcfIjycBA" TargetMode="External"/><Relationship Id="rId5" Type="http://schemas.openxmlformats.org/officeDocument/2006/relationships/image" Target="../media/image6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.png"/><Relationship Id="rId4" Type="http://schemas.openxmlformats.org/officeDocument/2006/relationships/hyperlink" Target="https://www.mdpi.com/1424-8220/20/9/2710/htm" TargetMode="External"/><Relationship Id="rId5" Type="http://schemas.openxmlformats.org/officeDocument/2006/relationships/image" Target="../media/image6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.png"/><Relationship Id="rId4" Type="http://schemas.openxmlformats.org/officeDocument/2006/relationships/hyperlink" Target="https://www.mdpi.com/1424-8220/20/9/2710/htm" TargetMode="External"/><Relationship Id="rId5" Type="http://schemas.openxmlformats.org/officeDocument/2006/relationships/image" Target="../media/image6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p3CcfIjycBA" TargetMode="External"/><Relationship Id="rId5" Type="http://schemas.openxmlformats.org/officeDocument/2006/relationships/image" Target="../media/image6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p3CcfIjycBA" TargetMode="External"/><Relationship Id="rId5" Type="http://schemas.openxmlformats.org/officeDocument/2006/relationships/image" Target="../media/image6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Relationship Id="rId4" Type="http://schemas.openxmlformats.org/officeDocument/2006/relationships/hyperlink" Target="https://machinelearningmastery.com/learning-curves-for-diagnosing-machine-learning-model-performance/" TargetMode="External"/><Relationship Id="rId5" Type="http://schemas.openxmlformats.org/officeDocument/2006/relationships/image" Target="../media/image6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Relationship Id="rId4" Type="http://schemas.openxmlformats.org/officeDocument/2006/relationships/hyperlink" Target="https://machinelearningmastery.com/learning-curves-for-diagnosing-machine-learning-model-performance/" TargetMode="External"/><Relationship Id="rId5" Type="http://schemas.openxmlformats.org/officeDocument/2006/relationships/image" Target="../media/image6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Relationship Id="rId4" Type="http://schemas.openxmlformats.org/officeDocument/2006/relationships/image" Target="../media/image65.png"/><Relationship Id="rId5" Type="http://schemas.openxmlformats.org/officeDocument/2006/relationships/image" Target="../media/image69.png"/><Relationship Id="rId6" Type="http://schemas.openxmlformats.org/officeDocument/2006/relationships/hyperlink" Target="https://stats.stackexchange.com/questions/282160/how-is-it-possible-that-validation-loss-is-increasing-while-validation-accuracy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.png"/><Relationship Id="rId4" Type="http://schemas.openxmlformats.org/officeDocument/2006/relationships/image" Target="../media/image65.png"/><Relationship Id="rId5" Type="http://schemas.openxmlformats.org/officeDocument/2006/relationships/image" Target="../media/image69.png"/><Relationship Id="rId6" Type="http://schemas.openxmlformats.org/officeDocument/2006/relationships/hyperlink" Target="https://stats.stackexchange.com/questions/282160/how-is-it-possible-that-validation-loss-is-increasing-while-validation-accuracy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75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 Debugging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(3)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03150" y="903600"/>
            <a:ext cx="84291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scenario: last batch in a dataset may have 1st dimension != </a:t>
            </a:r>
            <a:r>
              <a:rPr b="1" lang="en">
                <a:solidFill>
                  <a:srgbClr val="000000"/>
                </a:solidFill>
              </a:rPr>
              <a:t>batch_size: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why? let’s say </a:t>
            </a:r>
            <a:r>
              <a:rPr b="1" lang="en">
                <a:solidFill>
                  <a:srgbClr val="000000"/>
                </a:solidFill>
              </a:rPr>
              <a:t>batch_size=32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>
                <a:solidFill>
                  <a:srgbClr val="000000"/>
                </a:solidFill>
              </a:rPr>
              <a:t>DataLoader</a:t>
            </a:r>
            <a:r>
              <a:rPr lang="en">
                <a:solidFill>
                  <a:srgbClr val="000000"/>
                </a:solidFill>
              </a:rPr>
              <a:t> loads 32 elements until it exhausts all the dataset elements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dataset has 3216 elements =&gt; </a:t>
            </a:r>
            <a:r>
              <a:rPr b="1" i="1" lang="en">
                <a:solidFill>
                  <a:srgbClr val="000000"/>
                </a:solidFill>
              </a:rPr>
              <a:t>last batch</a:t>
            </a:r>
            <a:r>
              <a:rPr lang="en">
                <a:solidFill>
                  <a:srgbClr val="000000"/>
                </a:solidFill>
              </a:rPr>
              <a:t> has 16 elements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(3)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03150" y="903600"/>
            <a:ext cx="84291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scenario: last batch in a dataset may have 1st dimension != </a:t>
            </a:r>
            <a:r>
              <a:rPr b="1" lang="en">
                <a:solidFill>
                  <a:srgbClr val="000000"/>
                </a:solidFill>
              </a:rPr>
              <a:t>batch_size: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why? let’s say </a:t>
            </a:r>
            <a:r>
              <a:rPr b="1" lang="en">
                <a:solidFill>
                  <a:srgbClr val="000000"/>
                </a:solidFill>
              </a:rPr>
              <a:t>batch_size=32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>
                <a:solidFill>
                  <a:srgbClr val="000000"/>
                </a:solidFill>
              </a:rPr>
              <a:t>DataLoader</a:t>
            </a:r>
            <a:r>
              <a:rPr lang="en">
                <a:solidFill>
                  <a:srgbClr val="000000"/>
                </a:solidFill>
              </a:rPr>
              <a:t> loads 32 elements until it exhausts all the dataset elements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dataset has 3216 elements =&gt; </a:t>
            </a:r>
            <a:r>
              <a:rPr b="1" i="1" lang="en">
                <a:solidFill>
                  <a:srgbClr val="000000"/>
                </a:solidFill>
              </a:rPr>
              <a:t>last batch</a:t>
            </a:r>
            <a:r>
              <a:rPr lang="en">
                <a:solidFill>
                  <a:srgbClr val="000000"/>
                </a:solidFill>
              </a:rPr>
              <a:t> has 16 elements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code assumes output size is </a:t>
            </a:r>
            <a:r>
              <a:rPr b="1" lang="en">
                <a:solidFill>
                  <a:srgbClr val="000000"/>
                </a:solidFill>
              </a:rPr>
              <a:t>batch_size</a:t>
            </a:r>
            <a:r>
              <a:rPr lang="en">
                <a:solidFill>
                  <a:srgbClr val="000000"/>
                </a:solidFill>
              </a:rPr>
              <a:t>, shape errors may appear: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00" y="3034275"/>
            <a:ext cx="592455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00" y="4045675"/>
            <a:ext cx="5924550" cy="42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45" name="Google Shape;145;p23"/>
          <p:cNvCxnSpPr>
            <a:stCxn id="143" idx="2"/>
          </p:cNvCxnSpPr>
          <p:nvPr/>
        </p:nvCxnSpPr>
        <p:spPr>
          <a:xfrm>
            <a:off x="3620675" y="3758175"/>
            <a:ext cx="0" cy="30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400" y="4525700"/>
            <a:ext cx="70294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6903800" y="3509850"/>
            <a:ext cx="22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size no longer matches first linear layer!</a:t>
            </a:r>
            <a:endParaRPr/>
          </a:p>
        </p:txBody>
      </p:sp>
      <p:cxnSp>
        <p:nvCxnSpPr>
          <p:cNvPr id="148" name="Google Shape;148;p23"/>
          <p:cNvCxnSpPr>
            <a:stCxn id="147" idx="1"/>
            <a:endCxn id="144" idx="3"/>
          </p:cNvCxnSpPr>
          <p:nvPr/>
        </p:nvCxnSpPr>
        <p:spPr>
          <a:xfrm flipH="1">
            <a:off x="6582800" y="3817650"/>
            <a:ext cx="321000" cy="44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(4)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03150" y="903600"/>
            <a:ext cx="84291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labels are one-hot but loss function expects scalar </a:t>
            </a:r>
            <a:r>
              <a:rPr b="1" i="1" lang="en">
                <a:solidFill>
                  <a:srgbClr val="000000"/>
                </a:solidFill>
              </a:rPr>
              <a:t>[0, num_classes-1]</a:t>
            </a:r>
            <a:endParaRPr b="1" i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623" y="1565973"/>
            <a:ext cx="6984176" cy="22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352413" y="3692425"/>
            <a:ext cx="628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https://www.thetalkingmachines.com/article/beginners-guide-debugging-tensorflow-models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(5)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good practices: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write down tensor shapes after each operation, this will make writing and debugging shape issues more easily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975" y="2121350"/>
            <a:ext cx="3067050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(5)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good practices: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write down tensor shapes after each operation, this will make writing and debugging shape issues more easily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carefully read Pytorch documentation for layers (linear, conv2d etc), operations (concat, reshape, etc.) and loss functions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975" y="2121350"/>
            <a:ext cx="3067050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713" y="4173650"/>
            <a:ext cx="7477125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6"/>
          <p:cNvSpPr txBox="1"/>
          <p:nvPr/>
        </p:nvSpPr>
        <p:spPr>
          <a:xfrm>
            <a:off x="2244825" y="4678550"/>
            <a:ext cx="5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documentation snippet from </a:t>
            </a:r>
            <a:r>
              <a:rPr lang="en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CrossEntropyLoss</a:t>
            </a:r>
            <a:r>
              <a:rPr lang="en">
                <a:solidFill>
                  <a:schemeClr val="lt1"/>
                </a:solidFill>
              </a:rPr>
              <a:t> in Pytorch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device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03150" y="903600"/>
            <a:ext cx="8448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tensors must be on the same device to perform most operations (no cpu-cuda or cuda1-cuda2 allowed)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typical errors: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model was moved to GPU but input data is still on CPU due to </a:t>
            </a:r>
            <a:r>
              <a:rPr b="1" lang="en">
                <a:solidFill>
                  <a:srgbClr val="000000"/>
                </a:solidFill>
              </a:rPr>
              <a:t>.to()</a:t>
            </a:r>
            <a:r>
              <a:rPr lang="en">
                <a:solidFill>
                  <a:srgbClr val="000000"/>
                </a:solidFill>
              </a:rPr>
              <a:t> operation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model was loaded from a checkpoint but we forgot to move it to GPU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forgot to move labels to GPU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tip: write device agnostic code to easily switch between the two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498" y="3140948"/>
            <a:ext cx="6930450" cy="15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device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03150" y="903600"/>
            <a:ext cx="8448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tips: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write device agnostic code to easily switch between the two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sure model, inputs and labels are stored on the same device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823" y="1886873"/>
            <a:ext cx="6930450" cy="15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type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03150" y="903600"/>
            <a:ext cx="8377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 data and network mismatch: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arameters in </a:t>
            </a:r>
            <a:r>
              <a:rPr b="1" lang="en">
                <a:solidFill>
                  <a:srgbClr val="000000"/>
                </a:solidFill>
              </a:rPr>
              <a:t>torch.nn</a:t>
            </a:r>
            <a:r>
              <a:rPr lang="en">
                <a:solidFill>
                  <a:srgbClr val="000000"/>
                </a:solidFill>
              </a:rPr>
              <a:t> layers have type </a:t>
            </a:r>
            <a:r>
              <a:rPr b="1" i="1" lang="en">
                <a:solidFill>
                  <a:srgbClr val="000000"/>
                </a:solidFill>
              </a:rPr>
              <a:t>float32</a:t>
            </a:r>
            <a:r>
              <a:rPr lang="en">
                <a:solidFill>
                  <a:srgbClr val="000000"/>
                </a:solidFill>
              </a:rPr>
              <a:t> (Float) by default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the </a:t>
            </a:r>
            <a:r>
              <a:rPr lang="en">
                <a:solidFill>
                  <a:srgbClr val="000000"/>
                </a:solidFill>
              </a:rPr>
              <a:t>dataset is a NumPy array, it gets converted to Tensors of type </a:t>
            </a:r>
            <a:r>
              <a:rPr b="1" i="1" lang="en">
                <a:solidFill>
                  <a:srgbClr val="000000"/>
                </a:solidFill>
              </a:rPr>
              <a:t>float64</a:t>
            </a:r>
            <a:r>
              <a:rPr lang="en">
                <a:solidFill>
                  <a:srgbClr val="000000"/>
                </a:solidFill>
              </a:rPr>
              <a:t> (Double), which are incompatible with the layers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762" y="2713949"/>
            <a:ext cx="7366375" cy="21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type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03150" y="903600"/>
            <a:ext cx="8377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 data and network mismatch: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pretrained model parameters have half-precision (</a:t>
            </a:r>
            <a:r>
              <a:rPr b="1" i="1" lang="en">
                <a:solidFill>
                  <a:srgbClr val="000000"/>
                </a:solidFill>
              </a:rPr>
              <a:t>float16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is read as </a:t>
            </a:r>
            <a:r>
              <a:rPr b="1" i="1" lang="en">
                <a:solidFill>
                  <a:srgbClr val="000000"/>
                </a:solidFill>
              </a:rPr>
              <a:t>float32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" y="2319600"/>
            <a:ext cx="88201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750" y="3367351"/>
            <a:ext cx="8520600" cy="17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type (3)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03150" y="903600"/>
            <a:ext cx="83778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labels and loss mismatch: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labels are read as </a:t>
            </a:r>
            <a:r>
              <a:rPr b="1" i="1" lang="en">
                <a:solidFill>
                  <a:srgbClr val="000000"/>
                </a:solidFill>
              </a:rPr>
              <a:t>Float</a:t>
            </a:r>
            <a:r>
              <a:rPr lang="en">
                <a:solidFill>
                  <a:srgbClr val="000000"/>
                </a:solidFill>
              </a:rPr>
              <a:t> Tensors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forget to convert them to </a:t>
            </a:r>
            <a:r>
              <a:rPr b="1" i="1" lang="en">
                <a:solidFill>
                  <a:srgbClr val="000000"/>
                </a:solidFill>
              </a:rPr>
              <a:t>Long </a:t>
            </a:r>
            <a:r>
              <a:rPr lang="en">
                <a:solidFill>
                  <a:srgbClr val="000000"/>
                </a:solidFill>
              </a:rPr>
              <a:t>Tensors, required by </a:t>
            </a:r>
            <a:r>
              <a:rPr b="1" lang="en">
                <a:solidFill>
                  <a:srgbClr val="000000"/>
                </a:solidFill>
              </a:rPr>
              <a:t>CrossEntropyLoss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13" y="2648825"/>
            <a:ext cx="8984874" cy="15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Test 1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0150" y="1076925"/>
            <a:ext cx="86073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 minute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 variante de test: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Varianta 1 (numar impar de litere in numele complet)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Varianta 2 (numar par de litere in numele complet)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Exemple: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Ion Dan-Ion =&gt; 9 litere =&gt; Varianta 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Ion Dan Ion =&gt; 9 litere =&gt; Varianta 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Ana Ion =&gt; 6 litere =&gt; Varianta 2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range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403150" y="903600"/>
            <a:ext cx="83778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labels are stored as </a:t>
            </a:r>
            <a:r>
              <a:rPr b="1" lang="en">
                <a:solidFill>
                  <a:srgbClr val="000000"/>
                </a:solidFill>
              </a:rPr>
              <a:t>{1,2,...,C}</a:t>
            </a:r>
            <a:r>
              <a:rPr lang="en">
                <a:solidFill>
                  <a:srgbClr val="000000"/>
                </a:solidFill>
              </a:rPr>
              <a:t> instead of </a:t>
            </a:r>
            <a:r>
              <a:rPr b="1" lang="en">
                <a:solidFill>
                  <a:srgbClr val="000000"/>
                </a:solidFill>
              </a:rPr>
              <a:t>{0,1,...,C-1}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throws an error in the cost function when accessing the score or label with index C (out of range)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00" y="2136200"/>
            <a:ext cx="4779476" cy="29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range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03150" y="903600"/>
            <a:ext cx="53283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working with text data, each word has a unique index</a:t>
            </a:r>
            <a:r>
              <a:rPr b="1" lang="en">
                <a:solidFill>
                  <a:srgbClr val="000000"/>
                </a:solidFill>
              </a:rPr>
              <a:t> {0..V-1}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</a:t>
            </a:r>
            <a:r>
              <a:rPr b="1" lang="en">
                <a:solidFill>
                  <a:srgbClr val="000000"/>
                </a:solidFill>
              </a:rPr>
              <a:t>V </a:t>
            </a:r>
            <a:r>
              <a:rPr lang="en">
                <a:solidFill>
                  <a:srgbClr val="000000"/>
                </a:solidFill>
              </a:rPr>
              <a:t>= 10000, x[10000] results in an ‘index out of range’ error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574" y="67875"/>
            <a:ext cx="2709325" cy="47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7459725" y="4836600"/>
            <a:ext cx="5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source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Out of memory errors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03150" y="903600"/>
            <a:ext cx="83217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825" y="1755750"/>
            <a:ext cx="58769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Out of memory errors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14275" y="903600"/>
            <a:ext cx="83106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issue: pretrained model doesn’t fit into single GPU memory 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GPT3 has </a:t>
            </a:r>
            <a:r>
              <a:rPr b="1" lang="en">
                <a:solidFill>
                  <a:srgbClr val="000000"/>
                </a:solidFill>
              </a:rPr>
              <a:t>175B</a:t>
            </a:r>
            <a:r>
              <a:rPr lang="en">
                <a:solidFill>
                  <a:srgbClr val="000000"/>
                </a:solidFill>
              </a:rPr>
              <a:t> parameters =&gt; requires </a:t>
            </a:r>
            <a:r>
              <a:rPr b="1" lang="en">
                <a:solidFill>
                  <a:srgbClr val="000000"/>
                </a:solidFill>
              </a:rPr>
              <a:t>700GB</a:t>
            </a:r>
            <a:r>
              <a:rPr lang="en">
                <a:solidFill>
                  <a:srgbClr val="000000"/>
                </a:solidFill>
              </a:rPr>
              <a:t> memory to store in </a:t>
            </a:r>
            <a:r>
              <a:rPr b="1" lang="en">
                <a:solidFill>
                  <a:srgbClr val="000000"/>
                </a:solidFill>
              </a:rPr>
              <a:t>float32</a:t>
            </a:r>
            <a:r>
              <a:rPr lang="en">
                <a:solidFill>
                  <a:srgbClr val="000000"/>
                </a:solidFill>
              </a:rPr>
              <a:t> format 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150727"/>
                </a:solidFill>
              </a:rPr>
              <a:t>maximum memory in a single GPU is </a:t>
            </a:r>
            <a:r>
              <a:rPr b="1" lang="en">
                <a:solidFill>
                  <a:srgbClr val="150727"/>
                </a:solidFill>
              </a:rPr>
              <a:t>80GB</a:t>
            </a:r>
            <a:r>
              <a:rPr lang="en">
                <a:solidFill>
                  <a:srgbClr val="150727"/>
                </a:solidFill>
              </a:rPr>
              <a:t> (as of 2023)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solution: pick smaller model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150727"/>
                </a:solidFill>
              </a:rPr>
              <a:t>GPTJ-6B requires </a:t>
            </a:r>
            <a:r>
              <a:rPr b="1" lang="en">
                <a:solidFill>
                  <a:srgbClr val="150727"/>
                </a:solidFill>
              </a:rPr>
              <a:t>12GB</a:t>
            </a:r>
            <a:r>
              <a:rPr lang="en">
                <a:solidFill>
                  <a:srgbClr val="150727"/>
                </a:solidFill>
              </a:rPr>
              <a:t> GPU memory in half-precision (</a:t>
            </a:r>
            <a:r>
              <a:rPr b="1" lang="en">
                <a:solidFill>
                  <a:srgbClr val="150727"/>
                </a:solidFill>
              </a:rPr>
              <a:t>float16</a:t>
            </a:r>
            <a:r>
              <a:rPr lang="en">
                <a:solidFill>
                  <a:srgbClr val="150727"/>
                </a:solidFill>
              </a:rPr>
              <a:t>)</a:t>
            </a:r>
            <a:endParaRPr>
              <a:solidFill>
                <a:srgbClr val="150727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0727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0727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Out of memory errors (3)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951550"/>
            <a:ext cx="8336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✅"/>
            </a:pPr>
            <a:r>
              <a:rPr lang="en">
                <a:solidFill>
                  <a:srgbClr val="000000"/>
                </a:solidFill>
              </a:rPr>
              <a:t>model fits into GPU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issue: at </a:t>
            </a:r>
            <a:r>
              <a:rPr b="1" lang="en">
                <a:solidFill>
                  <a:srgbClr val="000000"/>
                </a:solidFill>
              </a:rPr>
              <a:t>test time</a:t>
            </a:r>
            <a:r>
              <a:rPr lang="en">
                <a:solidFill>
                  <a:srgbClr val="000000"/>
                </a:solidFill>
              </a:rPr>
              <a:t>, out of memory error occurs during feedforward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sure feedforward code is wrapped in </a:t>
            </a:r>
            <a:r>
              <a:rPr lang="en" sz="11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torch.no_grad()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which disables gradient calculation and reduces memory consumption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reduce batch size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feed shorter sequences (if working with text/time series etc.)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Out of memory errors (3)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951550"/>
            <a:ext cx="8336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✅"/>
            </a:pPr>
            <a:r>
              <a:rPr lang="en">
                <a:solidFill>
                  <a:srgbClr val="000000"/>
                </a:solidFill>
              </a:rPr>
              <a:t>model fits into GPU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issue: at </a:t>
            </a:r>
            <a:r>
              <a:rPr b="1" lang="en">
                <a:solidFill>
                  <a:srgbClr val="000000"/>
                </a:solidFill>
              </a:rPr>
              <a:t>train time</a:t>
            </a:r>
            <a:r>
              <a:rPr lang="en">
                <a:solidFill>
                  <a:srgbClr val="000000"/>
                </a:solidFill>
              </a:rPr>
              <a:t>, out of memory error occurs during feedforward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check for memory leaks (detach loss from computational graph before storing it)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reduce model size: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 less layers, smaller layer size etc.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train with mixed precision (float16) / quantization (int8)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reduce batch size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reduce input size: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downsize image/video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train with shorter sequences (text, time series etc.)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Syntactic</a:t>
            </a:r>
            <a:r>
              <a:rPr b="1" lang="en">
                <a:solidFill>
                  <a:srgbClr val="000000"/>
                </a:solidFill>
              </a:rPr>
              <a:t> Issues - recap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50" y="1690650"/>
            <a:ext cx="5975615" cy="13087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38"/>
          <p:cNvSpPr txBox="1"/>
          <p:nvPr/>
        </p:nvSpPr>
        <p:spPr>
          <a:xfrm>
            <a:off x="210250" y="1336650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shape errors</a:t>
            </a:r>
            <a:endParaRPr b="1" sz="1100"/>
          </a:p>
        </p:txBody>
      </p:sp>
      <p:sp>
        <p:nvSpPr>
          <p:cNvPr id="271" name="Google Shape;271;p38"/>
          <p:cNvSpPr txBox="1"/>
          <p:nvPr/>
        </p:nvSpPr>
        <p:spPr>
          <a:xfrm>
            <a:off x="173025" y="3552638"/>
            <a:ext cx="126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device</a:t>
            </a:r>
            <a:r>
              <a:rPr b="1" lang="en" sz="1100"/>
              <a:t> errors</a:t>
            </a:r>
            <a:endParaRPr b="1" sz="1100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6922" y="1303097"/>
            <a:ext cx="5094926" cy="131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38"/>
          <p:cNvSpPr txBox="1"/>
          <p:nvPr/>
        </p:nvSpPr>
        <p:spPr>
          <a:xfrm>
            <a:off x="8014975" y="949100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type</a:t>
            </a:r>
            <a:r>
              <a:rPr b="1" lang="en" sz="1100"/>
              <a:t> errors</a:t>
            </a:r>
            <a:endParaRPr b="1" sz="1100"/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50" y="3906650"/>
            <a:ext cx="8698801" cy="111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4125" y="3123450"/>
            <a:ext cx="5094925" cy="148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38"/>
          <p:cNvSpPr txBox="1"/>
          <p:nvPr/>
        </p:nvSpPr>
        <p:spPr>
          <a:xfrm>
            <a:off x="7946700" y="2769438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range</a:t>
            </a:r>
            <a:r>
              <a:rPr b="1" lang="en" sz="1100"/>
              <a:t> errors</a:t>
            </a:r>
            <a:endParaRPr b="1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Syntactic Issues - recap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255700" y="926838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shape errors</a:t>
            </a:r>
            <a:endParaRPr b="1" sz="1100"/>
          </a:p>
        </p:txBody>
      </p:sp>
      <p:sp>
        <p:nvSpPr>
          <p:cNvPr id="284" name="Google Shape;284;p39"/>
          <p:cNvSpPr txBox="1"/>
          <p:nvPr/>
        </p:nvSpPr>
        <p:spPr>
          <a:xfrm>
            <a:off x="253725" y="2974938"/>
            <a:ext cx="126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device errors</a:t>
            </a:r>
            <a:endParaRPr b="1" sz="1100"/>
          </a:p>
        </p:txBody>
      </p:sp>
      <p:sp>
        <p:nvSpPr>
          <p:cNvPr id="285" name="Google Shape;285;p39"/>
          <p:cNvSpPr txBox="1"/>
          <p:nvPr/>
        </p:nvSpPr>
        <p:spPr>
          <a:xfrm>
            <a:off x="3966125" y="926850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type errors</a:t>
            </a:r>
            <a:endParaRPr b="1" sz="1100"/>
          </a:p>
        </p:txBody>
      </p:sp>
      <p:sp>
        <p:nvSpPr>
          <p:cNvPr id="286" name="Google Shape;286;p39"/>
          <p:cNvSpPr txBox="1"/>
          <p:nvPr/>
        </p:nvSpPr>
        <p:spPr>
          <a:xfrm>
            <a:off x="3966125" y="3069313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range errors</a:t>
            </a:r>
            <a:endParaRPr b="1" sz="1100"/>
          </a:p>
        </p:txBody>
      </p:sp>
      <p:graphicFrame>
        <p:nvGraphicFramePr>
          <p:cNvPr id="287" name="Google Shape;287;p39"/>
          <p:cNvGraphicFramePr/>
          <p:nvPr/>
        </p:nvGraphicFramePr>
        <p:xfrm>
          <a:off x="311700" y="127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384050"/>
                <a:gridCol w="384050"/>
                <a:gridCol w="38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39"/>
          <p:cNvGraphicFramePr/>
          <p:nvPr/>
        </p:nvGraphicFramePr>
        <p:xfrm>
          <a:off x="1627925" y="127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39"/>
          <p:cNvGraphicFramePr/>
          <p:nvPr/>
        </p:nvGraphicFramePr>
        <p:xfrm>
          <a:off x="4058713" y="126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39"/>
          <p:cNvSpPr/>
          <p:nvPr/>
        </p:nvSpPr>
        <p:spPr>
          <a:xfrm>
            <a:off x="5007175" y="1810825"/>
            <a:ext cx="891900" cy="476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layer (float32)</a:t>
            </a:r>
            <a:endParaRPr/>
          </a:p>
        </p:txBody>
      </p:sp>
      <p:sp>
        <p:nvSpPr>
          <p:cNvPr id="291" name="Google Shape;291;p39"/>
          <p:cNvSpPr txBox="1"/>
          <p:nvPr/>
        </p:nvSpPr>
        <p:spPr>
          <a:xfrm>
            <a:off x="3973101" y="2746225"/>
            <a:ext cx="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float64</a:t>
            </a:r>
            <a:endParaRPr sz="900"/>
          </a:p>
        </p:txBody>
      </p:sp>
      <p:cxnSp>
        <p:nvCxnSpPr>
          <p:cNvPr id="292" name="Google Shape;292;p39"/>
          <p:cNvCxnSpPr>
            <a:endCxn id="290" idx="1"/>
          </p:cNvCxnSpPr>
          <p:nvPr/>
        </p:nvCxnSpPr>
        <p:spPr>
          <a:xfrm flipH="1" rot="10800000">
            <a:off x="4453075" y="2049025"/>
            <a:ext cx="554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3" name="Google Shape;293;p39"/>
          <p:cNvGraphicFramePr/>
          <p:nvPr/>
        </p:nvGraphicFramePr>
        <p:xfrm>
          <a:off x="326200" y="33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384050"/>
                <a:gridCol w="384050"/>
                <a:gridCol w="38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39"/>
          <p:cNvGraphicFramePr/>
          <p:nvPr/>
        </p:nvGraphicFramePr>
        <p:xfrm>
          <a:off x="1627925" y="33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295" name="Google Shape;2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800" y="4502377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50" y="3802286"/>
            <a:ext cx="382850" cy="37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5183925" y="3470275"/>
            <a:ext cx="4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39"/>
          <p:cNvGraphicFramePr/>
          <p:nvPr/>
        </p:nvGraphicFramePr>
        <p:xfrm>
          <a:off x="4058725" y="342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384050"/>
                <a:gridCol w="384050"/>
                <a:gridCol w="38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 txBox="1"/>
          <p:nvPr/>
        </p:nvSpPr>
        <p:spPr>
          <a:xfrm>
            <a:off x="5183925" y="3421325"/>
            <a:ext cx="6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x[3]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7143775" y="834938"/>
            <a:ext cx="10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OOM</a:t>
            </a:r>
            <a:r>
              <a:rPr b="1" lang="en" sz="1100"/>
              <a:t> errors</a:t>
            </a:r>
            <a:endParaRPr b="1" sz="1100"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5000" y="1131822"/>
            <a:ext cx="1414700" cy="381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 txBox="1"/>
          <p:nvPr/>
        </p:nvSpPr>
        <p:spPr>
          <a:xfrm>
            <a:off x="7934112" y="4400138"/>
            <a:ext cx="9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Inception network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bugs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1656650" y="1061600"/>
            <a:ext cx="14334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syntactic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50" y="1805025"/>
            <a:ext cx="5113348" cy="269307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6271675" y="1061600"/>
            <a:ext cx="14334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functional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398" y="1925925"/>
            <a:ext cx="3445803" cy="230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7500" y="4611625"/>
            <a:ext cx="452550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functional bugs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398" y="1925925"/>
            <a:ext cx="3445803" cy="230904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55725" y="1017725"/>
            <a:ext cx="44280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neural network trains, but the model’s performance is bad/suboptimal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many sources of errors: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logic errors (typos, wrong inputs, wrong labels, incorrect arguments)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bad model hyperparameters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dataset issues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bugs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75" y="1984450"/>
            <a:ext cx="56864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normalization/standardization is: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missing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computed over the wrong dimension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975" y="2169325"/>
            <a:ext cx="23431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/>
          <p:nvPr/>
        </p:nvSpPr>
        <p:spPr>
          <a:xfrm>
            <a:off x="1066900" y="2411875"/>
            <a:ext cx="2343300" cy="19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normalization/standardization is: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missing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computed over the wrong dimension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975" y="2169325"/>
            <a:ext cx="23431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/>
          <p:nvPr/>
        </p:nvSpPr>
        <p:spPr>
          <a:xfrm>
            <a:off x="1066900" y="2411875"/>
            <a:ext cx="2343300" cy="19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9000" y="2169325"/>
            <a:ext cx="2095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1013" y="4317214"/>
            <a:ext cx="411475" cy="4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3"/>
          <p:cNvCxnSpPr/>
          <p:nvPr/>
        </p:nvCxnSpPr>
        <p:spPr>
          <a:xfrm>
            <a:off x="3572950" y="3260795"/>
            <a:ext cx="1510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normalization/standardization is: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missing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computed over the wrong dimension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975" y="2169325"/>
            <a:ext cx="23431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/>
          <p:nvPr/>
        </p:nvSpPr>
        <p:spPr>
          <a:xfrm>
            <a:off x="1737375" y="2411875"/>
            <a:ext cx="264600" cy="194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3150" y="2205525"/>
            <a:ext cx="2343300" cy="211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1000" y="4317225"/>
            <a:ext cx="452550" cy="4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44"/>
          <p:cNvCxnSpPr>
            <a:endCxn id="352" idx="1"/>
          </p:cNvCxnSpPr>
          <p:nvPr/>
        </p:nvCxnSpPr>
        <p:spPr>
          <a:xfrm>
            <a:off x="3572950" y="3260795"/>
            <a:ext cx="1510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403150" y="903600"/>
            <a:ext cx="84291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softmax is: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applied over the wrong dimension		  </a:t>
            </a:r>
            <a:endParaRPr b="1" i="1"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675" y="1871650"/>
            <a:ext cx="3154600" cy="23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/>
          <p:nvPr/>
        </p:nvSpPr>
        <p:spPr>
          <a:xfrm>
            <a:off x="1763075" y="2972450"/>
            <a:ext cx="561000" cy="116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403150" y="903600"/>
            <a:ext cx="84291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softmax is: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applied over the wrong dimension		    unnecessary</a:t>
            </a:r>
            <a:endParaRPr b="1" i="1"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675" y="1871650"/>
            <a:ext cx="3154600" cy="23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925" y="1871650"/>
            <a:ext cx="3154600" cy="11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6"/>
          <p:cNvSpPr/>
          <p:nvPr/>
        </p:nvSpPr>
        <p:spPr>
          <a:xfrm>
            <a:off x="1763075" y="2972450"/>
            <a:ext cx="561000" cy="116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5034225" y="3628125"/>
            <a:ext cx="29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nn.</a:t>
            </a:r>
            <a:r>
              <a:rPr b="1" i="1" lang="en"/>
              <a:t>CrossEntropyLoss()</a:t>
            </a:r>
            <a:r>
              <a:rPr lang="en"/>
              <a:t> requires </a:t>
            </a:r>
            <a:r>
              <a:rPr i="1" lang="en"/>
              <a:t>raw unnormalized</a:t>
            </a:r>
            <a:r>
              <a:rPr lang="en"/>
              <a:t> scores as input</a:t>
            </a:r>
            <a:endParaRPr/>
          </a:p>
        </p:txBody>
      </p:sp>
      <p:cxnSp>
        <p:nvCxnSpPr>
          <p:cNvPr id="375" name="Google Shape;375;p46"/>
          <p:cNvCxnSpPr>
            <a:endCxn id="372" idx="2"/>
          </p:cNvCxnSpPr>
          <p:nvPr/>
        </p:nvCxnSpPr>
        <p:spPr>
          <a:xfrm flipH="1" rot="10800000">
            <a:off x="6287325" y="2989365"/>
            <a:ext cx="75900" cy="74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 (3)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403150" y="903600"/>
            <a:ext cx="8429100" cy="3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train/evaluation mode mismatch: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when model is set in </a:t>
            </a:r>
            <a:r>
              <a:rPr i="1" lang="en">
                <a:solidFill>
                  <a:srgbClr val="000000"/>
                </a:solidFill>
              </a:rPr>
              <a:t>eval()</a:t>
            </a:r>
            <a:r>
              <a:rPr lang="en">
                <a:solidFill>
                  <a:srgbClr val="000000"/>
                </a:solidFill>
              </a:rPr>
              <a:t> mode</a:t>
            </a:r>
            <a:r>
              <a:rPr i="1"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</a:rPr>
              <a:t>some operations behave differently (</a:t>
            </a:r>
            <a:r>
              <a:rPr i="1" lang="en">
                <a:solidFill>
                  <a:srgbClr val="000000"/>
                </a:solidFill>
              </a:rPr>
              <a:t>Dropout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Batch Normalization</a:t>
            </a:r>
            <a:r>
              <a:rPr lang="en">
                <a:solidFill>
                  <a:srgbClr val="000000"/>
                </a:solidFill>
              </a:rPr>
              <a:t> etc.)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common mistake</a:t>
            </a:r>
            <a:r>
              <a:rPr lang="en">
                <a:solidFill>
                  <a:srgbClr val="000000"/>
                </a:solidFill>
              </a:rPr>
              <a:t>: at the end of an epoch, after evaluation, model is NOT set back to      </a:t>
            </a:r>
            <a:r>
              <a:rPr i="1" lang="en">
                <a:solidFill>
                  <a:srgbClr val="000000"/>
                </a:solidFill>
              </a:rPr>
              <a:t>train mode</a:t>
            </a:r>
            <a:r>
              <a:rPr lang="en">
                <a:solidFill>
                  <a:srgbClr val="000000"/>
                </a:solidFill>
              </a:rPr>
              <a:t>, which results in unwanted behaviour: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dropout is </a:t>
            </a:r>
            <a:r>
              <a:rPr i="1" lang="en">
                <a:solidFill>
                  <a:srgbClr val="000000"/>
                </a:solidFill>
              </a:rPr>
              <a:t>disabled</a:t>
            </a:r>
            <a:r>
              <a:rPr lang="en">
                <a:solidFill>
                  <a:srgbClr val="000000"/>
                </a:solidFill>
              </a:rPr>
              <a:t> during training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batch normalization uses </a:t>
            </a:r>
            <a:r>
              <a:rPr i="1" lang="en">
                <a:solidFill>
                  <a:srgbClr val="000000"/>
                </a:solidFill>
              </a:rPr>
              <a:t>running estimates of mean and variance</a:t>
            </a:r>
            <a:r>
              <a:rPr lang="en">
                <a:solidFill>
                  <a:srgbClr val="000000"/>
                </a:solidFill>
              </a:rPr>
              <a:t> during training instead of computing current batch statistics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 (4)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403150" y="903600"/>
            <a:ext cx="40263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NaN</a:t>
            </a:r>
            <a:r>
              <a:rPr lang="en">
                <a:solidFill>
                  <a:srgbClr val="000000"/>
                </a:solidFill>
              </a:rPr>
              <a:t> (not a number) value appears in input data by mistake (missing/corrupted data, preprocessing error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errors raised during: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feedforward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loss computation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backpropagation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tips: use </a:t>
            </a:r>
            <a:r>
              <a:rPr b="1" lang="en">
                <a:solidFill>
                  <a:srgbClr val="000000"/>
                </a:solidFill>
              </a:rPr>
              <a:t>torch.isnan(x).any()</a:t>
            </a:r>
            <a:r>
              <a:rPr lang="en">
                <a:solidFill>
                  <a:srgbClr val="000000"/>
                </a:solidFill>
              </a:rPr>
              <a:t> to check input tensor 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9" name="Google Shape;3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275" y="1181275"/>
            <a:ext cx="4396324" cy="3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Numerical issues (5)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403150" y="903600"/>
            <a:ext cx="77346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202122"/>
                </a:solidFill>
                <a:highlight>
                  <a:srgbClr val="FFFFFF"/>
                </a:highlight>
              </a:rPr>
              <a:t>±</a:t>
            </a:r>
            <a:r>
              <a:rPr b="1" lang="en">
                <a:solidFill>
                  <a:srgbClr val="000000"/>
                </a:solidFill>
              </a:rPr>
              <a:t>Inf</a:t>
            </a:r>
            <a:r>
              <a:rPr lang="en">
                <a:solidFill>
                  <a:srgbClr val="000000"/>
                </a:solidFill>
              </a:rPr>
              <a:t> (infinity) value shows up in loss or in some intermediate 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possible causes: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learning rate too high =&gt; loss blows up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log(small value) = -inf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exp(large value) = +inf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tips: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decrease learning rate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gradient clipping (rescale gradient if norm &gt; threshold)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log(x+eps)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Input</a:t>
            </a:r>
            <a:r>
              <a:rPr b="1" lang="en">
                <a:solidFill>
                  <a:srgbClr val="000000"/>
                </a:solidFill>
              </a:rPr>
              <a:t> issues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107100" y="874450"/>
            <a:ext cx="4657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in language models, for each input word you have to predict the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</a:rPr>
              <a:t>next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word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labels = inputs shifted by one to the left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4" name="Google Shape;4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25" y="2447900"/>
            <a:ext cx="2278350" cy="21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0"/>
          <p:cNvSpPr txBox="1"/>
          <p:nvPr/>
        </p:nvSpPr>
        <p:spPr>
          <a:xfrm>
            <a:off x="58575" y="4669850"/>
            <a:ext cx="4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 = beginning of sentence, E</a:t>
            </a:r>
            <a:r>
              <a:rPr lang="en"/>
              <a:t>OS = end of sentence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Input</a:t>
            </a:r>
            <a:r>
              <a:rPr b="1" lang="en">
                <a:solidFill>
                  <a:srgbClr val="000000"/>
                </a:solidFill>
              </a:rPr>
              <a:t> issues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107100" y="874450"/>
            <a:ext cx="4657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in language models, for each input word you have to predict the </a:t>
            </a:r>
            <a:r>
              <a:rPr i="1" lang="en">
                <a:solidFill>
                  <a:srgbClr val="202122"/>
                </a:solidFill>
                <a:highlight>
                  <a:srgbClr val="FFFFFF"/>
                </a:highlight>
              </a:rPr>
              <a:t>next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word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labels = inputs shifted by one to the left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25" y="2447900"/>
            <a:ext cx="2278350" cy="2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9277" y="2507464"/>
            <a:ext cx="2278350" cy="216238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1"/>
          <p:cNvSpPr txBox="1"/>
          <p:nvPr/>
        </p:nvSpPr>
        <p:spPr>
          <a:xfrm>
            <a:off x="58575" y="4669850"/>
            <a:ext cx="4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 = beginning of sentence, EOS = end of sentence</a:t>
            </a:r>
            <a:endParaRPr/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4669900" y="834950"/>
            <a:ext cx="45171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if labels are not shifted properly, model solves different task by mistake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in this example, model predicts its own input (easy task)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bugs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656650" y="1061600"/>
            <a:ext cx="14334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syntactic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50" y="1805025"/>
            <a:ext cx="5113348" cy="26930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71675" y="1061600"/>
            <a:ext cx="14334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functional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398" y="1925925"/>
            <a:ext cx="3445803" cy="230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Input issues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107100" y="874450"/>
            <a:ext cx="7883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examples and labels are read from individual files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what is the issue?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4" name="Google Shape;4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25" y="2363750"/>
            <a:ext cx="7128627" cy="2339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26" name="Google Shape;426;p52"/>
          <p:cNvSpPr txBox="1"/>
          <p:nvPr/>
        </p:nvSpPr>
        <p:spPr>
          <a:xfrm>
            <a:off x="2084150" y="4703550"/>
            <a:ext cx="45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https://fullstackdeeplearning.com/spring2021/lecture-7/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Input issues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107100" y="874450"/>
            <a:ext cx="78837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examples and labels are read from individual files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what is the issue?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files are read in random order, features[i] and labels[i] are not related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25" y="2363750"/>
            <a:ext cx="7128627" cy="2339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35" name="Google Shape;435;p53"/>
          <p:cNvSpPr txBox="1"/>
          <p:nvPr/>
        </p:nvSpPr>
        <p:spPr>
          <a:xfrm>
            <a:off x="2220625" y="4703550"/>
            <a:ext cx="45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https://fullstackdeeplearning.com/spring2021/lecture-7/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Input issues (3)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107100" y="874450"/>
            <a:ext cx="78837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what is the issue?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00" y="3004300"/>
            <a:ext cx="3705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Input issues (3)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49" name="Google Shape;449;p55"/>
          <p:cNvSpPr txBox="1"/>
          <p:nvPr>
            <p:ph idx="1" type="body"/>
          </p:nvPr>
        </p:nvSpPr>
        <p:spPr>
          <a:xfrm>
            <a:off x="107100" y="874450"/>
            <a:ext cx="78837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what is the issue?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training examples are not shuffled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00" y="3004300"/>
            <a:ext cx="37052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25" y="3004300"/>
            <a:ext cx="37719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50" y="4499950"/>
            <a:ext cx="452550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Dataset</a:t>
            </a:r>
            <a:r>
              <a:rPr b="1" lang="en">
                <a:solidFill>
                  <a:srgbClr val="000000"/>
                </a:solidFill>
              </a:rPr>
              <a:t> issues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59" name="Google Shape;459;p56"/>
          <p:cNvSpPr txBox="1"/>
          <p:nvPr>
            <p:ph idx="1" type="body"/>
          </p:nvPr>
        </p:nvSpPr>
        <p:spPr>
          <a:xfrm>
            <a:off x="403150" y="903600"/>
            <a:ext cx="77346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dataset augmentation is commonly employed to improve performance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however, some augmentations are not meaningful and actually hurt the ability of the model to generalize: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flipping/rotating logos may not improve logo recognition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shifting or flipping time series changes its meaning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0" name="Google Shape;46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24" y="2487574"/>
            <a:ext cx="1116750" cy="11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575" y="2505537"/>
            <a:ext cx="1080825" cy="1080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56"/>
          <p:cNvCxnSpPr>
            <a:stCxn id="462" idx="3"/>
            <a:endCxn id="461" idx="1"/>
          </p:cNvCxnSpPr>
          <p:nvPr/>
        </p:nvCxnSpPr>
        <p:spPr>
          <a:xfrm>
            <a:off x="4390400" y="3045964"/>
            <a:ext cx="48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4" name="Google Shape;46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4237" y="4083700"/>
            <a:ext cx="2652300" cy="9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007337" y="4083700"/>
            <a:ext cx="2652300" cy="94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56"/>
          <p:cNvCxnSpPr/>
          <p:nvPr/>
        </p:nvCxnSpPr>
        <p:spPr>
          <a:xfrm>
            <a:off x="4393936" y="4556625"/>
            <a:ext cx="48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type="title"/>
          </p:nvPr>
        </p:nvSpPr>
        <p:spPr>
          <a:xfrm>
            <a:off x="241425" y="445025"/>
            <a:ext cx="85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Functional</a:t>
            </a:r>
            <a:r>
              <a:rPr b="1" lang="en">
                <a:solidFill>
                  <a:srgbClr val="000000"/>
                </a:solidFill>
              </a:rPr>
              <a:t> Issues - recap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472" name="Google Shape;4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28150"/>
            <a:ext cx="3888125" cy="1882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250" y="3048363"/>
            <a:ext cx="1925422" cy="1842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175" y="3028150"/>
            <a:ext cx="1941125" cy="1842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5775" y="4910925"/>
            <a:ext cx="179000" cy="1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5880" y="4910928"/>
            <a:ext cx="179000" cy="1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7"/>
          <p:cNvSpPr txBox="1"/>
          <p:nvPr/>
        </p:nvSpPr>
        <p:spPr>
          <a:xfrm>
            <a:off x="210425" y="1073763"/>
            <a:ext cx="398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numerical errors (</a:t>
            </a:r>
            <a:r>
              <a:rPr i="1" lang="en" sz="1100"/>
              <a:t>bad normalization, softmax over the wrong         dimension, train/eval model mismatch</a:t>
            </a:r>
            <a:r>
              <a:rPr lang="en" sz="1100"/>
              <a:t> etc.)</a:t>
            </a:r>
            <a:endParaRPr sz="1100"/>
          </a:p>
        </p:txBody>
      </p:sp>
      <p:sp>
        <p:nvSpPr>
          <p:cNvPr id="479" name="Google Shape;479;p57"/>
          <p:cNvSpPr txBox="1"/>
          <p:nvPr/>
        </p:nvSpPr>
        <p:spPr>
          <a:xfrm>
            <a:off x="4600000" y="1119925"/>
            <a:ext cx="404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r>
              <a:rPr lang="en" sz="1100"/>
              <a:t> issues (</a:t>
            </a:r>
            <a:r>
              <a:rPr i="1" lang="en" sz="1100"/>
              <a:t>data not shuffled, out of order labels, input is not fed correctly to model</a:t>
            </a:r>
            <a:r>
              <a:rPr lang="en" sz="1100"/>
              <a:t> etc.)</a:t>
            </a:r>
            <a:endParaRPr sz="1100"/>
          </a:p>
        </p:txBody>
      </p:sp>
      <p:pic>
        <p:nvPicPr>
          <p:cNvPr id="480" name="Google Shape;480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3475" y="1653010"/>
            <a:ext cx="1816350" cy="121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1" name="Google Shape;481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1653000"/>
            <a:ext cx="1881200" cy="121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53250" y="1653000"/>
            <a:ext cx="2389850" cy="8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3" name="Google Shape;483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88950" y="1921238"/>
            <a:ext cx="5811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97700" y="1921238"/>
            <a:ext cx="5811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 txBox="1"/>
          <p:nvPr/>
        </p:nvSpPr>
        <p:spPr>
          <a:xfrm>
            <a:off x="7462925" y="1551938"/>
            <a:ext cx="5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</a:t>
            </a:r>
            <a:endParaRPr sz="1200"/>
          </a:p>
        </p:txBody>
      </p:sp>
      <p:sp>
        <p:nvSpPr>
          <p:cNvPr id="486" name="Google Shape;486;p57"/>
          <p:cNvSpPr txBox="1"/>
          <p:nvPr/>
        </p:nvSpPr>
        <p:spPr>
          <a:xfrm>
            <a:off x="8170075" y="1551938"/>
            <a:ext cx="5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dog</a:t>
            </a:r>
            <a:endParaRPr sz="1200"/>
          </a:p>
        </p:txBody>
      </p:sp>
      <p:sp>
        <p:nvSpPr>
          <p:cNvPr id="487" name="Google Shape;487;p57"/>
          <p:cNvSpPr/>
          <p:nvPr/>
        </p:nvSpPr>
        <p:spPr>
          <a:xfrm>
            <a:off x="7215300" y="1648050"/>
            <a:ext cx="1617000" cy="87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Debugging plan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93" name="Google Shape;493;p5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run code and fix syntactic bugs (</a:t>
            </a:r>
            <a:r>
              <a:rPr i="1" lang="en">
                <a:solidFill>
                  <a:srgbClr val="000000"/>
                </a:solidFill>
              </a:rPr>
              <a:t>shape/device/type mismatches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OOM issues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overfit model on a few (1-2) examples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training loss ~0, start training on full 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not, check for invisible bugs: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manually check input: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lots of zeros or NaN (</a:t>
            </a:r>
            <a:r>
              <a:rPr i="1" lang="en">
                <a:solidFill>
                  <a:srgbClr val="000000"/>
                </a:solidFill>
              </a:rPr>
              <a:t>preprocessing error, corrupted data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duplicated rows (</a:t>
            </a:r>
            <a:r>
              <a:rPr i="1" lang="en">
                <a:solidFill>
                  <a:srgbClr val="000000"/>
                </a:solidFill>
              </a:rPr>
              <a:t>dataset contains duplicates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augmentation bug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all batch examples have the same label (</a:t>
            </a:r>
            <a:r>
              <a:rPr i="1" lang="en">
                <a:solidFill>
                  <a:srgbClr val="000000"/>
                </a:solidFill>
              </a:rPr>
              <a:t>no shuffling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check the arguments: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softmax taken over the correct </a:t>
            </a:r>
            <a:r>
              <a:rPr b="1" lang="en">
                <a:solidFill>
                  <a:srgbClr val="000000"/>
                </a:solidFill>
              </a:rPr>
              <a:t>dimensions</a:t>
            </a:r>
            <a:endParaRPr b="1"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loss function receives the correct output (</a:t>
            </a:r>
            <a:r>
              <a:rPr i="1" lang="en">
                <a:solidFill>
                  <a:srgbClr val="000000"/>
                </a:solidFill>
              </a:rPr>
              <a:t>unnormalized or normalized scores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training on the full 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inspect loss/metric learning curves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may still have invisible bugs at this point! (</a:t>
            </a:r>
            <a:r>
              <a:rPr i="1" lang="en">
                <a:solidFill>
                  <a:srgbClr val="000000"/>
                </a:solidFill>
              </a:rPr>
              <a:t>train data leaks into validation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bug when measuring validation error</a:t>
            </a:r>
            <a:r>
              <a:rPr lang="en">
                <a:solidFill>
                  <a:srgbClr val="000000"/>
                </a:solidFill>
              </a:rPr>
              <a:t> etc.)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94" name="Google Shape;4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Inspecting learning curves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00" name="Google Shape;500;p59"/>
          <p:cNvSpPr txBox="1"/>
          <p:nvPr>
            <p:ph idx="1" type="body"/>
          </p:nvPr>
        </p:nvSpPr>
        <p:spPr>
          <a:xfrm>
            <a:off x="311700" y="1017725"/>
            <a:ext cx="85206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plot: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training loss and validation loss curves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training metric and </a:t>
            </a:r>
            <a:r>
              <a:rPr lang="en">
                <a:solidFill>
                  <a:srgbClr val="000000"/>
                </a:solidFill>
              </a:rPr>
              <a:t>validation metric curves (where metric = accuracy, F1, BLEU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Based on the shape and values of these learning curves: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inspect whether the model is training correctly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choose the best model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1" name="Google Shape;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513" y="2923357"/>
            <a:ext cx="5899876" cy="216559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9"/>
          <p:cNvSpPr txBox="1"/>
          <p:nvPr/>
        </p:nvSpPr>
        <p:spPr>
          <a:xfrm>
            <a:off x="4621625" y="4789500"/>
            <a:ext cx="6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source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Learning curves scenarios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09" name="Google Shape;509;p60"/>
          <p:cNvSpPr txBox="1"/>
          <p:nvPr>
            <p:ph idx="1" type="body"/>
          </p:nvPr>
        </p:nvSpPr>
        <p:spPr>
          <a:xfrm>
            <a:off x="311700" y="117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increases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stops decreasing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decreases slowly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decreases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0" name="Google Shape;5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increases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16" name="Google Shape;516;p61"/>
          <p:cNvSpPr txBox="1"/>
          <p:nvPr>
            <p:ph idx="1" type="body"/>
          </p:nvPr>
        </p:nvSpPr>
        <p:spPr>
          <a:xfrm>
            <a:off x="311700" y="1177275"/>
            <a:ext cx="44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does it usually indicate?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7" name="Google Shape;5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25" y="880700"/>
            <a:ext cx="3469675" cy="34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1"/>
          <p:cNvSpPr txBox="1"/>
          <p:nvPr/>
        </p:nvSpPr>
        <p:spPr>
          <a:xfrm>
            <a:off x="4233275" y="4482500"/>
            <a:ext cx="48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https://stats.stackexchange.com/questions/364360/how-can-change-in-cost-function-be-positive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123850" y="834950"/>
            <a:ext cx="48390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of the most common errors is when the tensor shape is incompatible with the current operation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be easy to figure out when the    </a:t>
            </a:r>
            <a:r>
              <a:rPr i="1" lang="en">
                <a:solidFill>
                  <a:srgbClr val="000000"/>
                </a:solidFill>
              </a:rPr>
              <a:t>input data</a:t>
            </a:r>
            <a:r>
              <a:rPr lang="en">
                <a:solidFill>
                  <a:srgbClr val="000000"/>
                </a:solidFill>
              </a:rPr>
              <a:t> has the wrong shape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73" y="1204150"/>
            <a:ext cx="3125900" cy="24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50" y="3733300"/>
            <a:ext cx="3545074" cy="801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38" y="4534338"/>
            <a:ext cx="6696075" cy="46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7"/>
          <p:cNvCxnSpPr/>
          <p:nvPr/>
        </p:nvCxnSpPr>
        <p:spPr>
          <a:xfrm flipH="1">
            <a:off x="6186175" y="2676000"/>
            <a:ext cx="132000" cy="18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increases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25" name="Google Shape;525;p62"/>
          <p:cNvSpPr txBox="1"/>
          <p:nvPr>
            <p:ph idx="1" type="body"/>
          </p:nvPr>
        </p:nvSpPr>
        <p:spPr>
          <a:xfrm>
            <a:off x="311700" y="1177275"/>
            <a:ext cx="44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does it usually indicate?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A: the learning rate may be </a:t>
            </a:r>
            <a:r>
              <a:rPr i="1" lang="en">
                <a:solidFill>
                  <a:srgbClr val="000000"/>
                </a:solidFill>
              </a:rPr>
              <a:t>too high</a:t>
            </a:r>
            <a:r>
              <a:rPr lang="en">
                <a:solidFill>
                  <a:srgbClr val="000000"/>
                </a:solidFill>
              </a:rPr>
              <a:t>, moving the parameters away from the local minimum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6" name="Google Shape;5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25" y="880700"/>
            <a:ext cx="3469675" cy="34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2"/>
          <p:cNvSpPr txBox="1"/>
          <p:nvPr/>
        </p:nvSpPr>
        <p:spPr>
          <a:xfrm>
            <a:off x="4233275" y="4482500"/>
            <a:ext cx="48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https://stats.stackexchange.com/questions/364360/how-can-change-in-cost-function-be-positive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increases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34" name="Google Shape;534;p63"/>
          <p:cNvSpPr txBox="1"/>
          <p:nvPr>
            <p:ph idx="1" type="body"/>
          </p:nvPr>
        </p:nvSpPr>
        <p:spPr>
          <a:xfrm>
            <a:off x="311700" y="1177275"/>
            <a:ext cx="44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does it usually indicate?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A: the learning rate may be </a:t>
            </a:r>
            <a:r>
              <a:rPr i="1" lang="en">
                <a:solidFill>
                  <a:srgbClr val="000000"/>
                </a:solidFill>
              </a:rPr>
              <a:t>too high</a:t>
            </a:r>
            <a:r>
              <a:rPr lang="en">
                <a:solidFill>
                  <a:srgbClr val="000000"/>
                </a:solidFill>
              </a:rPr>
              <a:t>, moving the parameters away from the local minimum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solution</a:t>
            </a:r>
            <a:r>
              <a:rPr lang="en">
                <a:solidFill>
                  <a:srgbClr val="000000"/>
                </a:solidFill>
              </a:rPr>
              <a:t>: decrease learning rate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5" name="Google Shape;5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25" y="880700"/>
            <a:ext cx="3469675" cy="34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3"/>
          <p:cNvSpPr txBox="1"/>
          <p:nvPr/>
        </p:nvSpPr>
        <p:spPr>
          <a:xfrm>
            <a:off x="4233275" y="4482500"/>
            <a:ext cx="48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https://stats.stackexchange.com/questions/364360/how-can-change-in-cost-function-be-positive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stops decreasing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43" name="Google Shape;543;p64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could it mean?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4" name="Google Shape;54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500" y="1170125"/>
            <a:ext cx="4567501" cy="272088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4"/>
          <p:cNvSpPr txBox="1"/>
          <p:nvPr/>
        </p:nvSpPr>
        <p:spPr>
          <a:xfrm>
            <a:off x="5007375" y="38355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https://jumabek.wordpress.com/2017/03/21/781/</a:t>
            </a:r>
            <a:r>
              <a:rPr lang="en" sz="1100"/>
              <a:t> </a:t>
            </a:r>
            <a:endParaRPr sz="1100"/>
          </a:p>
        </p:txBody>
      </p:sp>
      <p:sp>
        <p:nvSpPr>
          <p:cNvPr id="547" name="Google Shape;547;p64"/>
          <p:cNvSpPr txBox="1"/>
          <p:nvPr/>
        </p:nvSpPr>
        <p:spPr>
          <a:xfrm>
            <a:off x="4807450" y="1215575"/>
            <a:ext cx="119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training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loss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4"/>
          <p:cNvSpPr txBox="1"/>
          <p:nvPr/>
        </p:nvSpPr>
        <p:spPr>
          <a:xfrm>
            <a:off x="8301125" y="3537000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iterations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stops decreasing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4" name="Google Shape;554;p65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could it mean?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it may still indicate a learning rate that is too high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5" name="Google Shape;55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500" y="1170125"/>
            <a:ext cx="4567501" cy="272088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5"/>
          <p:cNvSpPr txBox="1"/>
          <p:nvPr/>
        </p:nvSpPr>
        <p:spPr>
          <a:xfrm>
            <a:off x="5007375" y="38355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https://jumabek.wordpress.com/2017/03/21/781/</a:t>
            </a:r>
            <a:r>
              <a:rPr lang="en" sz="1100"/>
              <a:t> </a:t>
            </a:r>
            <a:endParaRPr sz="1100"/>
          </a:p>
        </p:txBody>
      </p:sp>
      <p:sp>
        <p:nvSpPr>
          <p:cNvPr id="558" name="Google Shape;558;p65"/>
          <p:cNvSpPr txBox="1"/>
          <p:nvPr/>
        </p:nvSpPr>
        <p:spPr>
          <a:xfrm>
            <a:off x="4807450" y="1215575"/>
            <a:ext cx="119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training loss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65"/>
          <p:cNvSpPr txBox="1"/>
          <p:nvPr/>
        </p:nvSpPr>
        <p:spPr>
          <a:xfrm>
            <a:off x="8301125" y="3537000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iterations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stops decreasing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5" name="Google Shape;565;p66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could it mean?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it may still indicate a learning rate that is </a:t>
            </a:r>
            <a:r>
              <a:rPr i="1" lang="en">
                <a:solidFill>
                  <a:srgbClr val="000000"/>
                </a:solidFill>
              </a:rPr>
              <a:t>too high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it happens in the early stages of training, start with a smaller learning rate (halve it)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6" name="Google Shape;5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6"/>
          <p:cNvSpPr txBox="1"/>
          <p:nvPr/>
        </p:nvSpPr>
        <p:spPr>
          <a:xfrm>
            <a:off x="5007375" y="38355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https://jumabek.wordpress.com/2017/03/21/781/</a:t>
            </a:r>
            <a:r>
              <a:rPr lang="en" sz="1100"/>
              <a:t> </a:t>
            </a:r>
            <a:endParaRPr sz="1100"/>
          </a:p>
        </p:txBody>
      </p:sp>
      <p:sp>
        <p:nvSpPr>
          <p:cNvPr id="568" name="Google Shape;568;p66"/>
          <p:cNvSpPr txBox="1"/>
          <p:nvPr/>
        </p:nvSpPr>
        <p:spPr>
          <a:xfrm>
            <a:off x="4807450" y="1215575"/>
            <a:ext cx="119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training loss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66"/>
          <p:cNvSpPr txBox="1"/>
          <p:nvPr/>
        </p:nvSpPr>
        <p:spPr>
          <a:xfrm>
            <a:off x="7972213" y="3526950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iterations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0" name="Google Shape;57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500" y="1482918"/>
            <a:ext cx="3596212" cy="217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stops decreasing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6" name="Google Shape;576;p67"/>
          <p:cNvSpPr txBox="1"/>
          <p:nvPr>
            <p:ph idx="1" type="body"/>
          </p:nvPr>
        </p:nvSpPr>
        <p:spPr>
          <a:xfrm>
            <a:off x="311700" y="1177275"/>
            <a:ext cx="41124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could it mean?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it may still indicate a learning rate that is </a:t>
            </a:r>
            <a:r>
              <a:rPr i="1" lang="en">
                <a:solidFill>
                  <a:srgbClr val="000000"/>
                </a:solidFill>
              </a:rPr>
              <a:t>too high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it happens in the early stages of training, start with a smaller learning rate (halve it)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training loss reaches plateau after a few epochs, use learning rate scheduler (ReduceLROnPlateau - reduces lr when metric stops improving)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7"/>
          <p:cNvSpPr txBox="1"/>
          <p:nvPr/>
        </p:nvSpPr>
        <p:spPr>
          <a:xfrm>
            <a:off x="5007375" y="38355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https://jumabek.wordpress.com/2017/03/21/781/</a:t>
            </a:r>
            <a:r>
              <a:rPr lang="en" sz="1100"/>
              <a:t> </a:t>
            </a:r>
            <a:endParaRPr sz="1100"/>
          </a:p>
        </p:txBody>
      </p:sp>
      <p:sp>
        <p:nvSpPr>
          <p:cNvPr id="579" name="Google Shape;579;p67"/>
          <p:cNvSpPr txBox="1"/>
          <p:nvPr/>
        </p:nvSpPr>
        <p:spPr>
          <a:xfrm>
            <a:off x="4807450" y="1215575"/>
            <a:ext cx="119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training loss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67"/>
          <p:cNvSpPr txBox="1"/>
          <p:nvPr/>
        </p:nvSpPr>
        <p:spPr>
          <a:xfrm>
            <a:off x="7972213" y="3526950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iterations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500" y="1482918"/>
            <a:ext cx="3596212" cy="217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decreases slowly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7" name="Google Shape;587;p68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could it mean?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8" name="Google Shape;5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8"/>
          <p:cNvSpPr txBox="1"/>
          <p:nvPr/>
        </p:nvSpPr>
        <p:spPr>
          <a:xfrm>
            <a:off x="5007375" y="38355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https://cs231n.github.io/neural-networks-3/</a:t>
            </a:r>
            <a:r>
              <a:rPr lang="en" sz="1100"/>
              <a:t> </a:t>
            </a:r>
            <a:endParaRPr sz="1100"/>
          </a:p>
        </p:txBody>
      </p:sp>
      <p:sp>
        <p:nvSpPr>
          <p:cNvPr id="590" name="Google Shape;590;p68"/>
          <p:cNvSpPr txBox="1"/>
          <p:nvPr/>
        </p:nvSpPr>
        <p:spPr>
          <a:xfrm>
            <a:off x="4807450" y="1215575"/>
            <a:ext cx="119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training loss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68"/>
          <p:cNvSpPr txBox="1"/>
          <p:nvPr/>
        </p:nvSpPr>
        <p:spPr>
          <a:xfrm>
            <a:off x="7748938" y="3560025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epochs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2" name="Google Shape;59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950" y="1469538"/>
            <a:ext cx="2730251" cy="22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Training loss decreases slowly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98" name="Google Shape;598;p69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what could it mean?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it could indicate a learning rate that is </a:t>
            </a:r>
            <a:r>
              <a:rPr i="1" lang="en">
                <a:solidFill>
                  <a:srgbClr val="000000"/>
                </a:solidFill>
              </a:rPr>
              <a:t>too low </a:t>
            </a:r>
            <a:r>
              <a:rPr lang="en">
                <a:solidFill>
                  <a:srgbClr val="000000"/>
                </a:solidFill>
              </a:rPr>
              <a:t>(loss decreases linearly)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solution: higher learning rate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9" name="Google Shape;59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9"/>
          <p:cNvSpPr txBox="1"/>
          <p:nvPr/>
        </p:nvSpPr>
        <p:spPr>
          <a:xfrm>
            <a:off x="5007375" y="38355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https://cs231n.github.io/neural-networks-3/</a:t>
            </a:r>
            <a:r>
              <a:rPr lang="en" sz="1100"/>
              <a:t> </a:t>
            </a:r>
            <a:endParaRPr sz="1100"/>
          </a:p>
        </p:txBody>
      </p:sp>
      <p:sp>
        <p:nvSpPr>
          <p:cNvPr id="601" name="Google Shape;601;p69"/>
          <p:cNvSpPr txBox="1"/>
          <p:nvPr/>
        </p:nvSpPr>
        <p:spPr>
          <a:xfrm>
            <a:off x="4807450" y="1215575"/>
            <a:ext cx="119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training loss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69"/>
          <p:cNvSpPr txBox="1"/>
          <p:nvPr/>
        </p:nvSpPr>
        <p:spPr>
          <a:xfrm>
            <a:off x="7748938" y="3560025"/>
            <a:ext cx="9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epochs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3" name="Google Shape;60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950" y="1469538"/>
            <a:ext cx="2730251" cy="22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Shape of training loss curves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09" name="Google Shape;609;p70"/>
          <p:cNvSpPr txBox="1"/>
          <p:nvPr>
            <p:ph idx="1" type="body"/>
          </p:nvPr>
        </p:nvSpPr>
        <p:spPr>
          <a:xfrm>
            <a:off x="311700" y="1177275"/>
            <a:ext cx="41124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shape of the loss </a:t>
            </a:r>
            <a:r>
              <a:rPr lang="en">
                <a:solidFill>
                  <a:srgbClr val="000000"/>
                </a:solidFill>
              </a:rPr>
              <a:t>curve </a:t>
            </a:r>
            <a:r>
              <a:rPr lang="en">
                <a:solidFill>
                  <a:srgbClr val="000000"/>
                </a:solidFill>
              </a:rPr>
              <a:t>provides clue about the learning rate: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loss increases early in the training (</a:t>
            </a:r>
            <a:r>
              <a:rPr i="1" lang="en">
                <a:solidFill>
                  <a:srgbClr val="000000"/>
                </a:solidFill>
              </a:rPr>
              <a:t>very </a:t>
            </a:r>
            <a:r>
              <a:rPr i="1" lang="en">
                <a:solidFill>
                  <a:srgbClr val="000000"/>
                </a:solidFill>
              </a:rPr>
              <a:t>high learning rate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loss decreases quickly then reaches a plateau (</a:t>
            </a:r>
            <a:r>
              <a:rPr i="1" lang="en">
                <a:solidFill>
                  <a:srgbClr val="000000"/>
                </a:solidFill>
              </a:rPr>
              <a:t>high learning rate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loss decreases linearly (potentially </a:t>
            </a:r>
            <a:r>
              <a:rPr i="1" lang="en">
                <a:solidFill>
                  <a:srgbClr val="000000"/>
                </a:solidFill>
              </a:rPr>
              <a:t>low learning rate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however, we care more than the shape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0" name="Google Shape;6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0"/>
          <p:cNvSpPr txBox="1"/>
          <p:nvPr/>
        </p:nvSpPr>
        <p:spPr>
          <a:xfrm>
            <a:off x="5116425" y="41542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https://cs231n.github.io/neural-networks-3/</a:t>
            </a:r>
            <a:r>
              <a:rPr lang="en" sz="1100"/>
              <a:t> </a:t>
            </a:r>
            <a:endParaRPr sz="1100"/>
          </a:p>
        </p:txBody>
      </p:sp>
      <p:pic>
        <p:nvPicPr>
          <p:cNvPr id="612" name="Google Shape;61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950" y="970613"/>
            <a:ext cx="3529674" cy="31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Is this a good training curve?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18" name="Google Shape;618;p71"/>
          <p:cNvSpPr txBox="1"/>
          <p:nvPr>
            <p:ph idx="1" type="body"/>
          </p:nvPr>
        </p:nvSpPr>
        <p:spPr>
          <a:xfrm>
            <a:off x="311700" y="1177275"/>
            <a:ext cx="47823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training loss stabilizes around a value that is still high, the model is </a:t>
            </a:r>
            <a:r>
              <a:rPr i="1" lang="en">
                <a:solidFill>
                  <a:srgbClr val="000000"/>
                </a:solidFill>
              </a:rPr>
              <a:t>underfitting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model is too small to learn the training dataset =&gt;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i="1" lang="en">
                <a:solidFill>
                  <a:srgbClr val="000000"/>
                </a:solidFill>
              </a:rPr>
              <a:t>increase model capacity</a:t>
            </a:r>
            <a:r>
              <a:rPr lang="en">
                <a:solidFill>
                  <a:srgbClr val="000000"/>
                </a:solidFill>
              </a:rPr>
              <a:t> (more layers, more neurons per layer)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model has enough capacity, but: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it is heavily regularized =&gt; </a:t>
            </a:r>
            <a:r>
              <a:rPr i="1" lang="en">
                <a:solidFill>
                  <a:srgbClr val="000000"/>
                </a:solidFill>
              </a:rPr>
              <a:t>reduce regularization</a:t>
            </a:r>
            <a:r>
              <a:rPr lang="en">
                <a:solidFill>
                  <a:schemeClr val="lt1"/>
                </a:solidFill>
              </a:rPr>
              <a:t> (smaller Dropout rate, smaller L2 coefficient)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it has a lot of frozen parameters =&gt; unfreeze some of them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9" name="Google Shape;6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275" y="1393400"/>
            <a:ext cx="2743459" cy="283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123850" y="834950"/>
            <a:ext cx="49644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of the most common errors is when the tensor shape is incompatible with the current operation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be easy to figure out when the      </a:t>
            </a:r>
            <a:r>
              <a:rPr i="1" lang="en">
                <a:solidFill>
                  <a:srgbClr val="000000"/>
                </a:solidFill>
              </a:rPr>
              <a:t>input data</a:t>
            </a:r>
            <a:r>
              <a:rPr lang="en">
                <a:solidFill>
                  <a:srgbClr val="000000"/>
                </a:solidFill>
              </a:rPr>
              <a:t> has the wrong shape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typical scenarios: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i="1" lang="en">
                <a:solidFill>
                  <a:srgbClr val="000000"/>
                </a:solidFill>
              </a:rPr>
              <a:t>images</a:t>
            </a:r>
            <a:r>
              <a:rPr lang="en">
                <a:solidFill>
                  <a:srgbClr val="000000"/>
                </a:solidFill>
              </a:rPr>
              <a:t>: input Tensor has shape B x 3 x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lang="en">
                <a:solidFill>
                  <a:srgbClr val="000000"/>
                </a:solidFill>
              </a:rPr>
              <a:t> x H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instead of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B x (</a:t>
            </a:r>
            <a:r>
              <a:rPr lang="en">
                <a:solidFill>
                  <a:srgbClr val="000000"/>
                </a:solidFill>
              </a:rPr>
              <a:t>3 x W x H)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i="1" lang="en">
                <a:solidFill>
                  <a:srgbClr val="000000"/>
                </a:solidFill>
              </a:rPr>
              <a:t>time series</a:t>
            </a:r>
            <a:r>
              <a:rPr lang="en">
                <a:solidFill>
                  <a:srgbClr val="000000"/>
                </a:solidFill>
              </a:rPr>
              <a:t>: input Tensor has shape   </a:t>
            </a:r>
            <a:r>
              <a:rPr b="1" lang="en">
                <a:solidFill>
                  <a:srgbClr val="000000"/>
                </a:solidFill>
              </a:rPr>
              <a:t>HiddenSize</a:t>
            </a:r>
            <a:r>
              <a:rPr lang="en">
                <a:solidFill>
                  <a:srgbClr val="000000"/>
                </a:solidFill>
              </a:rPr>
              <a:t> x </a:t>
            </a:r>
            <a:r>
              <a:rPr b="1" lang="en">
                <a:solidFill>
                  <a:srgbClr val="000000"/>
                </a:solidFill>
              </a:rPr>
              <a:t>timesteps </a:t>
            </a:r>
            <a:r>
              <a:rPr lang="en">
                <a:solidFill>
                  <a:srgbClr val="000000"/>
                </a:solidFill>
              </a:rPr>
              <a:t>instead of     </a:t>
            </a:r>
            <a:r>
              <a:rPr b="1" lang="en">
                <a:solidFill>
                  <a:srgbClr val="000000"/>
                </a:solidFill>
              </a:rPr>
              <a:t>timesteps </a:t>
            </a:r>
            <a:r>
              <a:rPr lang="en">
                <a:solidFill>
                  <a:srgbClr val="000000"/>
                </a:solidFill>
              </a:rPr>
              <a:t>x </a:t>
            </a:r>
            <a:r>
              <a:rPr b="1" lang="en">
                <a:solidFill>
                  <a:srgbClr val="000000"/>
                </a:solidFill>
              </a:rPr>
              <a:t>HiddenSize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73" y="1204150"/>
            <a:ext cx="3125900" cy="24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50" y="3733300"/>
            <a:ext cx="3545074" cy="801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38" y="4534338"/>
            <a:ext cx="6696075" cy="46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How to pick a good learning rate range?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26" name="Google Shape;626;p72"/>
          <p:cNvSpPr txBox="1"/>
          <p:nvPr>
            <p:ph idx="1" type="body"/>
          </p:nvPr>
        </p:nvSpPr>
        <p:spPr>
          <a:xfrm>
            <a:off x="311700" y="903650"/>
            <a:ext cx="82125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 model train and decrease learning rate for each new batch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good learning rate range: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starts when loss begins to drop steeply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ends when loss slows down, wiggles or starts increasing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7" name="Google Shape;6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625" y="1957425"/>
            <a:ext cx="5764600" cy="29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2"/>
          <p:cNvSpPr txBox="1"/>
          <p:nvPr/>
        </p:nvSpPr>
        <p:spPr>
          <a:xfrm>
            <a:off x="2772675" y="4830850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https://www.jeremyjordan.me/nn-learning-rate/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Learning curves scenarios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35" name="Google Shape;635;p73"/>
          <p:cNvSpPr txBox="1"/>
          <p:nvPr>
            <p:ph idx="1" type="body"/>
          </p:nvPr>
        </p:nvSpPr>
        <p:spPr>
          <a:xfrm>
            <a:off x="311700" y="1177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increases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stops decreasing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decreases slowly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decreases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6" name="Google Shape;63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3"/>
          <p:cNvSpPr/>
          <p:nvPr/>
        </p:nvSpPr>
        <p:spPr>
          <a:xfrm>
            <a:off x="239975" y="1265750"/>
            <a:ext cx="4763100" cy="109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73"/>
          <p:cNvSpPr txBox="1"/>
          <p:nvPr/>
        </p:nvSpPr>
        <p:spPr>
          <a:xfrm>
            <a:off x="5490975" y="1067300"/>
            <a:ext cx="311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looked at possible issues with training curves!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p73"/>
          <p:cNvCxnSpPr>
            <a:stCxn id="638" idx="1"/>
            <a:endCxn id="637" idx="3"/>
          </p:cNvCxnSpPr>
          <p:nvPr/>
        </p:nvCxnSpPr>
        <p:spPr>
          <a:xfrm flipH="1">
            <a:off x="5003175" y="1482950"/>
            <a:ext cx="487800" cy="3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Learning curves scenarios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45" name="Google Shape;645;p74"/>
          <p:cNvSpPr txBox="1"/>
          <p:nvPr>
            <p:ph idx="1" type="body"/>
          </p:nvPr>
        </p:nvSpPr>
        <p:spPr>
          <a:xfrm>
            <a:off x="311700" y="1177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increases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stops decreasing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decreases slowly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training loss decreases, but:</a:t>
            </a:r>
            <a:endParaRPr sz="23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validation loss &gt;&gt; training loss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validation loss </a:t>
            </a:r>
            <a:r>
              <a:rPr lang="en" sz="2400">
                <a:solidFill>
                  <a:srgbClr val="202124"/>
                </a:solidFill>
                <a:highlight>
                  <a:schemeClr val="dk1"/>
                </a:highlight>
              </a:rPr>
              <a:t>≈</a:t>
            </a:r>
            <a:r>
              <a:rPr lang="en" sz="1900">
                <a:solidFill>
                  <a:srgbClr val="000000"/>
                </a:solidFill>
              </a:rPr>
              <a:t> training loss, then diverges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validation loss </a:t>
            </a:r>
            <a:r>
              <a:rPr lang="en" sz="2400">
                <a:solidFill>
                  <a:srgbClr val="202124"/>
                </a:solidFill>
                <a:highlight>
                  <a:schemeClr val="dk1"/>
                </a:highlight>
              </a:rPr>
              <a:t>≈</a:t>
            </a:r>
            <a:r>
              <a:rPr lang="en" sz="1900">
                <a:solidFill>
                  <a:srgbClr val="000000"/>
                </a:solidFill>
              </a:rPr>
              <a:t> training loss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validation loss &lt; training loss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validation loss &lt;&lt; training loss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both validation loss and validation accuracy increase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6" name="Google Shape;6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74"/>
          <p:cNvSpPr/>
          <p:nvPr/>
        </p:nvSpPr>
        <p:spPr>
          <a:xfrm>
            <a:off x="239975" y="1265750"/>
            <a:ext cx="4763100" cy="109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4"/>
          <p:cNvSpPr txBox="1"/>
          <p:nvPr/>
        </p:nvSpPr>
        <p:spPr>
          <a:xfrm>
            <a:off x="5490975" y="1067300"/>
            <a:ext cx="311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looked at possible issues with training curves!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74"/>
          <p:cNvCxnSpPr>
            <a:stCxn id="648" idx="1"/>
            <a:endCxn id="647" idx="3"/>
          </p:cNvCxnSpPr>
          <p:nvPr/>
        </p:nvCxnSpPr>
        <p:spPr>
          <a:xfrm flipH="1">
            <a:off x="5003175" y="1482950"/>
            <a:ext cx="487800" cy="3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74"/>
          <p:cNvSpPr txBox="1"/>
          <p:nvPr/>
        </p:nvSpPr>
        <p:spPr>
          <a:xfrm>
            <a:off x="5490975" y="1691875"/>
            <a:ext cx="359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a good training curve says nothing about the generalization capability of the model =&gt; inspect validation curves!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74"/>
          <p:cNvSpPr/>
          <p:nvPr/>
        </p:nvSpPr>
        <p:spPr>
          <a:xfrm>
            <a:off x="724350" y="2679950"/>
            <a:ext cx="6573000" cy="191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74"/>
          <p:cNvCxnSpPr/>
          <p:nvPr/>
        </p:nvCxnSpPr>
        <p:spPr>
          <a:xfrm flipH="1">
            <a:off x="7012500" y="2423450"/>
            <a:ext cx="4383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&gt;&gt;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58" name="Google Shape;658;p75"/>
          <p:cNvSpPr txBox="1"/>
          <p:nvPr>
            <p:ph idx="1" type="body"/>
          </p:nvPr>
        </p:nvSpPr>
        <p:spPr>
          <a:xfrm>
            <a:off x="311700" y="1177275"/>
            <a:ext cx="46170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9" name="Google Shape;65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5"/>
          <p:cNvSpPr txBox="1"/>
          <p:nvPr/>
        </p:nvSpPr>
        <p:spPr>
          <a:xfrm>
            <a:off x="7155200" y="2704900"/>
            <a:ext cx="58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source</a:t>
            </a:r>
            <a:endParaRPr sz="900"/>
          </a:p>
        </p:txBody>
      </p:sp>
      <p:pic>
        <p:nvPicPr>
          <p:cNvPr id="661" name="Google Shape;66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925" y="744000"/>
            <a:ext cx="2952300" cy="2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000" y="3028000"/>
            <a:ext cx="2910226" cy="1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75"/>
          <p:cNvSpPr txBox="1"/>
          <p:nvPr/>
        </p:nvSpPr>
        <p:spPr>
          <a:xfrm>
            <a:off x="7195575" y="4781225"/>
            <a:ext cx="6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source</a:t>
            </a:r>
            <a:endParaRPr sz="9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&gt;&gt;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69" name="Google Shape;669;p76"/>
          <p:cNvSpPr txBox="1"/>
          <p:nvPr>
            <p:ph idx="1" type="body"/>
          </p:nvPr>
        </p:nvSpPr>
        <p:spPr>
          <a:xfrm>
            <a:off x="311700" y="1177275"/>
            <a:ext cx="46170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model is overfitting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training loss decreases, while validation loss either gets worse or doesn’t improve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model learns patterns that are not useful outside training 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 regularization (Dropout/L2)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reduce model size (fewer layers/neurons per layer)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 more training data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0" name="Google Shape;67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6"/>
          <p:cNvSpPr txBox="1"/>
          <p:nvPr/>
        </p:nvSpPr>
        <p:spPr>
          <a:xfrm>
            <a:off x="7155200" y="2704900"/>
            <a:ext cx="58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source</a:t>
            </a:r>
            <a:endParaRPr sz="900"/>
          </a:p>
        </p:txBody>
      </p:sp>
      <p:pic>
        <p:nvPicPr>
          <p:cNvPr id="672" name="Google Shape;67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925" y="744000"/>
            <a:ext cx="2952300" cy="2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000" y="3028000"/>
            <a:ext cx="2910226" cy="1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76"/>
          <p:cNvSpPr txBox="1"/>
          <p:nvPr/>
        </p:nvSpPr>
        <p:spPr>
          <a:xfrm>
            <a:off x="7195575" y="4781225"/>
            <a:ext cx="6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source</a:t>
            </a:r>
            <a:endParaRPr sz="9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Validation loss tracks train loss then diverges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680" name="Google Shape;680;p77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1" name="Google Shape;68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7"/>
          <p:cNvSpPr txBox="1"/>
          <p:nvPr/>
        </p:nvSpPr>
        <p:spPr>
          <a:xfrm>
            <a:off x="5108125" y="3878450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https://www.youtube.com/watch?v=p3CcfIjycBA</a:t>
            </a:r>
            <a:endParaRPr sz="1100"/>
          </a:p>
        </p:txBody>
      </p:sp>
      <p:pic>
        <p:nvPicPr>
          <p:cNvPr id="683" name="Google Shape;683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000" y="1349411"/>
            <a:ext cx="3830700" cy="261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p77"/>
          <p:cNvCxnSpPr/>
          <p:nvPr/>
        </p:nvCxnSpPr>
        <p:spPr>
          <a:xfrm flipH="1">
            <a:off x="6086525" y="3101525"/>
            <a:ext cx="8100" cy="3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Validation loss tracks train loss then diverges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690" name="Google Shape;690;p78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overfitting from epoch 100 onwards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validation loss tracks training loss, but diverges from epoch 100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early stop at epoch 100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 regularization (Dropout)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1" name="Google Shape;6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78"/>
          <p:cNvSpPr txBox="1"/>
          <p:nvPr/>
        </p:nvSpPr>
        <p:spPr>
          <a:xfrm>
            <a:off x="5108125" y="3878450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https://www.youtube.com/watch?v=p3CcfIjycBA</a:t>
            </a:r>
            <a:endParaRPr sz="1100"/>
          </a:p>
        </p:txBody>
      </p:sp>
      <p:pic>
        <p:nvPicPr>
          <p:cNvPr id="693" name="Google Shape;693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000" y="1349411"/>
            <a:ext cx="3830700" cy="261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4" name="Google Shape;694;p78"/>
          <p:cNvCxnSpPr/>
          <p:nvPr/>
        </p:nvCxnSpPr>
        <p:spPr>
          <a:xfrm flipH="1">
            <a:off x="6086525" y="3101525"/>
            <a:ext cx="8100" cy="3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78"/>
          <p:cNvCxnSpPr/>
          <p:nvPr/>
        </p:nvCxnSpPr>
        <p:spPr>
          <a:xfrm flipH="1" rot="10800000">
            <a:off x="3233450" y="3118225"/>
            <a:ext cx="28446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</a:t>
            </a:r>
            <a:r>
              <a:rPr b="1" lang="en">
                <a:solidFill>
                  <a:srgbClr val="000000"/>
                </a:solidFill>
              </a:rPr>
              <a:t>alidation loss 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≈</a:t>
            </a:r>
            <a:r>
              <a:rPr b="1" lang="en">
                <a:solidFill>
                  <a:srgbClr val="000000"/>
                </a:solidFill>
              </a:rPr>
              <a:t>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01" name="Google Shape;701;p79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2" name="Google Shape;7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9"/>
          <p:cNvSpPr txBox="1"/>
          <p:nvPr/>
        </p:nvSpPr>
        <p:spPr>
          <a:xfrm>
            <a:off x="4851900" y="41542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https://www.mdpi.com/1424-8220/20/9/2710/htm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04" name="Google Shape;704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924" y="1381875"/>
            <a:ext cx="4176050" cy="2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≈</a:t>
            </a:r>
            <a:r>
              <a:rPr b="1" lang="en">
                <a:solidFill>
                  <a:srgbClr val="000000"/>
                </a:solidFill>
              </a:rPr>
              <a:t>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10" name="Google Shape;710;p80"/>
          <p:cNvSpPr txBox="1"/>
          <p:nvPr>
            <p:ph idx="1" type="body"/>
          </p:nvPr>
        </p:nvSpPr>
        <p:spPr>
          <a:xfrm>
            <a:off x="311700" y="1177275"/>
            <a:ext cx="41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good fit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training and validation loss approach 0, with small gap between them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validation loss usually (but now always) slightly higher than training loss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training and validation accuracy also increase simultaneously (they are not always correlated with loss curves)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1" name="Google Shape;71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80"/>
          <p:cNvSpPr txBox="1"/>
          <p:nvPr/>
        </p:nvSpPr>
        <p:spPr>
          <a:xfrm>
            <a:off x="4851900" y="41542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https://www.mdpi.com/1424-8220/20/9/2710/htm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13" name="Google Shape;713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924" y="1381875"/>
            <a:ext cx="4176050" cy="2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&lt;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19" name="Google Shape;719;p81"/>
          <p:cNvSpPr txBox="1"/>
          <p:nvPr>
            <p:ph idx="1" type="body"/>
          </p:nvPr>
        </p:nvSpPr>
        <p:spPr>
          <a:xfrm>
            <a:off x="311700" y="1177275"/>
            <a:ext cx="41124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validation loss should normally be slightly higher than training loss, why is it lower here?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0" name="Google Shape;72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1"/>
          <p:cNvSpPr txBox="1"/>
          <p:nvPr/>
        </p:nvSpPr>
        <p:spPr>
          <a:xfrm>
            <a:off x="5116425" y="41542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https://www.youtube.com/watch?v=p3CcfIjycBA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22" name="Google Shape;722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500" y="1170125"/>
            <a:ext cx="4267604" cy="2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shape mismatches may happen during feedforward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tensors are manipulated using different operating (slice, concat, max, reshape etc.)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resulting tensor shape no longer matches with the next layer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scenario: concatenating two tensors on the wrong dimension: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75" y="2819725"/>
            <a:ext cx="2990850" cy="17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9"/>
          <p:cNvSpPr txBox="1"/>
          <p:nvPr/>
        </p:nvSpPr>
        <p:spPr>
          <a:xfrm>
            <a:off x="728550" y="4527900"/>
            <a:ext cx="3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 function concatenates on the 1st dimension by default!</a:t>
            </a:r>
            <a:endParaRPr sz="11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&lt;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8" name="Google Shape;728;p82"/>
          <p:cNvSpPr txBox="1"/>
          <p:nvPr>
            <p:ph idx="1" type="body"/>
          </p:nvPr>
        </p:nvSpPr>
        <p:spPr>
          <a:xfrm>
            <a:off x="311700" y="1177275"/>
            <a:ext cx="41124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validation loss should normally be slightly higher than training loss, why is it lower here?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the model is still a good fit if validation loss slightly lower than training loss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effect may be due to Dropout, which disables some of the neurons during training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lowers training performance at the expense of increased generalization during validation (when dropout is disabled)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9" name="Google Shape;72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82"/>
          <p:cNvSpPr txBox="1"/>
          <p:nvPr/>
        </p:nvSpPr>
        <p:spPr>
          <a:xfrm>
            <a:off x="5116425" y="4154225"/>
            <a:ext cx="39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https://www.youtube.com/watch?v=p3CcfIjycBA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31" name="Google Shape;731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500" y="1170125"/>
            <a:ext cx="4267604" cy="2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&lt;&lt;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37" name="Google Shape;737;p83"/>
          <p:cNvSpPr txBox="1"/>
          <p:nvPr>
            <p:ph idx="1" type="body"/>
          </p:nvPr>
        </p:nvSpPr>
        <p:spPr>
          <a:xfrm>
            <a:off x="311700" y="1177275"/>
            <a:ext cx="44847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8" name="Google Shape;73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3"/>
          <p:cNvSpPr txBox="1"/>
          <p:nvPr/>
        </p:nvSpPr>
        <p:spPr>
          <a:xfrm>
            <a:off x="5116425" y="4154225"/>
            <a:ext cx="39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https://machinelearningmastery.com/learning-curves-for-diagnosing-machine-learning-model-performance/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40" name="Google Shape;740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450" y="1277625"/>
            <a:ext cx="3885522" cy="2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Validation loss &lt;&lt; training loss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46" name="Google Shape;746;p84"/>
          <p:cNvSpPr txBox="1"/>
          <p:nvPr>
            <p:ph idx="1" type="body"/>
          </p:nvPr>
        </p:nvSpPr>
        <p:spPr>
          <a:xfrm>
            <a:off x="311700" y="1177275"/>
            <a:ext cx="44847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overfitting or underfitting?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neither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validation loss is much lower than training loss, which means the validation set is ‘easier’ for the model than the training 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may point to potential problems with the validation set: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validation examples easier than training examples (due to some bug in the splitting process or augmenting training examples only)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some training examples leaked into the validation 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4"/>
          <p:cNvSpPr txBox="1"/>
          <p:nvPr/>
        </p:nvSpPr>
        <p:spPr>
          <a:xfrm>
            <a:off x="5116425" y="4154225"/>
            <a:ext cx="39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https://machinelearningmastery.com/learning-curves-for-diagnosing-machine-learning-model-performance/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49" name="Google Shape;74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450" y="1277625"/>
            <a:ext cx="3885522" cy="2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5"/>
          <p:cNvSpPr txBox="1"/>
          <p:nvPr>
            <p:ph type="title"/>
          </p:nvPr>
        </p:nvSpPr>
        <p:spPr>
          <a:xfrm>
            <a:off x="270350" y="3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Both validation loss &amp; accuracy increase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55" name="Google Shape;755;p85"/>
          <p:cNvSpPr txBox="1"/>
          <p:nvPr>
            <p:ph idx="1" type="body"/>
          </p:nvPr>
        </p:nvSpPr>
        <p:spPr>
          <a:xfrm>
            <a:off x="311700" y="754000"/>
            <a:ext cx="46500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lowest validation loss is at ~10k steps, but validation accuracy continues to increase after that, why?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6" name="Google Shape;75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25" y="1040641"/>
            <a:ext cx="3130650" cy="20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000" y="3103525"/>
            <a:ext cx="3036490" cy="203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85"/>
          <p:cNvCxnSpPr/>
          <p:nvPr/>
        </p:nvCxnSpPr>
        <p:spPr>
          <a:xfrm>
            <a:off x="6475025" y="2630175"/>
            <a:ext cx="0" cy="2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60" name="Google Shape;760;p85"/>
          <p:cNvCxnSpPr/>
          <p:nvPr/>
        </p:nvCxnSpPr>
        <p:spPr>
          <a:xfrm>
            <a:off x="6466750" y="3754800"/>
            <a:ext cx="7800" cy="115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61" name="Google Shape;761;p85"/>
          <p:cNvSpPr txBox="1"/>
          <p:nvPr/>
        </p:nvSpPr>
        <p:spPr>
          <a:xfrm>
            <a:off x="8379500" y="4839100"/>
            <a:ext cx="6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source</a:t>
            </a:r>
            <a:endParaRPr sz="11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6"/>
          <p:cNvSpPr txBox="1"/>
          <p:nvPr>
            <p:ph type="title"/>
          </p:nvPr>
        </p:nvSpPr>
        <p:spPr>
          <a:xfrm>
            <a:off x="270350" y="3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Both validation loss &amp; accuracy increase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67" name="Google Shape;767;p86"/>
          <p:cNvSpPr txBox="1"/>
          <p:nvPr>
            <p:ph idx="1" type="body"/>
          </p:nvPr>
        </p:nvSpPr>
        <p:spPr>
          <a:xfrm>
            <a:off x="311700" y="754000"/>
            <a:ext cx="46500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Q: lowest validation loss is at ~10k steps, but validation accuracy continues to increase after that, why?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A: model is making fewer mistakes, but: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may be less certain when making correct predictions (correct probability goes from 0.9 to 0.6 =&gt; loss increases from 0.1 to 0.5)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may be more confident when making incorrect predictions (loss increases from 0.91 to 2.3)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8" name="Google Shape;76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25" y="1040641"/>
            <a:ext cx="3130650" cy="20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000" y="3103525"/>
            <a:ext cx="3036490" cy="203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1" name="Google Shape;771;p86"/>
          <p:cNvCxnSpPr/>
          <p:nvPr/>
        </p:nvCxnSpPr>
        <p:spPr>
          <a:xfrm>
            <a:off x="6475025" y="2630175"/>
            <a:ext cx="0" cy="2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2" name="Google Shape;772;p86"/>
          <p:cNvCxnSpPr/>
          <p:nvPr/>
        </p:nvCxnSpPr>
        <p:spPr>
          <a:xfrm>
            <a:off x="8112350" y="3544650"/>
            <a:ext cx="372900" cy="31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73" name="Google Shape;773;p86"/>
          <p:cNvSpPr txBox="1"/>
          <p:nvPr/>
        </p:nvSpPr>
        <p:spPr>
          <a:xfrm>
            <a:off x="8379500" y="4839100"/>
            <a:ext cx="6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source</a:t>
            </a:r>
            <a:endParaRPr sz="1100"/>
          </a:p>
        </p:txBody>
      </p:sp>
      <p:graphicFrame>
        <p:nvGraphicFramePr>
          <p:cNvPr id="774" name="Google Shape;774;p86"/>
          <p:cNvGraphicFramePr/>
          <p:nvPr/>
        </p:nvGraphicFramePr>
        <p:xfrm>
          <a:off x="1797050" y="4071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{5E13FEDF-CD91-4E2D-8A4D-13F800566A16}</a:tableStyleId>
              </a:tblPr>
              <a:tblGrid>
                <a:gridCol w="1066325"/>
                <a:gridCol w="413050"/>
                <a:gridCol w="407650"/>
              </a:tblGrid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labels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old predictions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new predictions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86"/>
          <p:cNvSpPr txBox="1"/>
          <p:nvPr/>
        </p:nvSpPr>
        <p:spPr>
          <a:xfrm>
            <a:off x="8249750" y="3877200"/>
            <a:ext cx="9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better checkpoint</a:t>
            </a: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/>
          <p:nvPr>
            <p:ph type="title"/>
          </p:nvPr>
        </p:nvSpPr>
        <p:spPr>
          <a:xfrm>
            <a:off x="270350" y="3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Learning curves TL;DR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81" name="Google Shape;781;p87"/>
          <p:cNvSpPr txBox="1"/>
          <p:nvPr>
            <p:ph idx="1" type="body"/>
          </p:nvPr>
        </p:nvSpPr>
        <p:spPr>
          <a:xfrm>
            <a:off x="311700" y="754000"/>
            <a:ext cx="7709700" cy="4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validate that the model is training correctly: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train/validation loss curves show a good fit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train/validation loss curves indicate beginning of overfit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choose the best model: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usually care about the </a:t>
            </a:r>
            <a:r>
              <a:rPr i="1" lang="en">
                <a:solidFill>
                  <a:srgbClr val="000000"/>
                </a:solidFill>
              </a:rPr>
              <a:t>metric on the validation 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apply </a:t>
            </a:r>
            <a:r>
              <a:rPr i="1" lang="en">
                <a:solidFill>
                  <a:srgbClr val="000000"/>
                </a:solidFill>
              </a:rPr>
              <a:t>early stopping</a:t>
            </a:r>
            <a:r>
              <a:rPr lang="en">
                <a:solidFill>
                  <a:srgbClr val="000000"/>
                </a:solidFill>
              </a:rPr>
              <a:t> at the epoch where validation metric (accuracy/F1/etc.)     stops increasing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2" name="Google Shape;78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shape mismatches may happen due to feedforward manipulations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tensors are manipulated using different operating (slice, concat, max, </a:t>
            </a:r>
            <a:r>
              <a:rPr lang="en">
                <a:solidFill>
                  <a:srgbClr val="000000"/>
                </a:solidFill>
              </a:rPr>
              <a:t>reshape</a:t>
            </a:r>
            <a:r>
              <a:rPr lang="en">
                <a:solidFill>
                  <a:srgbClr val="000000"/>
                </a:solidFill>
              </a:rPr>
              <a:t>, squeeze etc.)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resulting tensor shape no longer matches with the next layer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scenario: concatenating two tensors on the wrong dimension: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good practice: specify dimensions explicitly whenever possible (</a:t>
            </a:r>
            <a:r>
              <a:rPr b="1" i="1" lang="en">
                <a:solidFill>
                  <a:srgbClr val="000000"/>
                </a:solidFill>
              </a:rPr>
              <a:t>dim</a:t>
            </a:r>
            <a:r>
              <a:rPr lang="en">
                <a:solidFill>
                  <a:srgbClr val="000000"/>
                </a:solidFill>
              </a:rPr>
              <a:t> argument)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75" y="2819725"/>
            <a:ext cx="2990850" cy="17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600" y="2848300"/>
            <a:ext cx="3181350" cy="169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/>
        </p:nvSpPr>
        <p:spPr>
          <a:xfrm>
            <a:off x="728550" y="4527900"/>
            <a:ext cx="3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cat function concatenates on the 1st dimension by default!</a:t>
            </a:r>
            <a:endParaRPr sz="1100"/>
          </a:p>
        </p:txBody>
      </p:sp>
      <p:sp>
        <p:nvSpPr>
          <p:cNvPr id="120" name="Google Shape;120;p20"/>
          <p:cNvSpPr txBox="1"/>
          <p:nvPr/>
        </p:nvSpPr>
        <p:spPr>
          <a:xfrm>
            <a:off x="4884050" y="4527900"/>
            <a:ext cx="348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two input tensors are correctly concatenated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Wrong tensor shape (2)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03150" y="903600"/>
            <a:ext cx="84291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shape mismatches may happen due to feedforward manipulations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tensors are manipulated using different operating (slice, concat, max, reshape, squeeze etc.)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resulting tensor shape no longer matches with the next layer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scenario: when batch_size=1, squeeze removes batch dimension as well: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good practice: explicitly specify squeeze dimensions (</a:t>
            </a:r>
            <a:r>
              <a:rPr b="1" i="1" lang="en">
                <a:solidFill>
                  <a:srgbClr val="000000"/>
                </a:solidFill>
              </a:rPr>
              <a:t>dim</a:t>
            </a:r>
            <a:r>
              <a:rPr lang="en">
                <a:solidFill>
                  <a:srgbClr val="000000"/>
                </a:solidFill>
              </a:rPr>
              <a:t> argument)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625" y="0"/>
            <a:ext cx="1484374" cy="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63" y="2757025"/>
            <a:ext cx="76866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