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91" r:id="rId4"/>
    <p:sldId id="293" r:id="rId5"/>
    <p:sldId id="289" r:id="rId6"/>
    <p:sldId id="294" r:id="rId7"/>
    <p:sldId id="295" r:id="rId8"/>
    <p:sldId id="259" r:id="rId9"/>
    <p:sldId id="260" r:id="rId10"/>
    <p:sldId id="297" r:id="rId11"/>
    <p:sldId id="299" r:id="rId12"/>
    <p:sldId id="302" r:id="rId13"/>
    <p:sldId id="261" r:id="rId14"/>
    <p:sldId id="303" r:id="rId15"/>
    <p:sldId id="306" r:id="rId16"/>
    <p:sldId id="310" r:id="rId17"/>
    <p:sldId id="309" r:id="rId18"/>
    <p:sldId id="311" r:id="rId19"/>
    <p:sldId id="312" r:id="rId20"/>
    <p:sldId id="313" r:id="rId21"/>
    <p:sldId id="277" r:id="rId22"/>
    <p:sldId id="286" r:id="rId23"/>
    <p:sldId id="278" r:id="rId24"/>
    <p:sldId id="321" r:id="rId25"/>
    <p:sldId id="300" r:id="rId26"/>
    <p:sldId id="282" r:id="rId27"/>
    <p:sldId id="301" r:id="rId28"/>
    <p:sldId id="269" r:id="rId29"/>
    <p:sldId id="270" r:id="rId30"/>
    <p:sldId id="314" r:id="rId31"/>
    <p:sldId id="272" r:id="rId32"/>
    <p:sldId id="315" r:id="rId33"/>
    <p:sldId id="316" r:id="rId34"/>
    <p:sldId id="273" r:id="rId35"/>
    <p:sldId id="274" r:id="rId36"/>
    <p:sldId id="320" r:id="rId37"/>
    <p:sldId id="285" r:id="rId38"/>
    <p:sldId id="265" r:id="rId39"/>
    <p:sldId id="266" r:id="rId40"/>
    <p:sldId id="279" r:id="rId41"/>
    <p:sldId id="317" r:id="rId42"/>
    <p:sldId id="318" r:id="rId43"/>
    <p:sldId id="322" r:id="rId44"/>
    <p:sldId id="288" r:id="rId45"/>
    <p:sldId id="319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6" autoAdjust="0"/>
    <p:restoredTop sz="94677"/>
  </p:normalViewPr>
  <p:slideViewPr>
    <p:cSldViewPr snapToGrid="0">
      <p:cViewPr varScale="1">
        <p:scale>
          <a:sx n="115" d="100"/>
          <a:sy n="115" d="100"/>
        </p:scale>
        <p:origin x="20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D4A10-82E5-477E-9EED-651637D991BF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EDA82-9F2A-47A8-A7A1-3827CAF16A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63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EDA82-9F2A-47A8-A7A1-3827CAF16A4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97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EDA82-9F2A-47A8-A7A1-3827CAF16A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848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EDA82-9F2A-47A8-A7A1-3827CAF16A4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4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EDA82-9F2A-47A8-A7A1-3827CAF16A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386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Towards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Complexity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Musical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Towards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Harmonic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Complexity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Musical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Pieces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EDA82-9F2A-47A8-A7A1-3827CAF16A4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351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dimension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counts</a:t>
            </a:r>
            <a:r>
              <a:rPr lang="fr-FR" dirty="0" smtClean="0"/>
              <a:t>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qualities</a:t>
            </a:r>
            <a:r>
              <a:rPr lang="fr-FR" dirty="0" smtClean="0"/>
              <a:t> in the </a:t>
            </a:r>
            <a:r>
              <a:rPr lang="fr-FR" dirty="0" err="1" smtClean="0"/>
              <a:t>song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us to </a:t>
            </a:r>
            <a:r>
              <a:rPr lang="fr-FR" dirty="0" err="1" smtClean="0"/>
              <a:t>weight</a:t>
            </a:r>
            <a:r>
              <a:rPr lang="fr-FR" dirty="0" smtClean="0"/>
              <a:t> the total </a:t>
            </a:r>
            <a:r>
              <a:rPr lang="fr-FR" dirty="0" err="1" smtClean="0"/>
              <a:t>number</a:t>
            </a:r>
            <a:r>
              <a:rPr lang="fr-FR" dirty="0" smtClean="0"/>
              <a:t> of "</a:t>
            </a:r>
            <a:r>
              <a:rPr lang="fr-FR" dirty="0" err="1" smtClean="0"/>
              <a:t>quality</a:t>
            </a:r>
            <a:r>
              <a:rPr lang="fr-FR" dirty="0" smtClean="0"/>
              <a:t> transitions". Major and minor </a:t>
            </a:r>
            <a:r>
              <a:rPr lang="fr-FR" dirty="0" err="1" smtClean="0"/>
              <a:t>only</a:t>
            </a:r>
            <a:r>
              <a:rPr lang="fr-FR" dirty="0" smtClean="0"/>
              <a:t> count as one </a:t>
            </a:r>
            <a:r>
              <a:rPr lang="fr-FR" dirty="0" err="1" smtClean="0"/>
              <a:t>column</a:t>
            </a:r>
            <a:r>
              <a:rPr lang="fr-FR" dirty="0" smtClean="0"/>
              <a:t>, as </a:t>
            </a: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complementary</a:t>
            </a:r>
            <a:r>
              <a:rPr lang="fr-FR" dirty="0" smtClean="0"/>
              <a:t> (and not </a:t>
            </a:r>
            <a:r>
              <a:rPr lang="fr-FR" dirty="0" err="1" smtClean="0"/>
              <a:t>really</a:t>
            </a:r>
            <a:r>
              <a:rPr lang="fr-FR" dirty="0" smtClean="0"/>
              <a:t> </a:t>
            </a:r>
            <a:r>
              <a:rPr lang="fr-FR" dirty="0" err="1" smtClean="0"/>
              <a:t>complex</a:t>
            </a:r>
            <a:r>
              <a:rPr lang="fr-FR" dirty="0" smtClean="0"/>
              <a:t>), but more </a:t>
            </a:r>
            <a:r>
              <a:rPr lang="fr-FR" dirty="0" err="1" smtClean="0"/>
              <a:t>complex</a:t>
            </a:r>
            <a:r>
              <a:rPr lang="fr-FR" dirty="0" smtClean="0"/>
              <a:t> </a:t>
            </a:r>
            <a:r>
              <a:rPr lang="fr-FR" dirty="0" err="1" smtClean="0"/>
              <a:t>qualities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augmentation or addition count double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usually</a:t>
            </a:r>
            <a:r>
              <a:rPr lang="fr-FR" dirty="0" smtClean="0"/>
              <a:t> </a:t>
            </a:r>
            <a:r>
              <a:rPr lang="fr-FR" dirty="0" err="1" smtClean="0"/>
              <a:t>followed</a:t>
            </a:r>
            <a:r>
              <a:rPr lang="fr-FR" dirty="0" smtClean="0"/>
              <a:t> by a 6th or a 9th or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additional</a:t>
            </a:r>
            <a:r>
              <a:rPr lang="fr-FR" dirty="0" smtClean="0"/>
              <a:t> </a:t>
            </a:r>
            <a:r>
              <a:rPr lang="fr-FR" dirty="0" err="1" smtClean="0"/>
              <a:t>tone</a:t>
            </a:r>
            <a:r>
              <a:rPr lang="fr-FR" dirty="0" smtClean="0"/>
              <a:t>, </a:t>
            </a:r>
            <a:r>
              <a:rPr lang="fr-FR" dirty="0" err="1" smtClean="0"/>
              <a:t>hence</a:t>
            </a:r>
            <a:r>
              <a:rPr lang="fr-FR" dirty="0" smtClean="0"/>
              <a:t> </a:t>
            </a:r>
            <a:r>
              <a:rPr lang="fr-FR" dirty="0" err="1" smtClean="0"/>
              <a:t>counting</a:t>
            </a:r>
            <a:r>
              <a:rPr lang="fr-FR" dirty="0" smtClean="0"/>
              <a:t> </a:t>
            </a:r>
            <a:r>
              <a:rPr lang="fr-FR" dirty="0" err="1" smtClean="0"/>
              <a:t>twice</a:t>
            </a:r>
            <a:r>
              <a:rPr lang="fr-FR" dirty="0" smtClean="0"/>
              <a:t> in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column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EDA82-9F2A-47A8-A7A1-3827CAF16A45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257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EDA82-9F2A-47A8-A7A1-3827CAF16A4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009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EDA82-9F2A-47A8-A7A1-3827CAF16A4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22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F573E9-4438-4129-8C70-4BABD948CCB5}" type="datetime1">
              <a:rPr lang="en-US" smtClean="0"/>
              <a:t>5/27/18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2C6E-9C5E-4745-930F-6770EE1ADBCB}" type="datetime1">
              <a:rPr lang="en-US" smtClean="0"/>
              <a:t>5/27/18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79ED-D1A5-4198-B128-7B6EF188C8CB}" type="datetime1">
              <a:rPr lang="en-US" smtClean="0"/>
              <a:t>5/27/18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650" y="377042"/>
            <a:ext cx="9601200" cy="14859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650" y="2152186"/>
            <a:ext cx="9601200" cy="35814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9CD8-EDF2-442A-B3B8-FFB9D9F5907A}" type="datetime1">
              <a:rPr lang="en-US" smtClean="0"/>
              <a:t>5/27/18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7D21B2-9F75-4227-A544-C69FAB03BF3B}" type="datetime1">
              <a:rPr lang="en-US" smtClean="0"/>
              <a:t>5/27/18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9DEA-9CDA-4BC3-8B9F-7CFB0F717580}" type="datetime1">
              <a:rPr lang="en-US" smtClean="0"/>
              <a:t>5/27/18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EA8E-FA86-487F-8AF1-61AEEC9572BB}" type="datetime1">
              <a:rPr lang="en-US" smtClean="0"/>
              <a:t>5/27/18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2714-1300-4AB6-AC1C-87A3B2F1BDF9}" type="datetime1">
              <a:rPr lang="en-US" smtClean="0"/>
              <a:t>5/27/18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D13B-7661-41A3-8E68-AADEC784646A}" type="datetime1">
              <a:rPr lang="en-US" smtClean="0"/>
              <a:t>5/27/18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C16134-E258-46A3-BAF4-5CC907A9271B}" type="datetime1">
              <a:rPr lang="en-US" smtClean="0"/>
              <a:t>5/27/18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E51516-6ED1-43D9-8C17-6BD7DBB67814}" type="datetime1">
              <a:rPr lang="en-US" smtClean="0"/>
              <a:t>5/27/18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44681A-52F4-4C1E-9A04-53E8B7C81F1F}" type="datetime1">
              <a:rPr lang="en-US" smtClean="0"/>
              <a:t>5/27/18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5" y="2427664"/>
            <a:ext cx="8361229" cy="2098226"/>
          </a:xfrm>
        </p:spPr>
        <p:txBody>
          <a:bodyPr/>
          <a:lstStyle/>
          <a:p>
            <a:r>
              <a:rPr lang="fr-CH" sz="5400" dirty="0" smtClean="0"/>
              <a:t>The </a:t>
            </a:r>
            <a:r>
              <a:rPr lang="fr-CH" sz="5400" dirty="0" smtClean="0"/>
              <a:t>COMPLEX </a:t>
            </a:r>
            <a:r>
              <a:rPr lang="fr-CH" sz="5400" dirty="0" err="1" smtClean="0"/>
              <a:t>relationship</a:t>
            </a:r>
            <a:r>
              <a:rPr lang="fr-CH" sz="5400" dirty="0" smtClean="0"/>
              <a:t> </a:t>
            </a:r>
            <a:r>
              <a:rPr lang="fr-CH" sz="5400" dirty="0" err="1" smtClean="0"/>
              <a:t>between</a:t>
            </a:r>
            <a:r>
              <a:rPr lang="fr-CH" sz="5400" dirty="0" smtClean="0"/>
              <a:t> </a:t>
            </a:r>
            <a:r>
              <a:rPr lang="fr-CH" sz="5400" dirty="0" smtClean="0"/>
              <a:t>music/HARMONY AND LYRICS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79902" y="4946519"/>
            <a:ext cx="6831673" cy="1086237"/>
          </a:xfrm>
        </p:spPr>
        <p:txBody>
          <a:bodyPr/>
          <a:lstStyle/>
          <a:p>
            <a:r>
              <a:rPr lang="fr-CH" i="1" dirty="0" smtClean="0"/>
              <a:t>Digital </a:t>
            </a:r>
            <a:r>
              <a:rPr lang="fr-CH" i="1" dirty="0" err="1" smtClean="0"/>
              <a:t>Musicology</a:t>
            </a:r>
            <a:r>
              <a:rPr lang="fr-CH" i="1" dirty="0" smtClean="0"/>
              <a:t>, EPFL</a:t>
            </a:r>
            <a:endParaRPr lang="fr-FR" i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0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Songs</a:t>
            </a:r>
            <a:r>
              <a:rPr lang="fr-CH" dirty="0" smtClean="0"/>
              <a:t> </a:t>
            </a:r>
            <a:r>
              <a:rPr lang="fr-CH" dirty="0" err="1" smtClean="0"/>
              <a:t>repartition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87" y="1195640"/>
            <a:ext cx="9915516" cy="495775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991" y="1862942"/>
            <a:ext cx="3898900" cy="2451100"/>
          </a:xfrm>
          <a:prstGeom prst="rect">
            <a:avLst/>
          </a:prstGeom>
          <a:ln>
            <a:solidFill>
              <a:srgbClr val="111111"/>
            </a:solidFill>
          </a:ln>
        </p:spPr>
      </p:pic>
      <p:sp>
        <p:nvSpPr>
          <p:cNvPr id="12" name="ZoneTexte 11"/>
          <p:cNvSpPr txBox="1"/>
          <p:nvPr/>
        </p:nvSpPr>
        <p:spPr>
          <a:xfrm>
            <a:off x="7716881" y="4612012"/>
            <a:ext cx="2085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Total = </a:t>
            </a:r>
            <a:r>
              <a:rPr lang="is-IS" dirty="0" smtClean="0"/>
              <a:t>2969</a:t>
            </a:r>
            <a:r>
              <a:rPr lang="fr-FR" dirty="0"/>
              <a:t> </a:t>
            </a:r>
            <a:r>
              <a:rPr lang="fr-FR" dirty="0" err="1" smtClean="0"/>
              <a:t>songs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44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Pre-processing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extracted</a:t>
            </a:r>
            <a:r>
              <a:rPr lang="fr-FR" dirty="0" smtClean="0"/>
              <a:t> the </a:t>
            </a:r>
            <a:r>
              <a:rPr lang="fr-FR" dirty="0" err="1"/>
              <a:t>necessary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</a:p>
          <a:p>
            <a:r>
              <a:rPr lang="fr-FR" dirty="0" smtClean="0"/>
              <a:t>for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complexity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6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Lyrics </a:t>
            </a:r>
            <a:r>
              <a:rPr lang="fr-CH" dirty="0" err="1"/>
              <a:t>tokenization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25908" y="1862942"/>
            <a:ext cx="9601200" cy="35814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fr-FR" sz="2800" dirty="0" smtClean="0"/>
              <a:t>All </a:t>
            </a:r>
            <a:r>
              <a:rPr lang="fr-FR" sz="2800" dirty="0" err="1" smtClean="0"/>
              <a:t>lowercase</a:t>
            </a:r>
            <a:endParaRPr lang="fr-FR" sz="2800" dirty="0" smtClean="0"/>
          </a:p>
          <a:p>
            <a:pPr>
              <a:buFont typeface="Arial" charset="0"/>
              <a:buChar char="•"/>
            </a:pPr>
            <a:r>
              <a:rPr lang="fr-FR" sz="2800" dirty="0" err="1" smtClean="0"/>
              <a:t>Remove</a:t>
            </a:r>
            <a:r>
              <a:rPr lang="fr-FR" sz="2800" dirty="0" smtClean="0"/>
              <a:t> </a:t>
            </a:r>
            <a:r>
              <a:rPr lang="fr-FR" sz="2800" dirty="0" err="1" smtClean="0"/>
              <a:t>punctuation</a:t>
            </a:r>
            <a:r>
              <a:rPr lang="fr-FR" sz="2800" dirty="0" smtClean="0"/>
              <a:t> and </a:t>
            </a:r>
            <a:r>
              <a:rPr lang="fr-FR" sz="2800" dirty="0" err="1" smtClean="0"/>
              <a:t>special</a:t>
            </a:r>
            <a:r>
              <a:rPr lang="fr-FR" sz="2800" dirty="0" smtClean="0"/>
              <a:t> </a:t>
            </a:r>
            <a:r>
              <a:rPr lang="fr-FR" sz="2800" dirty="0" err="1" smtClean="0"/>
              <a:t>characters</a:t>
            </a:r>
            <a:endParaRPr lang="fr-FR" sz="2800" dirty="0" smtClean="0"/>
          </a:p>
          <a:p>
            <a:pPr>
              <a:buFont typeface="Arial" charset="0"/>
              <a:buChar char="•"/>
            </a:pPr>
            <a:r>
              <a:rPr lang="fr-FR" sz="2800" dirty="0" err="1" smtClean="0"/>
              <a:t>Remove</a:t>
            </a:r>
            <a:r>
              <a:rPr lang="fr-FR" sz="2800" dirty="0" smtClean="0"/>
              <a:t> </a:t>
            </a:r>
            <a:r>
              <a:rPr lang="fr-FR" sz="2800" dirty="0" err="1" smtClean="0"/>
              <a:t>stopwords</a:t>
            </a:r>
            <a:r>
              <a:rPr lang="fr-FR" sz="2800" dirty="0" smtClean="0"/>
              <a:t> (articles, </a:t>
            </a:r>
            <a:r>
              <a:rPr lang="fr-FR" sz="2800" dirty="0" err="1" smtClean="0"/>
              <a:t>pronouns</a:t>
            </a:r>
            <a:r>
              <a:rPr lang="fr-FR" sz="2800" dirty="0" smtClean="0"/>
              <a:t>, </a:t>
            </a:r>
            <a:r>
              <a:rPr lang="fr-FR" sz="2800" dirty="0" err="1" smtClean="0"/>
              <a:t>conjunctions</a:t>
            </a:r>
            <a:r>
              <a:rPr lang="fr-FR" sz="2800" dirty="0" smtClean="0"/>
              <a:t>...)</a:t>
            </a:r>
          </a:p>
          <a:p>
            <a:pPr>
              <a:buFont typeface="Arial" charset="0"/>
              <a:buChar char="•"/>
            </a:pPr>
            <a:r>
              <a:rPr lang="fr-FR" sz="2800" dirty="0" err="1" smtClean="0"/>
              <a:t>Avoid</a:t>
            </a:r>
            <a:r>
              <a:rPr lang="fr-FR" sz="2800" dirty="0" smtClean="0"/>
              <a:t> </a:t>
            </a:r>
            <a:r>
              <a:rPr lang="fr-FR" sz="2800" dirty="0" err="1" smtClean="0"/>
              <a:t>stemming</a:t>
            </a:r>
            <a:r>
              <a:rPr lang="fr-FR" sz="2800" dirty="0" smtClean="0"/>
              <a:t> to </a:t>
            </a:r>
            <a:r>
              <a:rPr lang="fr-FR" sz="2800" dirty="0" err="1" smtClean="0"/>
              <a:t>keep</a:t>
            </a:r>
            <a:r>
              <a:rPr lang="fr-FR" sz="2800" dirty="0" smtClean="0"/>
              <a:t> </a:t>
            </a:r>
            <a:r>
              <a:rPr lang="fr-FR" sz="2800" dirty="0" err="1" smtClean="0"/>
              <a:t>vocabulary</a:t>
            </a:r>
            <a:r>
              <a:rPr lang="fr-FR" sz="2800" dirty="0" smtClean="0"/>
              <a:t> </a:t>
            </a:r>
            <a:r>
              <a:rPr lang="fr-FR" sz="2800" dirty="0" err="1" smtClean="0"/>
              <a:t>diversity</a:t>
            </a: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Data </a:t>
            </a:r>
            <a:r>
              <a:rPr lang="fr-CH" dirty="0" err="1" smtClean="0"/>
              <a:t>pruning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49" y="986178"/>
            <a:ext cx="5211061" cy="5211061"/>
          </a:xfrm>
        </p:spPr>
      </p:pic>
      <p:sp>
        <p:nvSpPr>
          <p:cNvPr id="13" name="ZoneTexte 12"/>
          <p:cNvSpPr txBox="1"/>
          <p:nvPr/>
        </p:nvSpPr>
        <p:spPr>
          <a:xfrm>
            <a:off x="1390650" y="2403838"/>
            <a:ext cx="4998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songs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:</a:t>
            </a:r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dirty="0" smtClean="0"/>
              <a:t>Lyrics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40 </a:t>
            </a:r>
            <a:r>
              <a:rPr lang="fr-FR" dirty="0" err="1" smtClean="0"/>
              <a:t>tokenized</a:t>
            </a:r>
            <a:r>
              <a:rPr lang="fr-FR" dirty="0" smtClean="0"/>
              <a:t> </a:t>
            </a:r>
            <a:r>
              <a:rPr lang="fr-FR" dirty="0" err="1" smtClean="0"/>
              <a:t>words</a:t>
            </a:r>
            <a:r>
              <a:rPr lang="fr-FR" dirty="0"/>
              <a:t> </a:t>
            </a:r>
            <a:r>
              <a:rPr lang="fr-FR" dirty="0" smtClean="0"/>
              <a:t>(487)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 err="1" smtClean="0"/>
              <a:t>Chord</a:t>
            </a:r>
            <a:r>
              <a:rPr lang="fr-FR" dirty="0" smtClean="0"/>
              <a:t> </a:t>
            </a:r>
            <a:r>
              <a:rPr lang="fr-FR" dirty="0" err="1" smtClean="0"/>
              <a:t>sequences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4 </a:t>
            </a:r>
            <a:r>
              <a:rPr lang="fr-FR" dirty="0" err="1" smtClean="0"/>
              <a:t>chords</a:t>
            </a:r>
            <a:r>
              <a:rPr lang="fr-FR" dirty="0" smtClean="0"/>
              <a:t> (22)</a:t>
            </a:r>
          </a:p>
          <a:p>
            <a:endParaRPr lang="fr-FR" dirty="0" smtClean="0"/>
          </a:p>
          <a:p>
            <a:r>
              <a:rPr lang="fr-FR" dirty="0" smtClean="0"/>
              <a:t>Total </a:t>
            </a:r>
            <a:r>
              <a:rPr lang="fr-FR" dirty="0"/>
              <a:t>= 493 </a:t>
            </a:r>
            <a:r>
              <a:rPr lang="fr-FR" dirty="0" err="1" smtClean="0"/>
              <a:t>songs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416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Chords</a:t>
            </a:r>
            <a:r>
              <a:rPr lang="fr-FR" dirty="0" smtClean="0"/>
              <a:t> </a:t>
            </a:r>
            <a:r>
              <a:rPr lang="fr-FR" dirty="0" err="1" smtClean="0"/>
              <a:t>sequence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2184957"/>
            <a:ext cx="10031203" cy="4025126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348368" y="1615262"/>
            <a:ext cx="595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Much </a:t>
            </a:r>
            <a:r>
              <a:rPr lang="fr-FR" dirty="0" err="1" smtClean="0"/>
              <a:t>Anymore</a:t>
            </a:r>
            <a:r>
              <a:rPr lang="fr-FR" dirty="0" smtClean="0"/>
              <a:t>, Duke Ellington, 1940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741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Transitions data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787" y="1564422"/>
            <a:ext cx="8680925" cy="408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Transitions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fr-FR" dirty="0" smtClean="0"/>
              <a:t>Dimension (</a:t>
            </a:r>
            <a:r>
              <a:rPr lang="fr-FR" dirty="0" err="1" smtClean="0"/>
              <a:t>number</a:t>
            </a:r>
            <a:r>
              <a:rPr lang="fr-FR" dirty="0" smtClean="0"/>
              <a:t> of non-</a:t>
            </a:r>
            <a:r>
              <a:rPr lang="fr-FR" dirty="0" err="1" smtClean="0"/>
              <a:t>zero</a:t>
            </a:r>
            <a:r>
              <a:rPr lang="fr-FR" dirty="0" smtClean="0"/>
              <a:t> </a:t>
            </a:r>
            <a:r>
              <a:rPr lang="fr-FR" dirty="0" err="1" smtClean="0"/>
              <a:t>columns</a:t>
            </a:r>
            <a:r>
              <a:rPr lang="fr-FR" dirty="0" smtClean="0"/>
              <a:t>, i.e.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different</a:t>
            </a:r>
            <a:r>
              <a:rPr lang="fr-FR" dirty="0"/>
              <a:t> </a:t>
            </a:r>
            <a:r>
              <a:rPr lang="fr-FR" dirty="0" err="1" smtClean="0"/>
              <a:t>chord</a:t>
            </a:r>
            <a:r>
              <a:rPr lang="fr-FR" dirty="0" smtClean="0"/>
              <a:t> </a:t>
            </a:r>
            <a:r>
              <a:rPr lang="fr-FR" dirty="0" err="1" smtClean="0"/>
              <a:t>qualities</a:t>
            </a:r>
            <a:r>
              <a:rPr lang="fr-FR" dirty="0" smtClean="0"/>
              <a:t> </a:t>
            </a:r>
            <a:r>
              <a:rPr lang="fr-FR" dirty="0" err="1" smtClean="0"/>
              <a:t>present</a:t>
            </a:r>
            <a:r>
              <a:rPr lang="fr-FR" dirty="0" smtClean="0"/>
              <a:t> in the </a:t>
            </a:r>
            <a:r>
              <a:rPr lang="fr-FR" dirty="0" err="1" smtClean="0"/>
              <a:t>song</a:t>
            </a:r>
            <a:r>
              <a:rPr lang="fr-FR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fr-FR" dirty="0" err="1" smtClean="0"/>
              <a:t>Number</a:t>
            </a:r>
            <a:r>
              <a:rPr lang="fr-FR" dirty="0" smtClean="0"/>
              <a:t> of variations (</a:t>
            </a:r>
            <a:r>
              <a:rPr lang="fr-FR" dirty="0" err="1" smtClean="0"/>
              <a:t>sum</a:t>
            </a:r>
            <a:r>
              <a:rPr lang="fr-FR" dirty="0" smtClean="0"/>
              <a:t> of all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columns</a:t>
            </a:r>
            <a:r>
              <a:rPr lang="fr-FR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fr-FR" dirty="0" err="1" smtClean="0"/>
              <a:t>Number</a:t>
            </a:r>
            <a:r>
              <a:rPr lang="fr-FR" dirty="0" smtClean="0"/>
              <a:t> of distinct </a:t>
            </a:r>
            <a:r>
              <a:rPr lang="fr-FR" dirty="0" err="1" smtClean="0"/>
              <a:t>chords</a:t>
            </a:r>
            <a:endParaRPr lang="fr-FR" dirty="0" smtClean="0"/>
          </a:p>
          <a:p>
            <a:pPr>
              <a:buFont typeface="Arial" charset="0"/>
              <a:buChar char="•"/>
            </a:pPr>
            <a:r>
              <a:rPr lang="fr-FR" dirty="0" smtClean="0"/>
              <a:t>Total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chords</a:t>
            </a:r>
            <a:endParaRPr lang="fr-FR" dirty="0" smtClean="0"/>
          </a:p>
          <a:p>
            <a:pPr>
              <a:buFont typeface="Arial" charset="0"/>
              <a:buChar char="•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1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Transitions data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7" name="Grouper 6"/>
          <p:cNvGrpSpPr/>
          <p:nvPr/>
        </p:nvGrpSpPr>
        <p:grpSpPr>
          <a:xfrm>
            <a:off x="925550" y="1862942"/>
            <a:ext cx="10995104" cy="3556551"/>
            <a:chOff x="1390650" y="1616927"/>
            <a:chExt cx="13244087" cy="4178455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0650" y="1642482"/>
              <a:ext cx="8826500" cy="4152900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3"/>
            <a:srcRect l="15777" t="-616"/>
            <a:stretch/>
          </p:blipFill>
          <p:spPr>
            <a:xfrm>
              <a:off x="10217150" y="1616927"/>
              <a:ext cx="4417587" cy="4178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1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Bi-grams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90650" y="1862942"/>
            <a:ext cx="10306979" cy="239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  </a:t>
            </a:r>
            <a:r>
              <a:rPr lang="fr-FR" sz="2400" dirty="0" err="1" smtClean="0"/>
              <a:t>Chords</a:t>
            </a:r>
            <a:r>
              <a:rPr lang="fr-FR" sz="2400" dirty="0" smtClean="0"/>
              <a:t> </a:t>
            </a:r>
            <a:r>
              <a:rPr lang="fr-FR" sz="2400" dirty="0" err="1" smtClean="0"/>
              <a:t>sequences</a:t>
            </a:r>
            <a:r>
              <a:rPr lang="fr-FR" sz="2400" dirty="0" smtClean="0"/>
              <a:t>				    	   </a:t>
            </a:r>
            <a:r>
              <a:rPr lang="fr-FR" sz="2400" dirty="0" err="1" smtClean="0"/>
              <a:t>Interval</a:t>
            </a:r>
            <a:r>
              <a:rPr lang="fr-FR" sz="2400" dirty="0" smtClean="0"/>
              <a:t> </a:t>
            </a:r>
            <a:r>
              <a:rPr lang="fr-FR" sz="2400" dirty="0" err="1" smtClean="0"/>
              <a:t>bigrams</a:t>
            </a:r>
            <a:r>
              <a:rPr lang="fr-FR" sz="2400" dirty="0" smtClean="0"/>
              <a:t>		</a:t>
            </a:r>
          </a:p>
          <a:p>
            <a:pPr marL="0" indent="0">
              <a:buNone/>
            </a:pPr>
            <a:r>
              <a:rPr lang="fr-FR" sz="3600" dirty="0" smtClean="0"/>
              <a:t>  [ C, G, F, C ]			            [ (C,G), (G,F), (F,C) ] </a:t>
            </a:r>
            <a:r>
              <a:rPr lang="fr-FR" sz="3200" dirty="0" smtClean="0"/>
              <a:t>						</a:t>
            </a:r>
          </a:p>
          <a:p>
            <a:pPr marL="0" indent="0">
              <a:buNone/>
            </a:pPr>
            <a:r>
              <a:rPr lang="fr-FR" sz="3200" dirty="0"/>
              <a:t>	</a:t>
            </a:r>
            <a:r>
              <a:rPr lang="fr-FR" sz="3200" dirty="0" smtClean="0"/>
              <a:t>			     TOP 10: </a:t>
            </a:r>
            <a:endParaRPr lang="fr-FR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387827" y="2687445"/>
            <a:ext cx="26316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387827" y="3960884"/>
            <a:ext cx="4452391" cy="224676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(C,G)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(G,D)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(G,C)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(F,C)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(D,G)</a:t>
            </a:r>
            <a:endParaRPr lang="fr-FR" sz="2800" dirty="0"/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(</a:t>
            </a:r>
            <a:r>
              <a:rPr lang="fr-FR" sz="2800" dirty="0" err="1" smtClean="0"/>
              <a:t>G,Am</a:t>
            </a:r>
            <a:r>
              <a:rPr lang="fr-FR" sz="2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(</a:t>
            </a:r>
            <a:r>
              <a:rPr lang="fr-FR" sz="2800" dirty="0" err="1" smtClean="0"/>
              <a:t>Am,F</a:t>
            </a:r>
            <a:r>
              <a:rPr lang="fr-FR" sz="2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(</a:t>
            </a:r>
            <a:r>
              <a:rPr lang="fr-FR" sz="2800" dirty="0" err="1" smtClean="0"/>
              <a:t>Em,C</a:t>
            </a:r>
            <a:r>
              <a:rPr lang="fr-FR" sz="2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(D,A)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 smtClean="0"/>
              <a:t> (</a:t>
            </a:r>
            <a:r>
              <a:rPr lang="fr-FR" sz="2800" dirty="0" err="1" smtClean="0"/>
              <a:t>D,Em</a:t>
            </a:r>
            <a:r>
              <a:rPr lang="fr-FR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38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Bi-grams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12" y="1087550"/>
            <a:ext cx="5365836" cy="5365836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48" y="1087326"/>
            <a:ext cx="5366060" cy="53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57038" y="2033165"/>
            <a:ext cx="9601200" cy="2572288"/>
          </a:xfrm>
        </p:spPr>
        <p:txBody>
          <a:bodyPr>
            <a:normAutofit fontScale="90000"/>
          </a:bodyPr>
          <a:lstStyle/>
          <a:p>
            <a:pPr algn="ctr"/>
            <a:r>
              <a:rPr lang="fr-CH" i="1" dirty="0" smtClean="0">
                <a:ea typeface="Arial" charset="0"/>
                <a:cs typeface="Arial" charset="0"/>
              </a:rPr>
              <a:t>Is </a:t>
            </a:r>
            <a:r>
              <a:rPr lang="fr-CH" i="1" dirty="0" err="1" smtClean="0">
                <a:ea typeface="Arial" charset="0"/>
                <a:cs typeface="Arial" charset="0"/>
              </a:rPr>
              <a:t>there</a:t>
            </a:r>
            <a:r>
              <a:rPr lang="fr-CH" i="1" dirty="0" smtClean="0">
                <a:ea typeface="Arial" charset="0"/>
                <a:cs typeface="Arial" charset="0"/>
              </a:rPr>
              <a:t> a </a:t>
            </a:r>
            <a:r>
              <a:rPr lang="fr-CH" i="1" dirty="0" err="1" smtClean="0">
                <a:ea typeface="Arial" charset="0"/>
                <a:cs typeface="Arial" charset="0"/>
              </a:rPr>
              <a:t>link</a:t>
            </a:r>
            <a:r>
              <a:rPr lang="fr-CH" i="1" dirty="0" smtClean="0">
                <a:ea typeface="Arial" charset="0"/>
                <a:cs typeface="Arial" charset="0"/>
              </a:rPr>
              <a:t> </a:t>
            </a:r>
            <a:r>
              <a:rPr lang="fr-CH" i="1" dirty="0" err="1" smtClean="0">
                <a:ea typeface="Arial" charset="0"/>
                <a:cs typeface="Arial" charset="0"/>
              </a:rPr>
              <a:t>between</a:t>
            </a:r>
            <a:r>
              <a:rPr lang="fr-CH" i="1" dirty="0" smtClean="0">
                <a:ea typeface="Arial" charset="0"/>
                <a:cs typeface="Arial" charset="0"/>
              </a:rPr>
              <a:t> </a:t>
            </a:r>
            <a:r>
              <a:rPr lang="fr-CH" i="1" dirty="0" err="1" smtClean="0">
                <a:ea typeface="Arial" charset="0"/>
                <a:cs typeface="Arial" charset="0"/>
              </a:rPr>
              <a:t>complex</a:t>
            </a:r>
            <a:r>
              <a:rPr lang="fr-CH" i="1" dirty="0" smtClean="0">
                <a:ea typeface="Arial" charset="0"/>
                <a:cs typeface="Arial" charset="0"/>
              </a:rPr>
              <a:t> lyrics and </a:t>
            </a:r>
            <a:r>
              <a:rPr lang="fr-CH" i="1" dirty="0" err="1" smtClean="0">
                <a:ea typeface="Arial" charset="0"/>
                <a:cs typeface="Arial" charset="0"/>
              </a:rPr>
              <a:t>complex</a:t>
            </a:r>
            <a:r>
              <a:rPr lang="fr-CH" i="1" dirty="0" smtClean="0">
                <a:ea typeface="Arial" charset="0"/>
                <a:cs typeface="Arial" charset="0"/>
              </a:rPr>
              <a:t> music ?</a:t>
            </a:r>
            <a:br>
              <a:rPr lang="fr-CH" i="1" dirty="0" smtClean="0">
                <a:ea typeface="Arial" charset="0"/>
                <a:cs typeface="Arial" charset="0"/>
              </a:rPr>
            </a:br>
            <a:r>
              <a:rPr lang="fr-CH" i="1" dirty="0" smtClean="0">
                <a:ea typeface="Arial" charset="0"/>
                <a:cs typeface="Arial" charset="0"/>
              </a:rPr>
              <a:t>Or</a:t>
            </a:r>
            <a:br>
              <a:rPr lang="fr-CH" i="1" dirty="0" smtClean="0">
                <a:ea typeface="Arial" charset="0"/>
                <a:cs typeface="Arial" charset="0"/>
              </a:rPr>
            </a:br>
            <a:r>
              <a:rPr lang="fr-CH" i="1" dirty="0" err="1" smtClean="0">
                <a:ea typeface="Arial" charset="0"/>
                <a:cs typeface="Arial" charset="0"/>
              </a:rPr>
              <a:t>Does</a:t>
            </a:r>
            <a:r>
              <a:rPr lang="fr-CH" i="1" dirty="0" smtClean="0">
                <a:ea typeface="Arial" charset="0"/>
                <a:cs typeface="Arial" charset="0"/>
              </a:rPr>
              <a:t> </a:t>
            </a:r>
            <a:r>
              <a:rPr lang="fr-CH" i="1" dirty="0" err="1" smtClean="0">
                <a:ea typeface="Arial" charset="0"/>
                <a:cs typeface="Arial" charset="0"/>
              </a:rPr>
              <a:t>complex</a:t>
            </a:r>
            <a:r>
              <a:rPr lang="fr-CH" i="1" dirty="0" smtClean="0">
                <a:ea typeface="Arial" charset="0"/>
                <a:cs typeface="Arial" charset="0"/>
              </a:rPr>
              <a:t> music </a:t>
            </a:r>
            <a:r>
              <a:rPr lang="fr-CH" i="1" dirty="0" err="1" smtClean="0">
                <a:ea typeface="Arial" charset="0"/>
                <a:cs typeface="Arial" charset="0"/>
              </a:rPr>
              <a:t>link</a:t>
            </a:r>
            <a:r>
              <a:rPr lang="fr-CH" i="1" dirty="0" smtClean="0">
                <a:ea typeface="Arial" charset="0"/>
                <a:cs typeface="Arial" charset="0"/>
              </a:rPr>
              <a:t> to </a:t>
            </a:r>
            <a:r>
              <a:rPr lang="fr-CH" i="1" dirty="0" err="1" smtClean="0">
                <a:ea typeface="Arial" charset="0"/>
                <a:cs typeface="Arial" charset="0"/>
              </a:rPr>
              <a:t>complex</a:t>
            </a:r>
            <a:r>
              <a:rPr lang="fr-CH" i="1" dirty="0" smtClean="0">
                <a:ea typeface="Arial" charset="0"/>
                <a:cs typeface="Arial" charset="0"/>
              </a:rPr>
              <a:t> lyrics ?</a:t>
            </a:r>
            <a:endParaRPr lang="fr-FR" i="1" dirty="0">
              <a:ea typeface="Arial" charset="0"/>
              <a:cs typeface="Arial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9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Bi-grams</a:t>
            </a:r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12" y="1087550"/>
            <a:ext cx="5365836" cy="5365836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48" y="1087326"/>
            <a:ext cx="5366060" cy="53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600" dirty="0" smtClean="0"/>
              <a:t>Lexical </a:t>
            </a:r>
            <a:r>
              <a:rPr lang="fr-CH" sz="6600" dirty="0" err="1" smtClean="0"/>
              <a:t>Complexity</a:t>
            </a:r>
            <a:endParaRPr lang="fr-FR" sz="6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6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TF-IDF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6970283" cy="404614"/>
          </a:xfrm>
        </p:spPr>
        <p:txBody>
          <a:bodyPr/>
          <a:lstStyle/>
          <a:p>
            <a:r>
              <a:rPr lang="en-US" dirty="0" smtClean="0"/>
              <a:t>Pierre-Antoine </a:t>
            </a:r>
            <a:r>
              <a:rPr lang="en-US" dirty="0" err="1" smtClean="0"/>
              <a:t>Desplaces</a:t>
            </a:r>
            <a:r>
              <a:rPr lang="en-US" dirty="0" smtClean="0"/>
              <a:t> | Santiago Saint-Supéry 				Digital Musicology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3397374" y="1870915"/>
                <a:ext cx="5587752" cy="102863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lIns="0" tIns="180000" rIns="0" bIns="180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CH" sz="4000" b="0" i="1" smtClean="0">
                              <a:latin typeface="Cambria Math" panose="02040503050406030204" pitchFamily="18" charset="0"/>
                            </a:rPr>
                            <m:t>𝑇𝑓𝐼𝑑𝑓</m:t>
                          </m:r>
                        </m:e>
                        <m:sub>
                          <m:r>
                            <a:rPr lang="fr-CH" sz="4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CH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H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CH" sz="4000" i="1">
                              <a:latin typeface="Cambria Math" panose="02040503050406030204" pitchFamily="18" charset="0"/>
                            </a:rPr>
                            <m:t>𝑇𝑓</m:t>
                          </m:r>
                        </m:e>
                        <m:sub>
                          <m:r>
                            <a:rPr lang="fr-CH" sz="4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CH" sz="40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b>
                        <m:sSubPr>
                          <m:ctrlPr>
                            <a:rPr lang="fr-CH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CH" sz="4000" i="1">
                              <a:latin typeface="Cambria Math" panose="02040503050406030204" pitchFamily="18" charset="0"/>
                            </a:rPr>
                            <m:t>𝐼𝑑𝑓</m:t>
                          </m:r>
                        </m:e>
                        <m:sub>
                          <m:r>
                            <a:rPr lang="fr-CH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4000" dirty="0"/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374" y="1870915"/>
                <a:ext cx="5587752" cy="10286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1412247" y="3629515"/>
                <a:ext cx="9449125" cy="1367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24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CH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2400" i="1">
                                      <a:latin typeface="Cambria Math" panose="02040503050406030204" pitchFamily="18" charset="0"/>
                                    </a:rPr>
                                    <m:t>𝑇𝑓</m:t>
                                  </m:r>
                                </m:e>
                                <m:sub>
                                  <m:r>
                                    <a:rPr lang="fr-CH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fr-FR" sz="2400" dirty="0"/>
                                <m:t> =</m:t>
                              </m:r>
                              <m:r>
                                <a:rPr lang="fr-CH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400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sz="2400" i="0">
                                  <a:latin typeface="Cambria Math" charset="0"/>
                                </a:rPr>
                                <m:t>Number</m:t>
                              </m:r>
                              <m:r>
                                <m:rPr>
                                  <m:nor/>
                                </m:rPr>
                                <a:rPr lang="fr-FR" sz="2400" i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CH" sz="2400" i="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fr-CH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CH" sz="2400" i="0">
                                  <a:latin typeface="Cambria Math" panose="02040503050406030204" pitchFamily="18" charset="0"/>
                                </a:rPr>
                                <m:t>times</m:t>
                              </m:r>
                              <m:r>
                                <m:rPr>
                                  <m:nor/>
                                </m:rPr>
                                <a:rPr lang="fr-CH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sz="2400" i="0">
                                  <a:latin typeface="Cambria Math" charset="0"/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fr-CH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CH" sz="2400" i="0">
                                  <a:latin typeface="Cambria Math" panose="02040503050406030204" pitchFamily="18" charset="0"/>
                                </a:rPr>
                                <m:t>term</m:t>
                              </m:r>
                              <m:r>
                                <m:rPr>
                                  <m:nor/>
                                </m:rPr>
                                <a:rPr lang="fr-FR" sz="2400" b="0" i="0" smtClean="0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CH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CH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CH" sz="2400" i="0">
                                  <a:latin typeface="Cambria Math" panose="02040503050406030204" pitchFamily="18" charset="0"/>
                                </a:rPr>
                                <m:t>appears</m:t>
                              </m:r>
                              <m:r>
                                <m:rPr>
                                  <m:nor/>
                                </m:rPr>
                                <a:rPr lang="fr-CH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CH" sz="2400" i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fr-CH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CH" sz="2400" i="0">
                                  <a:latin typeface="Cambria Math" panose="02040503050406030204" pitchFamily="18" charset="0"/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fr-CH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sz="2400" i="0">
                                  <a:latin typeface="Cambria Math" charset="0"/>
                                </a:rPr>
                                <m:t>lyrics</m:t>
                              </m:r>
                              <m:r>
                                <m:rPr>
                                  <m:nor/>
                                </m:rPr>
                                <a:rPr lang="fr-FR" sz="2400" i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sz="2400" i="0">
                                  <a:latin typeface="Cambria Math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fr-FR" sz="2400" i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sz="2400" i="0">
                                  <a:latin typeface="Cambria Math" charset="0"/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fr-FR" sz="2400" i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sz="2400" i="0">
                                  <a:latin typeface="Cambria Math" charset="0"/>
                                </a:rPr>
                                <m:t>song</m:t>
                              </m:r>
                              <m:r>
                                <a:rPr lang="fr-FR" sz="2400" b="0" i="1" smtClean="0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CH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CH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2400" i="1">
                                      <a:latin typeface="Cambria Math" panose="02040503050406030204" pitchFamily="18" charset="0"/>
                                    </a:rPr>
                                    <m:t>𝐼𝑑𝑓</m:t>
                                  </m:r>
                                </m:e>
                                <m:sub>
                                  <m:r>
                                    <a:rPr lang="fr-CH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CH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fr-CH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fr-CH" sz="2400" i="1">
                                  <a:latin typeface="Cambria Math" panose="02040503050406030204" pitchFamily="18" charset="0"/>
                                </a:rPr>
                                <m:t>⁡( </m:t>
                              </m:r>
                              <m:f>
                                <m:fPr>
                                  <m:ctrlPr>
                                    <a:rPr lang="fr-CH" sz="24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fr-CH" sz="2400" i="0">
                                      <a:latin typeface="Cambria Math" panose="02040503050406030204" pitchFamily="18" charset="0"/>
                                    </a:rPr>
                                    <m:t>Total</m:t>
                                  </m:r>
                                  <m:r>
                                    <m:rPr>
                                      <m:nor/>
                                    </m:rPr>
                                    <a:rPr lang="fr-CH" sz="2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fr-CH" sz="2400" i="0">
                                      <a:latin typeface="Cambria Math" panose="02040503050406030204" pitchFamily="18" charset="0"/>
                                    </a:rPr>
                                    <m:t>number</m:t>
                                  </m:r>
                                  <m:r>
                                    <m:rPr>
                                      <m:nor/>
                                    </m:rPr>
                                    <a:rPr lang="fr-CH" sz="2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fr-CH" sz="2400" i="0">
                                      <a:latin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fr-CH" sz="2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fr-FR" sz="2400" i="0">
                                      <a:latin typeface="Cambria Math" charset="0"/>
                                    </a:rPr>
                                    <m:t>songs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fr-FR" sz="2400" i="0">
                                      <a:latin typeface="Cambria Math" charset="0"/>
                                    </a:rPr>
                                    <m:t>Number</m:t>
                                  </m:r>
                                  <m:r>
                                    <m:rPr>
                                      <m:nor/>
                                    </m:rPr>
                                    <a:rPr lang="fr-FR" sz="2400" i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fr-CH" sz="2400" i="0">
                                      <a:latin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fr-CH" sz="2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fr-FR" sz="2400" i="0">
                                      <a:latin typeface="Cambria Math" charset="0"/>
                                    </a:rPr>
                                    <m:t>songs</m:t>
                                  </m:r>
                                  <m:r>
                                    <m:rPr>
                                      <m:nor/>
                                    </m:rPr>
                                    <a:rPr lang="fr-FR" sz="2400" i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fr-FR" sz="2400" i="0">
                                      <a:latin typeface="Cambria Math" charset="0"/>
                                    </a:rPr>
                                    <m:t>in</m:t>
                                  </m:r>
                                  <m:r>
                                    <m:rPr>
                                      <m:nor/>
                                    </m:rPr>
                                    <a:rPr lang="fr-FR" sz="2400" i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fr-FR" sz="2400" i="0">
                                      <a:latin typeface="Cambria Math" charset="0"/>
                                    </a:rPr>
                                    <m:t>which</m:t>
                                  </m:r>
                                  <m:r>
                                    <m:rPr>
                                      <m:nor/>
                                    </m:rPr>
                                    <a:rPr lang="fr-FR" sz="2400" i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fr-FR" sz="2400" i="0">
                                      <a:latin typeface="Cambria Math" charset="0"/>
                                    </a:rPr>
                                    <m:t>the</m:t>
                                  </m:r>
                                  <m:r>
                                    <m:rPr>
                                      <m:nor/>
                                    </m:rPr>
                                    <a:rPr lang="fr-CH" sz="2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fr-CH" sz="2400" i="0">
                                      <a:latin typeface="Cambria Math" panose="02040503050406030204" pitchFamily="18" charset="0"/>
                                    </a:rPr>
                                    <m:t>term</m:t>
                                  </m:r>
                                  <m:r>
                                    <m:rPr>
                                      <m:nor/>
                                    </m:rPr>
                                    <a:rPr lang="fr-CH" sz="24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CH" sz="2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fr-CH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H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fr-CH" sz="2400" i="0">
                                      <a:latin typeface="Cambria Math" panose="02040503050406030204" pitchFamily="18" charset="0"/>
                                    </a:rPr>
                                    <m:t>appears</m:t>
                                  </m:r>
                                </m:den>
                              </m:f>
                              <m:r>
                                <a:rPr lang="fr-CH" sz="2400" i="1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  <m:r>
                                <m:rPr>
                                  <m:nor/>
                                </m:rPr>
                                <a:rPr lang="fr-FR" sz="2400" dirty="0"/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7" y="3629515"/>
                <a:ext cx="9449125" cy="1367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6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Lexical </a:t>
            </a:r>
            <a:r>
              <a:rPr lang="fr-CH" dirty="0" err="1" smtClean="0"/>
              <a:t>complexity</a:t>
            </a:r>
            <a:r>
              <a:rPr lang="fr-CH" dirty="0" smtClean="0"/>
              <a:t> distribution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18" y="1266923"/>
            <a:ext cx="5186463" cy="518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Lexical </a:t>
            </a:r>
            <a:r>
              <a:rPr lang="fr-FR" dirty="0" err="1" smtClean="0"/>
              <a:t>complexity</a:t>
            </a:r>
            <a:r>
              <a:rPr lang="fr-FR" dirty="0" smtClean="0"/>
              <a:t> by genre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24" y="1444082"/>
            <a:ext cx="6656109" cy="44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Readability</a:t>
            </a:r>
            <a:r>
              <a:rPr lang="fr-CH" dirty="0" smtClean="0"/>
              <a:t> Scores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19739" y="2171700"/>
            <a:ext cx="9601200" cy="35814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fr-FR" sz="2800" dirty="0" smtClean="0"/>
              <a:t>Flesch-</a:t>
            </a:r>
            <a:r>
              <a:rPr lang="fr-FR" sz="2800" dirty="0" err="1" smtClean="0"/>
              <a:t>Kincaid</a:t>
            </a:r>
            <a:endParaRPr lang="fr-FR" sz="2800" dirty="0" smtClean="0"/>
          </a:p>
          <a:p>
            <a:pPr>
              <a:buFont typeface="Arial" charset="0"/>
              <a:buChar char="•"/>
            </a:pPr>
            <a:r>
              <a:rPr lang="fr-FR" sz="2800" dirty="0" smtClean="0"/>
              <a:t>Coleman-</a:t>
            </a:r>
            <a:r>
              <a:rPr lang="fr-FR" sz="2800" dirty="0" err="1" smtClean="0"/>
              <a:t>Liau</a:t>
            </a:r>
            <a:endParaRPr lang="fr-FR" sz="2800" dirty="0" smtClean="0"/>
          </a:p>
          <a:p>
            <a:pPr>
              <a:buFont typeface="Arial" charset="0"/>
              <a:buChar char="•"/>
            </a:pPr>
            <a:r>
              <a:rPr lang="fr-FR" sz="2800" dirty="0" smtClean="0"/>
              <a:t>Dale-</a:t>
            </a:r>
            <a:r>
              <a:rPr lang="fr-FR" sz="2800" dirty="0" err="1" smtClean="0"/>
              <a:t>Chall</a:t>
            </a:r>
            <a:endParaRPr lang="fr-FR" sz="2800" dirty="0" smtClean="0"/>
          </a:p>
          <a:p>
            <a:pPr>
              <a:buFont typeface="Arial" charset="0"/>
              <a:buChar char="•"/>
            </a:pPr>
            <a:r>
              <a:rPr lang="fr-FR" sz="2800" dirty="0" smtClean="0"/>
              <a:t>SMOG</a:t>
            </a:r>
          </a:p>
          <a:p>
            <a:pPr>
              <a:buFont typeface="Arial" charset="0"/>
              <a:buChar char="•"/>
            </a:pPr>
            <a:r>
              <a:rPr lang="fr-FR" sz="2800" dirty="0" err="1" smtClean="0"/>
              <a:t>Automated</a:t>
            </a:r>
            <a:r>
              <a:rPr lang="fr-FR" sz="2800" dirty="0" smtClean="0"/>
              <a:t> </a:t>
            </a:r>
            <a:r>
              <a:rPr lang="fr-FR" sz="2800" dirty="0" err="1" smtClean="0"/>
              <a:t>Readability</a:t>
            </a:r>
            <a:r>
              <a:rPr lang="fr-FR" sz="2800" dirty="0" smtClean="0"/>
              <a:t> Index</a:t>
            </a:r>
          </a:p>
          <a:p>
            <a:pPr>
              <a:buFont typeface="Arial" charset="0"/>
              <a:buChar char="•"/>
            </a:pP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600" dirty="0" err="1" smtClean="0"/>
              <a:t>Harmonic</a:t>
            </a:r>
            <a:r>
              <a:rPr lang="fr-CH" sz="6600" dirty="0" smtClean="0"/>
              <a:t> </a:t>
            </a:r>
            <a:r>
              <a:rPr lang="fr-CH" sz="6600" dirty="0" err="1" smtClean="0"/>
              <a:t>Complexity</a:t>
            </a:r>
            <a:endParaRPr lang="fr-FR" sz="6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Difficulties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8211" y="1862942"/>
            <a:ext cx="9601200" cy="35814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fr-FR" sz="2800" dirty="0"/>
              <a:t>970 </a:t>
            </a:r>
            <a:r>
              <a:rPr lang="fr-FR" sz="2800" dirty="0" err="1" smtClean="0"/>
              <a:t>different</a:t>
            </a:r>
            <a:r>
              <a:rPr lang="fr-FR" sz="2800" dirty="0" smtClean="0"/>
              <a:t> </a:t>
            </a:r>
            <a:r>
              <a:rPr lang="fr-FR" sz="2800" dirty="0" err="1" smtClean="0"/>
              <a:t>chords</a:t>
            </a:r>
            <a:endParaRPr lang="fr-FR" sz="2800" dirty="0" smtClean="0"/>
          </a:p>
          <a:p>
            <a:pPr>
              <a:buFont typeface="Arial" charset="0"/>
              <a:buChar char="•"/>
            </a:pPr>
            <a:r>
              <a:rPr lang="fr-FR" sz="2800" dirty="0" err="1" smtClean="0"/>
              <a:t>Unconsistent</a:t>
            </a:r>
            <a:r>
              <a:rPr lang="fr-FR" sz="2800" dirty="0" smtClean="0"/>
              <a:t> notations</a:t>
            </a:r>
          </a:p>
          <a:p>
            <a:pPr>
              <a:buFont typeface="Arial" charset="0"/>
              <a:buChar char="•"/>
            </a:pPr>
            <a:r>
              <a:rPr lang="fr-FR" sz="2800" dirty="0" smtClean="0"/>
              <a:t>No key information</a:t>
            </a:r>
          </a:p>
          <a:p>
            <a:pPr>
              <a:buFont typeface="Arial" charset="0"/>
              <a:buChar char="•"/>
            </a:pPr>
            <a:endParaRPr lang="fr-FR" sz="2800" dirty="0" smtClean="0"/>
          </a:p>
          <a:p>
            <a:pPr>
              <a:buFont typeface="Arial" charset="0"/>
              <a:buChar char="•"/>
            </a:pP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Complexity</a:t>
            </a:r>
            <a:r>
              <a:rPr lang="fr-CH" dirty="0" smtClean="0"/>
              <a:t> factor 1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2171002" y="2855402"/>
                <a:ext cx="8040495" cy="11317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180000" rIns="0" bIns="18000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charset="0"/>
                            </a:rPr>
                            <m:t>𝑐𝑜𝑚𝑝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latin typeface="Cambria Math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charset="0"/>
                        </a:rPr>
                        <m:t>𝑠𝑜𝑛𝑔</m:t>
                      </m:r>
                      <m:r>
                        <a:rPr lang="fr-FR" sz="2400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𝑑𝑖𝑚𝑒𝑛𝑠𝑖𝑜𝑛𝑠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 × 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𝑛𝑏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𝑜𝑓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𝑣𝑎𝑟𝑖𝑎𝑡𝑖𝑜𝑛𝑠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)+1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charset="0"/>
                            </a:rPr>
                            <m:t>𝑛𝑏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𝑡𝑟𝑎𝑛𝑠𝑖𝑡𝑖𝑜𝑛𝑠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002" y="2855402"/>
                <a:ext cx="8040495" cy="11317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2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Results</a:t>
            </a:r>
            <a:r>
              <a:rPr lang="fr-CH" dirty="0" smtClean="0"/>
              <a:t> for the first </a:t>
            </a:r>
            <a:r>
              <a:rPr lang="fr-CH" dirty="0" err="1" smtClean="0"/>
              <a:t>metric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29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12267"/>
          <a:stretch/>
        </p:blipFill>
        <p:spPr>
          <a:xfrm>
            <a:off x="2399641" y="3612072"/>
            <a:ext cx="2222500" cy="152647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69" y="1204414"/>
            <a:ext cx="5248972" cy="52489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830532" y="1862942"/>
                <a:ext cx="5360717" cy="8757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180000" rIns="0" bIns="18000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charset="0"/>
                            </a:rPr>
                            <m:t>𝑐𝑜𝑚𝑝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latin typeface="Cambria Math" charset="0"/>
                        </a:rPr>
                        <m:t>(</m:t>
                      </m:r>
                      <m:r>
                        <a:rPr lang="fr-FR" sz="1600" b="0" i="1" smtClean="0">
                          <a:latin typeface="Cambria Math" charset="0"/>
                        </a:rPr>
                        <m:t>𝑠𝑜𝑛𝑔</m:t>
                      </m:r>
                      <m:r>
                        <a:rPr lang="fr-FR" sz="1600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fr-FR" sz="1600" b="0" i="1" smtClean="0">
                              <a:latin typeface="Cambria Math" charset="0"/>
                            </a:rPr>
                            <m:t>𝑑𝑖𝑚𝑒𝑛𝑠𝑖𝑜𝑛𝑠</m:t>
                          </m:r>
                          <m:r>
                            <a:rPr lang="fr-FR" sz="1600" b="0" i="1" smtClean="0">
                              <a:latin typeface="Cambria Math" charset="0"/>
                            </a:rPr>
                            <m:t> × </m:t>
                          </m:r>
                          <m:r>
                            <a:rPr lang="fr-F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𝑛𝑏</m:t>
                          </m:r>
                          <m:r>
                            <a:rPr lang="fr-F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𝑜𝑓</m:t>
                          </m:r>
                          <m:r>
                            <a:rPr lang="fr-F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𝑣𝑎𝑟𝑖𝑎𝑡𝑖𝑜𝑛𝑠</m:t>
                          </m:r>
                          <m:r>
                            <a:rPr lang="fr-F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)+1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charset="0"/>
                            </a:rPr>
                            <m:t>𝑛𝑏</m:t>
                          </m:r>
                          <m:r>
                            <a:rPr lang="fr-FR" sz="16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fr-FR" sz="16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charset="0"/>
                            </a:rPr>
                            <m:t>𝑡𝑟𝑎𝑛𝑠𝑖𝑡𝑖𝑜𝑛𝑠</m:t>
                          </m:r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32" y="1862942"/>
                <a:ext cx="5360717" cy="8757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12470" y="1681842"/>
            <a:ext cx="9160329" cy="4334645"/>
          </a:xfrm>
        </p:spPr>
        <p:txBody>
          <a:bodyPr>
            <a:normAutofit lnSpcReduction="10000"/>
          </a:bodyPr>
          <a:lstStyle/>
          <a:p>
            <a: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fr-FR" sz="3200" dirty="0" smtClean="0"/>
              <a:t>Data </a:t>
            </a:r>
            <a:r>
              <a:rPr lang="fr-FR" sz="3200" dirty="0" err="1" smtClean="0"/>
              <a:t>scraping</a:t>
            </a:r>
            <a:r>
              <a:rPr lang="fr-FR" sz="3200" dirty="0" smtClean="0"/>
              <a:t> and </a:t>
            </a:r>
            <a:r>
              <a:rPr lang="fr-FR" sz="3200" dirty="0" err="1" smtClean="0"/>
              <a:t>cleaning</a:t>
            </a:r>
            <a:endParaRPr lang="fr-FR" sz="3200" dirty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fr-FR" sz="3200" dirty="0" smtClean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fr-FR" sz="3200" dirty="0" err="1" smtClean="0"/>
              <a:t>Pre-processing</a:t>
            </a:r>
            <a:r>
              <a:rPr lang="fr-FR" sz="3200" dirty="0" smtClean="0"/>
              <a:t> and extraction of the </a:t>
            </a:r>
            <a:r>
              <a:rPr lang="fr-FR" sz="3200" dirty="0" err="1" smtClean="0"/>
              <a:t>features</a:t>
            </a:r>
            <a:endParaRPr lang="fr-FR" sz="3200" dirty="0" smtClean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fr-FR" sz="3200" dirty="0" smtClean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fr-FR" sz="3200" dirty="0"/>
              <a:t>Lexical </a:t>
            </a:r>
            <a:r>
              <a:rPr lang="fr-FR" sz="3200" dirty="0" err="1" smtClean="0"/>
              <a:t>complexity</a:t>
            </a:r>
            <a:endParaRPr lang="fr-FR" sz="3200" dirty="0" smtClean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fr-FR" sz="3200" dirty="0" smtClean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fr-FR" sz="3200" dirty="0" err="1" smtClean="0"/>
              <a:t>Harmonic</a:t>
            </a:r>
            <a:r>
              <a:rPr lang="fr-FR" sz="3200" dirty="0" smtClean="0"/>
              <a:t> </a:t>
            </a:r>
            <a:r>
              <a:rPr lang="fr-FR" sz="3200" dirty="0" err="1" smtClean="0"/>
              <a:t>complexity</a:t>
            </a:r>
            <a:endParaRPr lang="fr-FR" sz="3200" dirty="0" smtClean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endParaRPr lang="fr-FR" sz="3200" dirty="0" smtClean="0"/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fr-FR" sz="3200" dirty="0" err="1" smtClean="0"/>
              <a:t>Results</a:t>
            </a:r>
            <a:r>
              <a:rPr lang="fr-FR" sz="3200" dirty="0" smtClean="0"/>
              <a:t> and </a:t>
            </a:r>
            <a:r>
              <a:rPr lang="fr-FR" sz="3200" dirty="0" err="1" smtClean="0"/>
              <a:t>analysis</a:t>
            </a:r>
            <a:endParaRPr lang="fr-FR" sz="32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Complexity</a:t>
            </a:r>
            <a:r>
              <a:rPr lang="fr-CH" dirty="0" smtClean="0"/>
              <a:t> factor 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3228858" y="2859156"/>
                <a:ext cx="5924783" cy="11303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180000" rIns="0" bIns="18000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charset="0"/>
                            </a:rPr>
                            <m:t>𝑐𝑜𝑚𝑝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charset="0"/>
                        </a:rPr>
                        <m:t>𝑠𝑜𝑛𝑔</m:t>
                      </m:r>
                      <m:r>
                        <a:rPr lang="fr-FR" sz="2400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𝑛𝑏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𝑜𝑓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𝑢𝑛𝑖𝑞𝑢𝑒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𝑐h𝑜𝑟𝑑𝑠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charset="0"/>
                            </a:rPr>
                            <m:t>𝑡𝑜𝑡𝑎𝑙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𝑛𝑏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𝑐h𝑜𝑟𝑑𝑠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858" y="2859156"/>
                <a:ext cx="5924783" cy="11303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7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Results</a:t>
            </a:r>
            <a:r>
              <a:rPr lang="fr-CH" dirty="0" smtClean="0"/>
              <a:t> for the second </a:t>
            </a:r>
            <a:r>
              <a:rPr lang="fr-CH" dirty="0" err="1" smtClean="0"/>
              <a:t>metric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31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018" y="3826689"/>
            <a:ext cx="2247900" cy="1549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71" y="1199993"/>
            <a:ext cx="5253393" cy="52533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896078" y="1862942"/>
                <a:ext cx="5277779" cy="11303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180000" rIns="0" bIns="18000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charset="0"/>
                            </a:rPr>
                            <m:t>𝑐𝑜𝑚𝑝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charset="0"/>
                        </a:rPr>
                        <m:t>𝑠𝑜𝑛𝑔</m:t>
                      </m:r>
                      <m:r>
                        <a:rPr lang="fr-FR" sz="2400" b="0" i="1" smtClean="0">
                          <a:latin typeface="Cambria Math" charset="0"/>
                        </a:rPr>
                        <m:t>)=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𝑛𝑏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𝑜𝑓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𝑢𝑛𝑖𝑞𝑢𝑒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𝑐h𝑜𝑟𝑑𝑠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charset="0"/>
                            </a:rPr>
                            <m:t>𝑡𝑜𝑡𝑎𝑙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𝑛𝑏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𝑐h𝑜𝑟𝑑𝑠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78" y="1862942"/>
                <a:ext cx="5277779" cy="11303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0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Complexity</a:t>
            </a:r>
            <a:r>
              <a:rPr lang="fr-CH" dirty="0" smtClean="0"/>
              <a:t> factor 3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2698608" y="2725342"/>
                <a:ext cx="6985283" cy="13078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180000" rIns="0" bIns="18000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charset="0"/>
                            </a:rPr>
                            <m:t>𝑐𝑜𝑚𝑝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fr-FR" sz="2400" b="0" i="1" smtClean="0">
                          <a:latin typeface="Cambria Math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charset="0"/>
                        </a:rPr>
                        <m:t>𝑠𝑜𝑛𝑔</m:t>
                      </m:r>
                      <m:r>
                        <a:rPr lang="fr-FR" sz="2400" b="0" i="1" smtClean="0">
                          <a:latin typeface="Cambria Math" charset="0"/>
                        </a:rPr>
                        <m:t>)= 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charset="0"/>
                            </a:rPr>
                            <m:t>𝑛𝑏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𝑖𝑛𝑡𝑒𝑟𝑣𝑎𝑙𝑠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fr-FR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𝑠𝑜𝑛𝑔</m:t>
                          </m:r>
                        </m:sub>
                        <m:sup/>
                        <m:e>
                          <m:r>
                            <a:rPr lang="fr-FR" sz="2400" b="0" i="1" smtClean="0">
                              <a:latin typeface="Cambria Math" charset="0"/>
                            </a:rPr>
                            <m:t>𝑓𝑟𝑒𝑞</m:t>
                          </m:r>
                          <m:r>
                            <a:rPr lang="fr-FR" sz="24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24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608" y="2725342"/>
                <a:ext cx="6985283" cy="13078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22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Results</a:t>
            </a:r>
            <a:r>
              <a:rPr lang="fr-CH" dirty="0" smtClean="0"/>
              <a:t> for the </a:t>
            </a:r>
            <a:r>
              <a:rPr lang="fr-CH" dirty="0" err="1" smtClean="0"/>
              <a:t>third</a:t>
            </a:r>
            <a:r>
              <a:rPr lang="fr-CH" dirty="0" smtClean="0"/>
              <a:t> </a:t>
            </a:r>
            <a:r>
              <a:rPr lang="fr-CH" dirty="0" err="1" smtClean="0"/>
              <a:t>metric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64" y="1696027"/>
            <a:ext cx="6325079" cy="421671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206" y="4068187"/>
            <a:ext cx="2273300" cy="1562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843517" y="2251913"/>
                <a:ext cx="4631731" cy="9931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180000" rIns="0" bIns="18000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charset="0"/>
                            </a:rPr>
                            <m:t>𝑐𝑜𝑚𝑝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fr-FR" sz="1600" b="0" i="1" smtClean="0">
                          <a:latin typeface="Cambria Math" charset="0"/>
                        </a:rPr>
                        <m:t>(</m:t>
                      </m:r>
                      <m:r>
                        <a:rPr lang="fr-FR" sz="1600" b="0" i="1" smtClean="0">
                          <a:latin typeface="Cambria Math" charset="0"/>
                        </a:rPr>
                        <m:t>𝑠𝑜𝑛𝑔</m:t>
                      </m:r>
                      <m:r>
                        <a:rPr lang="fr-FR" sz="1600" b="0" i="1" smtClean="0">
                          <a:latin typeface="Cambria Math" charset="0"/>
                        </a:rPr>
                        <m:t>)= 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charset="0"/>
                            </a:rPr>
                            <m:t>𝑛𝑏</m:t>
                          </m:r>
                          <m:r>
                            <a:rPr lang="fr-FR" sz="16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fr-FR" sz="16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fr-FR" sz="1600" b="0" i="1" smtClean="0">
                              <a:latin typeface="Cambria Math" charset="0"/>
                            </a:rPr>
                            <m:t>𝑖𝑛𝑡𝑒𝑟𝑣𝑎𝑙𝑠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mr-IN" sz="1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fr-F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fr-FR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𝑠𝑜𝑛𝑔</m:t>
                          </m:r>
                        </m:sub>
                        <m:sup/>
                        <m:e>
                          <m:r>
                            <a:rPr lang="fr-FR" sz="1600" b="0" i="1" smtClean="0">
                              <a:latin typeface="Cambria Math" charset="0"/>
                            </a:rPr>
                            <m:t>𝑓𝑟𝑒𝑞</m:t>
                          </m:r>
                          <m:r>
                            <a:rPr lang="fr-FR" sz="16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17" y="2251913"/>
                <a:ext cx="4631731" cy="9931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4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Harmonic</a:t>
            </a:r>
            <a:r>
              <a:rPr lang="fr-CH" dirty="0" smtClean="0"/>
              <a:t> </a:t>
            </a:r>
            <a:r>
              <a:rPr lang="fr-CH" dirty="0" err="1" smtClean="0"/>
              <a:t>Complexity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1390650" y="2784434"/>
                <a:ext cx="9956981" cy="103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3600" b="0" i="0" smtClean="0">
                          <a:latin typeface="Cambria Math" charset="0"/>
                        </a:rPr>
                        <m:t>Harmonic</m:t>
                      </m:r>
                      <m:r>
                        <m:rPr>
                          <m:nor/>
                        </m:rPr>
                        <a:rPr lang="fr-FR" sz="36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3600" b="0" i="0" smtClean="0">
                          <a:latin typeface="Cambria Math" charset="0"/>
                        </a:rPr>
                        <m:t>Complexity</m:t>
                      </m:r>
                      <m:r>
                        <a:rPr lang="fr-FR" sz="36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fr-FR" sz="36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mr-IN" sz="36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i="1">
                                      <a:latin typeface="Cambria Math" charset="0"/>
                                    </a:rPr>
                                    <m:t>𝑐𝑜𝑚𝑝</m:t>
                                  </m:r>
                                </m:e>
                                <m:sub>
                                  <m:r>
                                    <a:rPr lang="fr-FR" sz="36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3600" i="1">
                                  <a:latin typeface="Cambria Math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i="1">
                                      <a:latin typeface="Cambria Math" charset="0"/>
                                    </a:rPr>
                                    <m:t>𝑐𝑜𝑚𝑝</m:t>
                                  </m:r>
                                </m:e>
                                <m:sub>
                                  <m:r>
                                    <a:rPr lang="fr-FR" sz="36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600" b="0" i="1" smtClean="0">
                                      <a:latin typeface="Cambria Math" charset="0"/>
                                    </a:rPr>
                                    <m:t>𝑐𝑜𝑚𝑝</m:t>
                                  </m:r>
                                </m:e>
                                <m:sub>
                                  <m:r>
                                    <a:rPr lang="fr-FR" sz="36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36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50" y="2784434"/>
                <a:ext cx="9956981" cy="10394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9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Harmonic</a:t>
            </a:r>
            <a:r>
              <a:rPr lang="fr-CH" dirty="0" smtClean="0"/>
              <a:t> </a:t>
            </a:r>
            <a:r>
              <a:rPr lang="fr-CH" dirty="0" err="1"/>
              <a:t>c</a:t>
            </a:r>
            <a:r>
              <a:rPr lang="fr-CH" dirty="0" err="1" smtClean="0"/>
              <a:t>omplexity</a:t>
            </a:r>
            <a:r>
              <a:rPr lang="fr-CH" dirty="0" smtClean="0"/>
              <a:t> distribution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756378" y="2307029"/>
                <a:ext cx="5277601" cy="5790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000" b="0" i="0" smtClean="0">
                          <a:latin typeface="Cambria Math" charset="0"/>
                        </a:rPr>
                        <m:t>Harmonic</m:t>
                      </m:r>
                      <m:r>
                        <m:rPr>
                          <m:nor/>
                        </m:rPr>
                        <a:rPr lang="fr-FR" sz="2000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2000" b="0" i="0" smtClean="0">
                          <a:latin typeface="Cambria Math" charset="0"/>
                        </a:rPr>
                        <m:t>Complexity</m:t>
                      </m:r>
                      <m:r>
                        <a:rPr lang="fr-FR" sz="20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fr-FR" sz="2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mr-IN" sz="2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 charset="0"/>
                                    </a:rPr>
                                    <m:t>𝑐𝑜𝑚𝑝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000" i="1">
                                  <a:latin typeface="Cambria Math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 charset="0"/>
                                    </a:rPr>
                                    <m:t>𝑐𝑜𝑚𝑝</m:t>
                                  </m:r>
                                </m:e>
                                <m:sub>
                                  <m:r>
                                    <a:rPr lang="fr-FR" sz="20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charset="0"/>
                                    </a:rPr>
                                    <m:t>𝑐𝑜𝑚𝑝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20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78" y="2307029"/>
                <a:ext cx="5277601" cy="5790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178" y="3519295"/>
            <a:ext cx="2286000" cy="15367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498" y="186294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Harmonic</a:t>
            </a:r>
            <a:r>
              <a:rPr lang="fr-FR" dirty="0" smtClean="0"/>
              <a:t> </a:t>
            </a:r>
            <a:r>
              <a:rPr lang="fr-FR" dirty="0" err="1" smtClean="0"/>
              <a:t>complexity</a:t>
            </a:r>
            <a:r>
              <a:rPr lang="fr-FR" dirty="0" smtClean="0"/>
              <a:t> by genre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24" y="1444082"/>
            <a:ext cx="6656109" cy="443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3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6600" dirty="0" err="1" smtClean="0"/>
              <a:t>Results</a:t>
            </a:r>
            <a:r>
              <a:rPr lang="fr-CH" sz="6600" dirty="0" smtClean="0"/>
              <a:t> and </a:t>
            </a:r>
            <a:r>
              <a:rPr lang="fr-CH" sz="6600" dirty="0" err="1" smtClean="0"/>
              <a:t>analysis</a:t>
            </a:r>
            <a:endParaRPr lang="fr-FR" sz="5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Baseline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38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50" y="1139786"/>
            <a:ext cx="5313600" cy="53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Baseline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39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34" y="1119991"/>
            <a:ext cx="5313600" cy="53136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174394" y="3139792"/>
            <a:ext cx="250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33680 unique words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970 distinct chords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853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Web-</a:t>
            </a:r>
            <a:r>
              <a:rPr lang="fr-FR" dirty="0" err="1" smtClean="0"/>
              <a:t>scraping</a:t>
            </a:r>
            <a:r>
              <a:rPr lang="fr-FR" dirty="0" smtClean="0"/>
              <a:t> and </a:t>
            </a:r>
            <a:r>
              <a:rPr lang="fr-FR" dirty="0" err="1" smtClean="0"/>
              <a:t>cleaning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3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Scatterplot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40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70" y="377042"/>
            <a:ext cx="6055115" cy="605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Scatterplot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by genre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41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70" y="377042"/>
            <a:ext cx="6055115" cy="605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90650" y="377041"/>
            <a:ext cx="9601200" cy="3102139"/>
          </a:xfrm>
        </p:spPr>
        <p:txBody>
          <a:bodyPr>
            <a:normAutofit/>
          </a:bodyPr>
          <a:lstStyle/>
          <a:p>
            <a:r>
              <a:rPr lang="fr-CH" dirty="0" err="1"/>
              <a:t>Scatterplot</a:t>
            </a:r>
            <a:r>
              <a:rPr lang="fr-CH" dirty="0"/>
              <a:t/>
            </a:r>
            <a:br>
              <a:rPr lang="fr-CH" dirty="0"/>
            </a:br>
            <a:r>
              <a:rPr lang="fr-CH" dirty="0"/>
              <a:t>by </a:t>
            </a:r>
            <a:r>
              <a:rPr lang="fr-CH" dirty="0" smtClean="0"/>
              <a:t>genre</a:t>
            </a:r>
            <a:br>
              <a:rPr lang="fr-CH" dirty="0" smtClean="0"/>
            </a:br>
            <a:r>
              <a:rPr lang="fr-CH" dirty="0" smtClean="0"/>
              <a:t>(</a:t>
            </a:r>
            <a:r>
              <a:rPr lang="fr-CH" dirty="0" err="1" smtClean="0"/>
              <a:t>zoomed</a:t>
            </a:r>
            <a:r>
              <a:rPr lang="fr-CH" dirty="0" smtClean="0"/>
              <a:t>)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42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670" y="377042"/>
            <a:ext cx="6055115" cy="605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7828" y="2611876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CH" sz="6000" dirty="0" err="1" smtClean="0"/>
              <a:t>Eventual</a:t>
            </a:r>
            <a:r>
              <a:rPr lang="fr-CH" sz="6000" dirty="0" smtClean="0"/>
              <a:t> </a:t>
            </a:r>
            <a:r>
              <a:rPr lang="fr-CH" sz="6000" dirty="0" err="1" smtClean="0"/>
              <a:t>Follow</a:t>
            </a:r>
            <a:r>
              <a:rPr lang="fr-CH" sz="6000" dirty="0" smtClean="0"/>
              <a:t>-up</a:t>
            </a:r>
            <a:endParaRPr lang="fr-FR" sz="6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7828" y="242539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fr-FR" sz="5400" dirty="0" err="1" smtClean="0"/>
              <a:t>Thank</a:t>
            </a:r>
            <a:r>
              <a:rPr lang="fr-FR" sz="5400" dirty="0" smtClean="0"/>
              <a:t> </a:t>
            </a:r>
            <a:r>
              <a:rPr lang="fr-FR" sz="5400" dirty="0" err="1" smtClean="0"/>
              <a:t>you</a:t>
            </a:r>
            <a:r>
              <a:rPr lang="fr-FR" sz="5400" dirty="0" smtClean="0"/>
              <a:t> for </a:t>
            </a:r>
            <a:r>
              <a:rPr lang="fr-FR" sz="5400" dirty="0" err="1" smtClean="0"/>
              <a:t>your</a:t>
            </a:r>
            <a:r>
              <a:rPr lang="fr-FR" sz="5400" dirty="0" smtClean="0"/>
              <a:t> attention.</a:t>
            </a:r>
            <a:br>
              <a:rPr lang="fr-FR" sz="5400" dirty="0" smtClean="0"/>
            </a:br>
            <a:r>
              <a:rPr lang="fr-FR" sz="5400" dirty="0" err="1" smtClean="0"/>
              <a:t>Any</a:t>
            </a:r>
            <a:r>
              <a:rPr lang="fr-FR" sz="5400" dirty="0" smtClean="0"/>
              <a:t> questions ?</a:t>
            </a:r>
            <a:endParaRPr lang="fr-FR" sz="540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9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Ultimate</a:t>
            </a:r>
            <a:r>
              <a:rPr lang="fr-CH" dirty="0"/>
              <a:t> Guitar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599" y="1234910"/>
            <a:ext cx="9387830" cy="51291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57429" y="3516395"/>
            <a:ext cx="1198366" cy="2847645"/>
          </a:xfrm>
          <a:prstGeom prst="rect">
            <a:avLst/>
          </a:prstGeom>
          <a:solidFill>
            <a:srgbClr val="111111"/>
          </a:solidFill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1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Ultimate</a:t>
            </a:r>
            <a:r>
              <a:rPr lang="fr-CH" dirty="0"/>
              <a:t> Guitar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1439002"/>
            <a:ext cx="10097992" cy="462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Ultimate</a:t>
            </a:r>
            <a:r>
              <a:rPr lang="fr-CH" dirty="0"/>
              <a:t> Guitar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72" y="1236010"/>
            <a:ext cx="3632937" cy="521737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100" y="1236010"/>
            <a:ext cx="3174724" cy="521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9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The </a:t>
            </a:r>
            <a:r>
              <a:rPr lang="fr-CH" dirty="0" err="1" smtClean="0"/>
              <a:t>dataset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227175"/>
            <a:ext cx="10274085" cy="459054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90651" y="5932449"/>
            <a:ext cx="4575252" cy="369332"/>
          </a:xfrm>
          <a:prstGeom prst="rect">
            <a:avLst/>
          </a:prstGeom>
          <a:solidFill>
            <a:schemeClr val="bg1"/>
          </a:solidFill>
          <a:ln>
            <a:solidFill>
              <a:srgbClr val="11111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Total size : 13 genre X top 400 = 5200 </a:t>
            </a:r>
            <a:r>
              <a:rPr lang="fr-FR" dirty="0" err="1" smtClean="0"/>
              <a:t>songs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92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Artists </a:t>
            </a:r>
            <a:r>
              <a:rPr lang="fr-CH" dirty="0" err="1" smtClean="0"/>
              <a:t>repartition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Pierre-Antoine Desplaces | Santiago Saint-Supéry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116" y="661989"/>
            <a:ext cx="2485240" cy="579139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625" y="1219148"/>
            <a:ext cx="5033516" cy="503351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538192" y="2252546"/>
            <a:ext cx="1951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Total = </a:t>
            </a:r>
            <a:r>
              <a:rPr lang="fr-FR" dirty="0" smtClean="0"/>
              <a:t>914 </a:t>
            </a:r>
            <a:r>
              <a:rPr lang="fr-FR" dirty="0" err="1" smtClean="0"/>
              <a:t>artists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38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695</TotalTime>
  <Words>968</Words>
  <Application>Microsoft Macintosh PowerPoint</Application>
  <PresentationFormat>Grand écran</PresentationFormat>
  <Paragraphs>208</Paragraphs>
  <Slides>45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1" baseType="lpstr">
      <vt:lpstr>Calibri</vt:lpstr>
      <vt:lpstr>Cambria Math</vt:lpstr>
      <vt:lpstr>Franklin Gothic Book</vt:lpstr>
      <vt:lpstr>Mangal</vt:lpstr>
      <vt:lpstr>Arial</vt:lpstr>
      <vt:lpstr>Crop</vt:lpstr>
      <vt:lpstr>The COMPLEX relationship between music/HARMONY AND LYRICS</vt:lpstr>
      <vt:lpstr>Is there a link between complex lyrics and complex music ? Or Does complex music link to complex lyrics ?</vt:lpstr>
      <vt:lpstr>Overview</vt:lpstr>
      <vt:lpstr>The dataset</vt:lpstr>
      <vt:lpstr>Ultimate Guitar</vt:lpstr>
      <vt:lpstr>Ultimate Guitar</vt:lpstr>
      <vt:lpstr>Ultimate Guitar</vt:lpstr>
      <vt:lpstr>The dataset</vt:lpstr>
      <vt:lpstr>Artists repartition</vt:lpstr>
      <vt:lpstr>Songs repartition</vt:lpstr>
      <vt:lpstr>Pre-processing </vt:lpstr>
      <vt:lpstr>Lyrics tokenization</vt:lpstr>
      <vt:lpstr>Data pruning</vt:lpstr>
      <vt:lpstr>Chords sequence</vt:lpstr>
      <vt:lpstr>Transitions data</vt:lpstr>
      <vt:lpstr>Transitions features</vt:lpstr>
      <vt:lpstr>Transitions data</vt:lpstr>
      <vt:lpstr>Bi-grams</vt:lpstr>
      <vt:lpstr>Bi-grams</vt:lpstr>
      <vt:lpstr>Bi-grams</vt:lpstr>
      <vt:lpstr>Lexical Complexity</vt:lpstr>
      <vt:lpstr>TF-IDF</vt:lpstr>
      <vt:lpstr>Lexical complexity distribution</vt:lpstr>
      <vt:lpstr>Lexical complexity by genre</vt:lpstr>
      <vt:lpstr>Readability Scores</vt:lpstr>
      <vt:lpstr>Harmonic Complexity</vt:lpstr>
      <vt:lpstr>Difficulties</vt:lpstr>
      <vt:lpstr>Complexity factor 1</vt:lpstr>
      <vt:lpstr>Results for the first metric</vt:lpstr>
      <vt:lpstr>Complexity factor 2</vt:lpstr>
      <vt:lpstr>Results for the second metric</vt:lpstr>
      <vt:lpstr>Complexity factor 3</vt:lpstr>
      <vt:lpstr>Results for the third metric</vt:lpstr>
      <vt:lpstr>Harmonic Complexity</vt:lpstr>
      <vt:lpstr>Harmonic complexity distribution</vt:lpstr>
      <vt:lpstr>Harmonic complexity by genre</vt:lpstr>
      <vt:lpstr>Results and analysis</vt:lpstr>
      <vt:lpstr>Baseline</vt:lpstr>
      <vt:lpstr>Baseline</vt:lpstr>
      <vt:lpstr>Scatterplot</vt:lpstr>
      <vt:lpstr>Scatterplot by genre</vt:lpstr>
      <vt:lpstr>Scatterplot by genre (zoomed)</vt:lpstr>
      <vt:lpstr>Conclusion</vt:lpstr>
      <vt:lpstr>Eventual Follow-up</vt:lpstr>
      <vt:lpstr>Thank you for your attention. Any questions 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relationship between music genres and complexity</dc:title>
  <dc:creator>santiago saint-supéry</dc:creator>
  <cp:lastModifiedBy>Pierre-Antoine Desplaces</cp:lastModifiedBy>
  <cp:revision>65</cp:revision>
  <dcterms:created xsi:type="dcterms:W3CDTF">2018-05-25T09:38:45Z</dcterms:created>
  <dcterms:modified xsi:type="dcterms:W3CDTF">2018-05-27T21:53:27Z</dcterms:modified>
</cp:coreProperties>
</file>