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91" r:id="rId4"/>
    <p:sldId id="293" r:id="rId5"/>
    <p:sldId id="289" r:id="rId6"/>
    <p:sldId id="294" r:id="rId7"/>
    <p:sldId id="295" r:id="rId8"/>
    <p:sldId id="259" r:id="rId9"/>
    <p:sldId id="260" r:id="rId10"/>
    <p:sldId id="297" r:id="rId11"/>
    <p:sldId id="299" r:id="rId12"/>
    <p:sldId id="302" r:id="rId13"/>
    <p:sldId id="261" r:id="rId14"/>
    <p:sldId id="303" r:id="rId15"/>
    <p:sldId id="306" r:id="rId16"/>
    <p:sldId id="310" r:id="rId17"/>
    <p:sldId id="309" r:id="rId18"/>
    <p:sldId id="311" r:id="rId19"/>
    <p:sldId id="312" r:id="rId20"/>
    <p:sldId id="313" r:id="rId21"/>
    <p:sldId id="277" r:id="rId22"/>
    <p:sldId id="286" r:id="rId23"/>
    <p:sldId id="278" r:id="rId24"/>
    <p:sldId id="321" r:id="rId25"/>
    <p:sldId id="300" r:id="rId26"/>
    <p:sldId id="282" r:id="rId27"/>
    <p:sldId id="301" r:id="rId28"/>
    <p:sldId id="269" r:id="rId29"/>
    <p:sldId id="270" r:id="rId30"/>
    <p:sldId id="314" r:id="rId31"/>
    <p:sldId id="272" r:id="rId32"/>
    <p:sldId id="315" r:id="rId33"/>
    <p:sldId id="316" r:id="rId34"/>
    <p:sldId id="273" r:id="rId35"/>
    <p:sldId id="274" r:id="rId36"/>
    <p:sldId id="320" r:id="rId37"/>
    <p:sldId id="285" r:id="rId38"/>
    <p:sldId id="265" r:id="rId39"/>
    <p:sldId id="266" r:id="rId40"/>
    <p:sldId id="279" r:id="rId41"/>
    <p:sldId id="317" r:id="rId42"/>
    <p:sldId id="318" r:id="rId43"/>
    <p:sldId id="322" r:id="rId44"/>
    <p:sldId id="288" r:id="rId45"/>
    <p:sldId id="323" r:id="rId46"/>
    <p:sldId id="324" r:id="rId47"/>
    <p:sldId id="31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 autoAdjust="0"/>
    <p:restoredTop sz="89493"/>
  </p:normalViewPr>
  <p:slideViewPr>
    <p:cSldViewPr snapToGrid="0">
      <p:cViewPr varScale="1">
        <p:scale>
          <a:sx n="110" d="100"/>
          <a:sy n="110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D4A10-82E5-477E-9EED-651637D991BF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EDA82-9F2A-47A8-A7A1-3827CAF16A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79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91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84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8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Musical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35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dimension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counts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in the </a:t>
            </a:r>
            <a:r>
              <a:rPr lang="fr-FR" dirty="0" err="1" smtClean="0"/>
              <a:t>song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weight</a:t>
            </a:r>
            <a:r>
              <a:rPr lang="fr-FR" dirty="0" smtClean="0"/>
              <a:t> the total </a:t>
            </a:r>
            <a:r>
              <a:rPr lang="fr-FR" dirty="0" err="1" smtClean="0"/>
              <a:t>number</a:t>
            </a:r>
            <a:r>
              <a:rPr lang="fr-FR" dirty="0" smtClean="0"/>
              <a:t> of "</a:t>
            </a:r>
            <a:r>
              <a:rPr lang="fr-FR" dirty="0" err="1" smtClean="0"/>
              <a:t>quality</a:t>
            </a:r>
            <a:r>
              <a:rPr lang="fr-FR" dirty="0" smtClean="0"/>
              <a:t> transitions". Major and minor </a:t>
            </a:r>
            <a:r>
              <a:rPr lang="fr-FR" dirty="0" err="1" smtClean="0"/>
              <a:t>only</a:t>
            </a:r>
            <a:r>
              <a:rPr lang="fr-FR" dirty="0" smtClean="0"/>
              <a:t> count as one </a:t>
            </a:r>
            <a:r>
              <a:rPr lang="fr-FR" dirty="0" err="1" smtClean="0"/>
              <a:t>column</a:t>
            </a:r>
            <a:r>
              <a:rPr lang="fr-FR" dirty="0" smtClean="0"/>
              <a:t>, as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complementary</a:t>
            </a:r>
            <a:r>
              <a:rPr lang="fr-FR" dirty="0" smtClean="0"/>
              <a:t> (and not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), but more </a:t>
            </a:r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augmentation or addition count double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r>
              <a:rPr lang="fr-FR" dirty="0" smtClean="0"/>
              <a:t> by a 6th or a 9th or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tone</a:t>
            </a:r>
            <a:r>
              <a:rPr lang="fr-FR" dirty="0" smtClean="0"/>
              <a:t>, </a:t>
            </a:r>
            <a:r>
              <a:rPr lang="fr-FR" dirty="0" err="1" smtClean="0"/>
              <a:t>hence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5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0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2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5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573E9-4438-4129-8C70-4BABD948CCB5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C6E-9C5E-4745-930F-6770EE1ADBCB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79ED-D1A5-4198-B128-7B6EF188C8CB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377042"/>
            <a:ext cx="9601200" cy="14859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152186"/>
            <a:ext cx="9601200" cy="3581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9CD8-EDF2-442A-B3B8-FFB9D9F5907A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7D21B2-9F75-4227-A544-C69FAB03BF3B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9DEA-9CDA-4BC3-8B9F-7CFB0F717580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EA8E-FA86-487F-8AF1-61AEEC9572BB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2714-1300-4AB6-AC1C-87A3B2F1BDF9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13B-7661-41A3-8E68-AADEC784646A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C16134-E258-46A3-BAF4-5CC907A9271B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51516-6ED1-43D9-8C17-6BD7DBB67814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44681A-52F4-4C1E-9A04-53E8B7C81F1F}" type="datetime1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5" y="2427664"/>
            <a:ext cx="8361229" cy="2098226"/>
          </a:xfrm>
        </p:spPr>
        <p:txBody>
          <a:bodyPr/>
          <a:lstStyle/>
          <a:p>
            <a:r>
              <a:rPr lang="fr-CH" sz="5400" dirty="0" smtClean="0"/>
              <a:t>The COMPLEX </a:t>
            </a:r>
            <a:r>
              <a:rPr lang="fr-CH" sz="5400" dirty="0" err="1" smtClean="0"/>
              <a:t>relationship</a:t>
            </a:r>
            <a:r>
              <a:rPr lang="fr-CH" sz="5400" dirty="0" smtClean="0"/>
              <a:t> </a:t>
            </a:r>
            <a:r>
              <a:rPr lang="fr-CH" sz="5400" dirty="0" err="1" smtClean="0"/>
              <a:t>between</a:t>
            </a:r>
            <a:r>
              <a:rPr lang="fr-CH" sz="5400" dirty="0" smtClean="0"/>
              <a:t> HARMONY AND LYRICS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2" y="4946519"/>
            <a:ext cx="6831673" cy="1086237"/>
          </a:xfrm>
        </p:spPr>
        <p:txBody>
          <a:bodyPr/>
          <a:lstStyle/>
          <a:p>
            <a:r>
              <a:rPr lang="fr-CH" i="1" dirty="0" smtClean="0"/>
              <a:t>Digital </a:t>
            </a:r>
            <a:r>
              <a:rPr lang="fr-CH" i="1" dirty="0" err="1" smtClean="0"/>
              <a:t>Musicology</a:t>
            </a:r>
            <a:r>
              <a:rPr lang="fr-CH" i="1" dirty="0" smtClean="0"/>
              <a:t>, EPFL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Songs</a:t>
            </a:r>
            <a:r>
              <a:rPr lang="fr-CH" dirty="0" smtClean="0"/>
              <a:t> </a:t>
            </a:r>
            <a:r>
              <a:rPr lang="fr-CH" dirty="0" err="1" smtClean="0"/>
              <a:t>repartition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87" y="1195640"/>
            <a:ext cx="9915516" cy="49577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91" y="1862942"/>
            <a:ext cx="3898900" cy="2451100"/>
          </a:xfrm>
          <a:prstGeom prst="rect">
            <a:avLst/>
          </a:prstGeom>
          <a:ln>
            <a:solidFill>
              <a:srgbClr val="11111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7716881" y="4612012"/>
            <a:ext cx="2085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Total = </a:t>
            </a:r>
            <a:r>
              <a:rPr lang="is-IS" dirty="0" smtClean="0"/>
              <a:t>2969</a:t>
            </a:r>
            <a:r>
              <a:rPr lang="fr-FR" dirty="0"/>
              <a:t> </a:t>
            </a:r>
            <a:r>
              <a:rPr lang="fr-FR" dirty="0" err="1" smtClean="0"/>
              <a:t>songs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</a:t>
            </a:r>
            <a:r>
              <a:rPr lang="fr-FR" dirty="0" err="1" smtClean="0"/>
              <a:t>Pre-processing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the </a:t>
            </a:r>
            <a:r>
              <a:rPr lang="fr-FR" dirty="0" err="1"/>
              <a:t>necessary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Lyrics </a:t>
            </a:r>
            <a:r>
              <a:rPr lang="fr-CH" dirty="0" err="1"/>
              <a:t>tokenization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5908" y="1862942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800" dirty="0" smtClean="0"/>
              <a:t>All </a:t>
            </a:r>
            <a:r>
              <a:rPr lang="fr-FR" sz="2800" dirty="0" err="1" smtClean="0"/>
              <a:t>lowercase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Remove</a:t>
            </a:r>
            <a:r>
              <a:rPr lang="fr-FR" sz="2800" dirty="0" smtClean="0"/>
              <a:t> </a:t>
            </a:r>
            <a:r>
              <a:rPr lang="fr-FR" sz="2800" dirty="0" err="1" smtClean="0"/>
              <a:t>punctuation</a:t>
            </a:r>
            <a:r>
              <a:rPr lang="fr-FR" sz="2800" dirty="0" smtClean="0"/>
              <a:t> and </a:t>
            </a:r>
            <a:r>
              <a:rPr lang="fr-FR" sz="2800" dirty="0" err="1" smtClean="0"/>
              <a:t>special</a:t>
            </a:r>
            <a:r>
              <a:rPr lang="fr-FR" sz="2800" dirty="0" smtClean="0"/>
              <a:t> </a:t>
            </a:r>
            <a:r>
              <a:rPr lang="fr-FR" sz="2800" dirty="0" err="1" smtClean="0"/>
              <a:t>characters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Remove</a:t>
            </a:r>
            <a:r>
              <a:rPr lang="fr-FR" sz="2800" dirty="0" smtClean="0"/>
              <a:t> </a:t>
            </a:r>
            <a:r>
              <a:rPr lang="fr-FR" sz="2800" dirty="0" err="1" smtClean="0"/>
              <a:t>stopwords</a:t>
            </a:r>
            <a:r>
              <a:rPr lang="fr-FR" sz="2800" dirty="0" smtClean="0"/>
              <a:t> (articles, </a:t>
            </a:r>
            <a:r>
              <a:rPr lang="fr-FR" sz="2800" dirty="0" err="1" smtClean="0"/>
              <a:t>pronouns</a:t>
            </a:r>
            <a:r>
              <a:rPr lang="fr-FR" sz="2800" dirty="0" smtClean="0"/>
              <a:t>, </a:t>
            </a:r>
            <a:r>
              <a:rPr lang="fr-FR" sz="2800" dirty="0" err="1" smtClean="0"/>
              <a:t>conjunctions</a:t>
            </a:r>
            <a:r>
              <a:rPr lang="fr-FR" sz="2800" dirty="0" smtClean="0"/>
              <a:t>...)</a:t>
            </a:r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Avoid</a:t>
            </a:r>
            <a:r>
              <a:rPr lang="fr-FR" sz="2800" dirty="0" smtClean="0"/>
              <a:t> </a:t>
            </a:r>
            <a:r>
              <a:rPr lang="fr-FR" sz="2800" dirty="0" err="1" smtClean="0"/>
              <a:t>stemming</a:t>
            </a:r>
            <a:r>
              <a:rPr lang="fr-FR" sz="2800" dirty="0" smtClean="0"/>
              <a:t> to </a:t>
            </a:r>
            <a:r>
              <a:rPr lang="fr-FR" sz="2800" dirty="0" err="1" smtClean="0"/>
              <a:t>keep</a:t>
            </a:r>
            <a:r>
              <a:rPr lang="fr-FR" sz="2800" dirty="0" smtClean="0"/>
              <a:t> </a:t>
            </a:r>
            <a:r>
              <a:rPr lang="fr-FR" sz="2800" dirty="0" err="1" smtClean="0"/>
              <a:t>vocabulary</a:t>
            </a:r>
            <a:r>
              <a:rPr lang="fr-FR" sz="2800" dirty="0" smtClean="0"/>
              <a:t> </a:t>
            </a:r>
            <a:r>
              <a:rPr lang="fr-FR" sz="2800" dirty="0" err="1" smtClean="0"/>
              <a:t>diversity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Data </a:t>
            </a:r>
            <a:r>
              <a:rPr lang="fr-CH" dirty="0" err="1" smtClean="0"/>
              <a:t>pruning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49" y="986178"/>
            <a:ext cx="5211061" cy="5211061"/>
          </a:xfrm>
        </p:spPr>
      </p:pic>
      <p:sp>
        <p:nvSpPr>
          <p:cNvPr id="13" name="ZoneTexte 12"/>
          <p:cNvSpPr txBox="1"/>
          <p:nvPr/>
        </p:nvSpPr>
        <p:spPr>
          <a:xfrm>
            <a:off x="1390650" y="2403838"/>
            <a:ext cx="499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songs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:</a:t>
            </a: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Lyrics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40 </a:t>
            </a:r>
            <a:r>
              <a:rPr lang="fr-FR" dirty="0" err="1" smtClean="0"/>
              <a:t>tokenized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/>
              <a:t> </a:t>
            </a:r>
            <a:r>
              <a:rPr lang="fr-FR" dirty="0" smtClean="0"/>
              <a:t>(487)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Chord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4 </a:t>
            </a:r>
            <a:r>
              <a:rPr lang="fr-FR" dirty="0" err="1" smtClean="0"/>
              <a:t>chords</a:t>
            </a:r>
            <a:r>
              <a:rPr lang="fr-FR" dirty="0" smtClean="0"/>
              <a:t> (22)</a:t>
            </a:r>
          </a:p>
          <a:p>
            <a:endParaRPr lang="fr-FR" dirty="0" smtClean="0"/>
          </a:p>
          <a:p>
            <a:r>
              <a:rPr lang="fr-FR" dirty="0" smtClean="0"/>
              <a:t>Total </a:t>
            </a:r>
            <a:r>
              <a:rPr lang="fr-FR" dirty="0"/>
              <a:t>= 493 </a:t>
            </a:r>
            <a:r>
              <a:rPr lang="fr-FR" dirty="0" err="1" smtClean="0"/>
              <a:t>songs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41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Chords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2184957"/>
            <a:ext cx="10031203" cy="4025126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348368" y="1615262"/>
            <a:ext cx="595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Much </a:t>
            </a:r>
            <a:r>
              <a:rPr lang="fr-FR" dirty="0" err="1" smtClean="0"/>
              <a:t>Anymore</a:t>
            </a:r>
            <a:r>
              <a:rPr lang="fr-FR" dirty="0" smtClean="0"/>
              <a:t>, Duke Ellington, 1940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4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Transitions data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87" y="1564422"/>
            <a:ext cx="8680925" cy="40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fr-FR" dirty="0" smtClean="0"/>
              <a:t>Dimension (</a:t>
            </a:r>
            <a:r>
              <a:rPr lang="fr-FR" dirty="0" err="1" smtClean="0"/>
              <a:t>number</a:t>
            </a:r>
            <a:r>
              <a:rPr lang="fr-FR" dirty="0" smtClean="0"/>
              <a:t> of non-</a:t>
            </a:r>
            <a:r>
              <a:rPr lang="fr-FR" dirty="0" err="1" smtClean="0"/>
              <a:t>zero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, i.e.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/>
              <a:t> </a:t>
            </a:r>
            <a:r>
              <a:rPr lang="fr-FR" dirty="0" err="1" smtClean="0"/>
              <a:t>chord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the </a:t>
            </a:r>
            <a:r>
              <a:rPr lang="fr-FR" dirty="0" err="1" smtClean="0"/>
              <a:t>song</a:t>
            </a:r>
            <a:r>
              <a:rPr lang="fr-FR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fr-FR" dirty="0" err="1" smtClean="0"/>
              <a:t>Number</a:t>
            </a:r>
            <a:r>
              <a:rPr lang="fr-FR" dirty="0" smtClean="0"/>
              <a:t> of variations (</a:t>
            </a:r>
            <a:r>
              <a:rPr lang="fr-FR" dirty="0" err="1" smtClean="0"/>
              <a:t>sum</a:t>
            </a:r>
            <a:r>
              <a:rPr lang="fr-FR" dirty="0" smtClean="0"/>
              <a:t> of all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fr-FR" dirty="0" err="1" smtClean="0"/>
              <a:t>Number</a:t>
            </a:r>
            <a:r>
              <a:rPr lang="fr-FR" dirty="0" smtClean="0"/>
              <a:t> of distinct </a:t>
            </a:r>
            <a:r>
              <a:rPr lang="fr-FR" dirty="0" err="1" smtClean="0"/>
              <a:t>chords</a:t>
            </a: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Total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chords</a:t>
            </a:r>
            <a:endParaRPr lang="fr-FR" dirty="0" smtClean="0"/>
          </a:p>
          <a:p>
            <a:pPr>
              <a:buFont typeface="Arial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Transitions data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7" name="Grouper 6"/>
          <p:cNvGrpSpPr/>
          <p:nvPr/>
        </p:nvGrpSpPr>
        <p:grpSpPr>
          <a:xfrm>
            <a:off x="925550" y="1862942"/>
            <a:ext cx="10995104" cy="3556551"/>
            <a:chOff x="1390650" y="1616927"/>
            <a:chExt cx="13244087" cy="417845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650" y="1642482"/>
              <a:ext cx="8826500" cy="415290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l="15777" t="-616"/>
            <a:stretch/>
          </p:blipFill>
          <p:spPr>
            <a:xfrm>
              <a:off x="10217150" y="1616927"/>
              <a:ext cx="4417587" cy="4178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Bi-grams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0650" y="1862942"/>
            <a:ext cx="10306979" cy="239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  </a:t>
            </a:r>
            <a:r>
              <a:rPr lang="fr-FR" sz="2400" dirty="0" err="1" smtClean="0"/>
              <a:t>Chords</a:t>
            </a:r>
            <a:r>
              <a:rPr lang="fr-FR" sz="2400" dirty="0" smtClean="0"/>
              <a:t> </a:t>
            </a:r>
            <a:r>
              <a:rPr lang="fr-FR" sz="2400" dirty="0" err="1" smtClean="0"/>
              <a:t>sequences</a:t>
            </a:r>
            <a:r>
              <a:rPr lang="fr-FR" sz="2400" dirty="0" smtClean="0"/>
              <a:t>				    	   </a:t>
            </a:r>
            <a:r>
              <a:rPr lang="fr-FR" sz="2400" dirty="0" err="1" smtClean="0"/>
              <a:t>Interval</a:t>
            </a:r>
            <a:r>
              <a:rPr lang="fr-FR" sz="2400" dirty="0" smtClean="0"/>
              <a:t> </a:t>
            </a:r>
            <a:r>
              <a:rPr lang="fr-FR" sz="2400" dirty="0" err="1" smtClean="0"/>
              <a:t>bigrams</a:t>
            </a:r>
            <a:r>
              <a:rPr lang="fr-FR" sz="2400" dirty="0" smtClean="0"/>
              <a:t>		</a:t>
            </a:r>
          </a:p>
          <a:p>
            <a:pPr marL="0" indent="0">
              <a:buNone/>
            </a:pPr>
            <a:r>
              <a:rPr lang="fr-FR" sz="3600" dirty="0" smtClean="0"/>
              <a:t>  [ C, G, F, C ]			            [ (C,G), (G,F), (F,C) ] </a:t>
            </a:r>
            <a:r>
              <a:rPr lang="fr-FR" sz="3200" dirty="0" smtClean="0"/>
              <a:t>						</a:t>
            </a:r>
          </a:p>
          <a:p>
            <a:pPr marL="0" indent="0">
              <a:buNone/>
            </a:pPr>
            <a:r>
              <a:rPr lang="fr-FR" sz="3200" dirty="0"/>
              <a:t>	</a:t>
            </a:r>
            <a:r>
              <a:rPr lang="fr-FR" sz="3200" dirty="0" smtClean="0"/>
              <a:t>			     TOP 10: 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387827" y="2687445"/>
            <a:ext cx="26316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387827" y="3960884"/>
            <a:ext cx="4452391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(C,G)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(G,D)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(G,C)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(F,C)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(D,G)</a:t>
            </a:r>
            <a:endParaRPr lang="fr-FR" sz="2800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</a:t>
            </a:r>
            <a:r>
              <a:rPr lang="fr-FR" sz="2800" dirty="0" err="1" smtClean="0"/>
              <a:t>G,Am</a:t>
            </a:r>
            <a:r>
              <a:rPr lang="fr-FR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</a:t>
            </a:r>
            <a:r>
              <a:rPr lang="fr-FR" sz="2800" dirty="0" err="1" smtClean="0"/>
              <a:t>Am,F</a:t>
            </a:r>
            <a:r>
              <a:rPr lang="fr-FR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</a:t>
            </a:r>
            <a:r>
              <a:rPr lang="fr-FR" sz="2800" dirty="0" err="1" smtClean="0"/>
              <a:t>Em,C</a:t>
            </a:r>
            <a:r>
              <a:rPr lang="fr-FR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(D,A)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 (</a:t>
            </a:r>
            <a:r>
              <a:rPr lang="fr-FR" sz="2800" dirty="0" err="1" smtClean="0"/>
              <a:t>D,Em</a:t>
            </a:r>
            <a:r>
              <a:rPr lang="fr-F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8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Bi-grams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2" y="1087550"/>
            <a:ext cx="5365836" cy="536583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8" y="1087326"/>
            <a:ext cx="5366060" cy="53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9947" y="1887887"/>
            <a:ext cx="9601200" cy="2572288"/>
          </a:xfrm>
        </p:spPr>
        <p:txBody>
          <a:bodyPr>
            <a:normAutofit/>
          </a:bodyPr>
          <a:lstStyle/>
          <a:p>
            <a:pPr algn="ctr"/>
            <a:r>
              <a:rPr lang="fr-CH" i="1" dirty="0" smtClean="0">
                <a:ea typeface="Arial" charset="0"/>
                <a:cs typeface="Arial" charset="0"/>
              </a:rPr>
              <a:t/>
            </a:r>
            <a:br>
              <a:rPr lang="fr-CH" i="1" dirty="0" smtClean="0">
                <a:ea typeface="Arial" charset="0"/>
                <a:cs typeface="Arial" charset="0"/>
              </a:rPr>
            </a:br>
            <a:r>
              <a:rPr lang="fr-CH" i="1" dirty="0" smtClean="0">
                <a:ea typeface="Arial" charset="0"/>
                <a:cs typeface="Arial" charset="0"/>
              </a:rPr>
              <a:t>To </a:t>
            </a:r>
            <a:r>
              <a:rPr lang="fr-CH" i="1" dirty="0" err="1" smtClean="0">
                <a:ea typeface="Arial" charset="0"/>
                <a:cs typeface="Arial" charset="0"/>
              </a:rPr>
              <a:t>what</a:t>
            </a:r>
            <a:r>
              <a:rPr lang="fr-CH" i="1" dirty="0" smtClean="0">
                <a:ea typeface="Arial" charset="0"/>
                <a:cs typeface="Arial" charset="0"/>
              </a:rPr>
              <a:t> </a:t>
            </a:r>
            <a:r>
              <a:rPr lang="fr-CH" i="1" dirty="0" err="1" smtClean="0">
                <a:ea typeface="Arial" charset="0"/>
                <a:cs typeface="Arial" charset="0"/>
              </a:rPr>
              <a:t>extent</a:t>
            </a:r>
            <a:r>
              <a:rPr lang="fr-CH" i="1" dirty="0" smtClean="0">
                <a:ea typeface="Arial" charset="0"/>
                <a:cs typeface="Arial" charset="0"/>
              </a:rPr>
              <a:t> </a:t>
            </a:r>
            <a:r>
              <a:rPr lang="fr-CH" i="1" dirty="0" err="1" smtClean="0">
                <a:ea typeface="Arial" charset="0"/>
                <a:cs typeface="Arial" charset="0"/>
              </a:rPr>
              <a:t>harmonic</a:t>
            </a:r>
            <a:r>
              <a:rPr lang="fr-CH" i="1" dirty="0" smtClean="0">
                <a:ea typeface="Arial" charset="0"/>
                <a:cs typeface="Arial" charset="0"/>
              </a:rPr>
              <a:t> </a:t>
            </a:r>
            <a:r>
              <a:rPr lang="fr-CH" i="1" dirty="0" err="1" smtClean="0">
                <a:ea typeface="Arial" charset="0"/>
                <a:cs typeface="Arial" charset="0"/>
              </a:rPr>
              <a:t>complexity</a:t>
            </a:r>
            <a:r>
              <a:rPr lang="fr-CH" i="1" dirty="0" smtClean="0">
                <a:ea typeface="Arial" charset="0"/>
                <a:cs typeface="Arial" charset="0"/>
              </a:rPr>
              <a:t> links to lexical </a:t>
            </a:r>
            <a:r>
              <a:rPr lang="fr-CH" i="1" dirty="0" err="1" smtClean="0">
                <a:ea typeface="Arial" charset="0"/>
                <a:cs typeface="Arial" charset="0"/>
              </a:rPr>
              <a:t>complexity</a:t>
            </a:r>
            <a:r>
              <a:rPr lang="fr-CH" i="1" dirty="0" smtClean="0">
                <a:ea typeface="Arial" charset="0"/>
                <a:cs typeface="Arial" charset="0"/>
              </a:rPr>
              <a:t> in lyrics in modern music?</a:t>
            </a:r>
            <a:endParaRPr lang="fr-FR" i="1" dirty="0">
              <a:ea typeface="Arial" charset="0"/>
              <a:cs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Bi-grams</a:t>
            </a:r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2" y="1087550"/>
            <a:ext cx="5365836" cy="536583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8" y="1087326"/>
            <a:ext cx="5366060" cy="53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III. Lexical </a:t>
            </a:r>
            <a:r>
              <a:rPr lang="fr-CH" sz="6600" dirty="0" err="1" smtClean="0"/>
              <a:t>Complexity</a:t>
            </a:r>
            <a:endParaRPr lang="fr-FR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TF-IDF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970283" cy="404614"/>
          </a:xfrm>
        </p:spPr>
        <p:txBody>
          <a:bodyPr/>
          <a:lstStyle/>
          <a:p>
            <a:r>
              <a:rPr lang="en-US" dirty="0" smtClean="0"/>
              <a:t>Pierre-Antoine </a:t>
            </a:r>
            <a:r>
              <a:rPr lang="en-US" dirty="0" err="1" smtClean="0"/>
              <a:t>Desplaces</a:t>
            </a:r>
            <a:r>
              <a:rPr lang="en-US" dirty="0" smtClean="0"/>
              <a:t> | Santiago Saint-Supéry 				Digital Musicology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397374" y="1870915"/>
                <a:ext cx="5587752" cy="10286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sz="4000" b="0" i="1" smtClean="0">
                              <a:latin typeface="Cambria Math" panose="02040503050406030204" pitchFamily="18" charset="0"/>
                            </a:rPr>
                            <m:t>𝑇𝑓𝐼𝑑𝑓</m:t>
                          </m:r>
                        </m:e>
                        <m:sub>
                          <m:r>
                            <a:rPr lang="fr-CH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H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H" sz="40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fr-CH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𝐼𝑑𝑓</m:t>
                          </m:r>
                        </m:e>
                        <m:sub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74" y="1870915"/>
                <a:ext cx="5587752" cy="10286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412247" y="3629515"/>
                <a:ext cx="9449125" cy="136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2400" dirty="0"/>
                                <m:t> =</m:t>
                              </m:r>
                              <m:r>
                                <a:rPr lang="fr-CH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Number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term</m:t>
                              </m:r>
                              <m:r>
                                <m:rPr>
                                  <m:nor/>
                                </m:rPr>
                                <a:rPr lang="fr-FR" sz="2400" b="0" i="0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appears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lyrics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song</m:t>
                              </m:r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𝐼𝑑𝑓</m:t>
                                  </m:r>
                                </m:e>
                                <m: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fr-CH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⁡( </m:t>
                              </m:r>
                              <m:f>
                                <m:f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Total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number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songs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Number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songs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in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which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the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term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CH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CH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appears</m:t>
                                  </m:r>
                                </m:den>
                              </m:f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  <m:r>
                                <m:rPr>
                                  <m:nor/>
                                </m:rPr>
                                <a:rPr lang="fr-FR" sz="2400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629515"/>
                <a:ext cx="9449125" cy="1367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6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Lexical </a:t>
            </a:r>
            <a:r>
              <a:rPr lang="fr-CH" dirty="0" err="1" smtClean="0"/>
              <a:t>complexity</a:t>
            </a:r>
            <a:r>
              <a:rPr lang="fr-CH" dirty="0" smtClean="0"/>
              <a:t> distribution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18" y="1266923"/>
            <a:ext cx="5186463" cy="51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Lexical </a:t>
            </a:r>
            <a:r>
              <a:rPr lang="fr-FR" dirty="0" err="1" smtClean="0"/>
              <a:t>complexity</a:t>
            </a:r>
            <a:r>
              <a:rPr lang="fr-FR" dirty="0" smtClean="0"/>
              <a:t> by genre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24" y="1444082"/>
            <a:ext cx="6656109" cy="44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Readability</a:t>
            </a:r>
            <a:r>
              <a:rPr lang="fr-CH" dirty="0" smtClean="0"/>
              <a:t> Scores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9739" y="2171700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800" dirty="0" smtClean="0"/>
              <a:t>Flesch-</a:t>
            </a:r>
            <a:r>
              <a:rPr lang="fr-FR" sz="2800" dirty="0" err="1" smtClean="0"/>
              <a:t>Kincaid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smtClean="0"/>
              <a:t>Coleman-</a:t>
            </a:r>
            <a:r>
              <a:rPr lang="fr-FR" sz="2800" dirty="0" err="1" smtClean="0"/>
              <a:t>Liau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smtClean="0"/>
              <a:t>Dale-</a:t>
            </a:r>
            <a:r>
              <a:rPr lang="fr-FR" sz="2800" dirty="0" err="1" smtClean="0"/>
              <a:t>Chall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smtClean="0"/>
              <a:t>SMOG</a:t>
            </a:r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Automated</a:t>
            </a:r>
            <a:r>
              <a:rPr lang="fr-FR" sz="2800" dirty="0" smtClean="0"/>
              <a:t> </a:t>
            </a:r>
            <a:r>
              <a:rPr lang="fr-FR" sz="2800" dirty="0" err="1" smtClean="0"/>
              <a:t>Readability</a:t>
            </a:r>
            <a:r>
              <a:rPr lang="fr-FR" sz="2800" dirty="0" smtClean="0"/>
              <a:t> Index</a:t>
            </a:r>
          </a:p>
          <a:p>
            <a:pPr>
              <a:buFont typeface="Arial" charset="0"/>
              <a:buChar char="•"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3287" y="1301360"/>
            <a:ext cx="10044710" cy="2852737"/>
          </a:xfrm>
        </p:spPr>
        <p:txBody>
          <a:bodyPr>
            <a:normAutofit/>
          </a:bodyPr>
          <a:lstStyle/>
          <a:p>
            <a:r>
              <a:rPr lang="fr-CH" sz="6600" dirty="0" smtClean="0"/>
              <a:t>IV. </a:t>
            </a:r>
            <a:r>
              <a:rPr lang="fr-CH" sz="6600" dirty="0" err="1" smtClean="0"/>
              <a:t>Harmonic</a:t>
            </a:r>
            <a:r>
              <a:rPr lang="fr-CH" sz="6600" dirty="0" smtClean="0"/>
              <a:t> </a:t>
            </a:r>
            <a:r>
              <a:rPr lang="fr-CH" sz="6600" dirty="0" err="1" smtClean="0"/>
              <a:t>Complexity</a:t>
            </a:r>
            <a:endParaRPr lang="fr-FR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Difficulties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8211" y="1862942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800" dirty="0"/>
              <a:t>970 </a:t>
            </a:r>
            <a:r>
              <a:rPr lang="fr-FR" sz="2800" dirty="0" err="1" smtClean="0"/>
              <a:t>different</a:t>
            </a:r>
            <a:r>
              <a:rPr lang="fr-FR" sz="2800" dirty="0" smtClean="0"/>
              <a:t> </a:t>
            </a:r>
            <a:r>
              <a:rPr lang="fr-FR" sz="2800" dirty="0" err="1" smtClean="0"/>
              <a:t>chords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Unconsistent</a:t>
            </a:r>
            <a:r>
              <a:rPr lang="fr-FR" sz="2800" dirty="0" smtClean="0"/>
              <a:t> notations</a:t>
            </a:r>
          </a:p>
          <a:p>
            <a:pPr>
              <a:buFont typeface="Arial" charset="0"/>
              <a:buChar char="•"/>
            </a:pPr>
            <a:r>
              <a:rPr lang="fr-FR" sz="2800" dirty="0" smtClean="0"/>
              <a:t>No key information</a:t>
            </a:r>
          </a:p>
          <a:p>
            <a:pPr>
              <a:buFont typeface="Arial" charset="0"/>
              <a:buChar char="•"/>
            </a:pPr>
            <a:endParaRPr lang="fr-FR" sz="2800" dirty="0" smtClean="0"/>
          </a:p>
          <a:p>
            <a:pPr>
              <a:buFont typeface="Arial" charset="0"/>
              <a:buChar char="•"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Complexity</a:t>
            </a:r>
            <a:r>
              <a:rPr lang="fr-CH" dirty="0" smtClean="0"/>
              <a:t> factor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171002" y="2855402"/>
                <a:ext cx="8040495" cy="11317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𝑑𝑖𝑚𝑒𝑛𝑠𝑖𝑜𝑛𝑠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𝑣𝑎𝑟𝑖𝑎𝑡𝑖𝑜𝑛𝑠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)+1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𝑡𝑟𝑎𝑛𝑠𝑖𝑡𝑖𝑜𝑛𝑠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2855402"/>
                <a:ext cx="8040495" cy="1131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for the first </a:t>
            </a:r>
            <a:r>
              <a:rPr lang="fr-CH" dirty="0" err="1" smtClean="0"/>
              <a:t>metric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12267"/>
          <a:stretch/>
        </p:blipFill>
        <p:spPr>
          <a:xfrm>
            <a:off x="2399641" y="3612072"/>
            <a:ext cx="2222500" cy="15264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69" y="1204414"/>
            <a:ext cx="5248972" cy="5248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30532" y="1862942"/>
                <a:ext cx="5360717" cy="875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charset="0"/>
                        </a:rPr>
                        <m:t>(</m:t>
                      </m:r>
                      <m:r>
                        <a:rPr lang="fr-FR" sz="16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16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𝑑𝑖𝑚𝑒𝑛𝑠𝑖𝑜𝑛𝑠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𝑣𝑎𝑟𝑖𝑎𝑡𝑖𝑜𝑛𝑠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)+1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𝑡𝑟𝑎𝑛𝑠𝑖𝑡𝑖𝑜𝑛𝑠</m:t>
                          </m:r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32" y="1862942"/>
                <a:ext cx="5360717" cy="8757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12470" y="1681842"/>
            <a:ext cx="9160329" cy="4334645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smtClean="0"/>
              <a:t>Data </a:t>
            </a:r>
            <a:r>
              <a:rPr lang="fr-FR" sz="3200" dirty="0" err="1" smtClean="0"/>
              <a:t>scraping</a:t>
            </a:r>
            <a:r>
              <a:rPr lang="fr-FR" sz="3200" dirty="0" smtClean="0"/>
              <a:t> and </a:t>
            </a:r>
            <a:r>
              <a:rPr lang="fr-FR" sz="3200" dirty="0" err="1" smtClean="0"/>
              <a:t>cleaning</a:t>
            </a:r>
            <a:endParaRPr lang="fr-FR" sz="3200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err="1" smtClean="0"/>
              <a:t>Pre-processing</a:t>
            </a:r>
            <a:r>
              <a:rPr lang="fr-FR" sz="3200" dirty="0" smtClean="0"/>
              <a:t> and extraction of the </a:t>
            </a:r>
            <a:r>
              <a:rPr lang="fr-FR" sz="3200" dirty="0" err="1" smtClean="0"/>
              <a:t>features</a:t>
            </a: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/>
              <a:t>Lexical </a:t>
            </a:r>
            <a:r>
              <a:rPr lang="fr-FR" sz="3200" dirty="0" err="1" smtClean="0"/>
              <a:t>complexity</a:t>
            </a: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err="1" smtClean="0"/>
              <a:t>Harmonic</a:t>
            </a:r>
            <a:r>
              <a:rPr lang="fr-FR" sz="3200" dirty="0" smtClean="0"/>
              <a:t> </a:t>
            </a:r>
            <a:r>
              <a:rPr lang="fr-FR" sz="3200" dirty="0" err="1" smtClean="0"/>
              <a:t>complexity</a:t>
            </a: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err="1" smtClean="0"/>
              <a:t>Results</a:t>
            </a:r>
            <a:r>
              <a:rPr lang="fr-FR" sz="3200" dirty="0" smtClean="0"/>
              <a:t> and </a:t>
            </a:r>
            <a:r>
              <a:rPr lang="fr-FR" sz="3200" dirty="0" err="1" smtClean="0"/>
              <a:t>analysis</a:t>
            </a: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CH" sz="3200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CH" sz="3200" dirty="0" err="1" smtClean="0"/>
              <a:t>Further</a:t>
            </a:r>
            <a:r>
              <a:rPr lang="fr-CH" sz="3200" dirty="0" smtClean="0"/>
              <a:t> </a:t>
            </a:r>
            <a:r>
              <a:rPr lang="fr-CH" sz="3200" dirty="0" err="1" smtClean="0"/>
              <a:t>work</a:t>
            </a:r>
            <a:endParaRPr lang="fr-FR" sz="32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Complexity</a:t>
            </a:r>
            <a:r>
              <a:rPr lang="fr-CH" dirty="0" smtClean="0"/>
              <a:t> factor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28858" y="2859156"/>
                <a:ext cx="5924783" cy="1130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𝑢𝑛𝑖𝑞𝑢𝑒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𝑐h𝑜𝑟𝑑𝑠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𝑐h𝑜𝑟𝑑𝑠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58" y="2859156"/>
                <a:ext cx="5924783" cy="11303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for the second </a:t>
            </a:r>
            <a:r>
              <a:rPr lang="fr-CH" dirty="0" err="1" smtClean="0"/>
              <a:t>metric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18" y="3826689"/>
            <a:ext cx="2247900" cy="154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71" y="1199993"/>
            <a:ext cx="5253393" cy="5253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96078" y="1862942"/>
                <a:ext cx="5277779" cy="1130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𝑢𝑛𝑖𝑞𝑢𝑒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𝑐h𝑜𝑟𝑑𝑠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𝑐h𝑜𝑟𝑑𝑠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78" y="1862942"/>
                <a:ext cx="5277779" cy="11303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Complexity</a:t>
            </a:r>
            <a:r>
              <a:rPr lang="fr-CH" dirty="0" smtClean="0"/>
              <a:t> factor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698608" y="2725342"/>
                <a:ext cx="6985283" cy="13078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 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𝑖𝑛𝑡𝑒𝑟𝑣𝑎𝑙𝑠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𝑠𝑜𝑛𝑔</m:t>
                          </m:r>
                        </m:sub>
                        <m:sup/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𝑓𝑟𝑒𝑞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8" y="2725342"/>
                <a:ext cx="6985283" cy="1307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for the </a:t>
            </a:r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metric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64" y="1696027"/>
            <a:ext cx="6325079" cy="42167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06" y="4068187"/>
            <a:ext cx="2273300" cy="156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43517" y="2251913"/>
                <a:ext cx="4631731" cy="9931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smtClean="0">
                          <a:latin typeface="Cambria Math" charset="0"/>
                        </a:rPr>
                        <m:t>(</m:t>
                      </m:r>
                      <m:r>
                        <a:rPr lang="fr-FR" sz="16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1600" b="0" i="1" smtClean="0">
                          <a:latin typeface="Cambria Math" charset="0"/>
                        </a:rPr>
                        <m:t>)= 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𝑖𝑛𝑡𝑒𝑟𝑣𝑎𝑙𝑠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𝑠𝑜𝑛𝑔</m:t>
                          </m:r>
                        </m:sub>
                        <m:sup/>
                        <m:e>
                          <m:r>
                            <a:rPr lang="fr-FR" sz="1600" b="0" i="1" smtClean="0">
                              <a:latin typeface="Cambria Math" charset="0"/>
                            </a:rPr>
                            <m:t>𝑓𝑟𝑒𝑞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17" y="2251913"/>
                <a:ext cx="4631731" cy="993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4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Harmonic</a:t>
            </a:r>
            <a:r>
              <a:rPr lang="fr-CH" dirty="0" smtClean="0"/>
              <a:t> </a:t>
            </a:r>
            <a:r>
              <a:rPr lang="fr-CH" dirty="0" err="1" smtClean="0"/>
              <a:t>Complexity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390650" y="2784434"/>
                <a:ext cx="9956981" cy="103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600" b="0" i="0" smtClean="0">
                          <a:latin typeface="Cambria Math" charset="0"/>
                        </a:rPr>
                        <m:t>Harmonic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charset="0"/>
                        </a:rPr>
                        <m:t>Complexity</m:t>
                      </m:r>
                      <m:r>
                        <a:rPr lang="fr-FR" sz="36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fr-FR" sz="36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sz="3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3600" i="1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36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84434"/>
                <a:ext cx="9956981" cy="10394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Harmonic</a:t>
            </a:r>
            <a:r>
              <a:rPr lang="fr-CH" dirty="0" smtClean="0"/>
              <a:t> </a:t>
            </a:r>
            <a:r>
              <a:rPr lang="fr-CH" dirty="0" err="1"/>
              <a:t>c</a:t>
            </a:r>
            <a:r>
              <a:rPr lang="fr-CH" dirty="0" err="1" smtClean="0"/>
              <a:t>omplexity</a:t>
            </a:r>
            <a:r>
              <a:rPr lang="fr-CH" dirty="0" smtClean="0"/>
              <a:t> distribution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56378" y="2307029"/>
                <a:ext cx="5277601" cy="579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000" b="0" i="0" smtClean="0">
                          <a:latin typeface="Cambria Math" charset="0"/>
                        </a:rPr>
                        <m:t>Harmonic</m:t>
                      </m:r>
                      <m:r>
                        <m:rPr>
                          <m:nor/>
                        </m:rPr>
                        <a:rPr lang="fr-FR" sz="2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0" i="0" smtClean="0">
                          <a:latin typeface="Cambria Math" charset="0"/>
                        </a:rPr>
                        <m:t>Complexity</m:t>
                      </m:r>
                      <m:r>
                        <a:rPr lang="fr-FR" sz="20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fr-FR" sz="2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8" y="2307029"/>
                <a:ext cx="5277601" cy="5790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78" y="3519295"/>
            <a:ext cx="2286000" cy="1536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98" y="186294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Harmonic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by genre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24" y="1444082"/>
            <a:ext cx="6656109" cy="44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V. </a:t>
            </a:r>
            <a:r>
              <a:rPr lang="fr-CH" sz="6600" dirty="0" err="1" smtClean="0"/>
              <a:t>Results</a:t>
            </a:r>
            <a:r>
              <a:rPr lang="fr-CH" sz="6600" dirty="0" smtClean="0"/>
              <a:t> and </a:t>
            </a:r>
            <a:r>
              <a:rPr lang="fr-CH" sz="6600" dirty="0" err="1" smtClean="0"/>
              <a:t>analysis</a:t>
            </a:r>
            <a:endParaRPr lang="fr-FR" sz="5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Baseline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50" y="1139786"/>
            <a:ext cx="5313600" cy="53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Baseline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34" y="1119991"/>
            <a:ext cx="5313600" cy="53136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174394" y="3139792"/>
            <a:ext cx="250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33680 unique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970 distinct chords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5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The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Web-</a:t>
            </a:r>
            <a:r>
              <a:rPr lang="fr-FR" dirty="0" err="1" smtClean="0"/>
              <a:t>scraping</a:t>
            </a:r>
            <a:r>
              <a:rPr lang="fr-FR" dirty="0" smtClean="0"/>
              <a:t> and </a:t>
            </a:r>
            <a:r>
              <a:rPr lang="fr-FR" dirty="0" err="1" smtClean="0"/>
              <a:t>cleaning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Scatterplot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0" y="377042"/>
            <a:ext cx="6055115" cy="60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Scatterplot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by genre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0" y="377042"/>
            <a:ext cx="6055115" cy="60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0650" y="377041"/>
            <a:ext cx="9601200" cy="3102139"/>
          </a:xfrm>
        </p:spPr>
        <p:txBody>
          <a:bodyPr>
            <a:normAutofit/>
          </a:bodyPr>
          <a:lstStyle/>
          <a:p>
            <a:r>
              <a:rPr lang="fr-CH" dirty="0" err="1"/>
              <a:t>Scatterplot</a:t>
            </a:r>
            <a:r>
              <a:rPr lang="fr-CH" dirty="0"/>
              <a:t/>
            </a:r>
            <a:br>
              <a:rPr lang="fr-CH" dirty="0"/>
            </a:br>
            <a:r>
              <a:rPr lang="fr-CH" dirty="0"/>
              <a:t>by </a:t>
            </a:r>
            <a:r>
              <a:rPr lang="fr-CH" dirty="0" smtClean="0"/>
              <a:t>genre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zoomed</a:t>
            </a:r>
            <a:r>
              <a:rPr lang="fr-CH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0" y="377042"/>
            <a:ext cx="6055115" cy="60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70149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/>
              <a:t>Conclusion</a:t>
            </a:r>
            <a:endParaRPr lang="fr-FR" sz="6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000" dirty="0" smtClean="0"/>
              <a:t>VI. </a:t>
            </a:r>
            <a:r>
              <a:rPr lang="fr-CH" sz="6000" dirty="0" err="1" smtClean="0"/>
              <a:t>Further</a:t>
            </a:r>
            <a:r>
              <a:rPr lang="fr-CH" sz="6000" dirty="0" smtClean="0"/>
              <a:t> </a:t>
            </a:r>
            <a:r>
              <a:rPr lang="fr-CH" sz="6000" dirty="0" err="1" smtClean="0"/>
              <a:t>work</a:t>
            </a:r>
            <a:endParaRPr lang="fr-FR" sz="6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Rhyme</a:t>
            </a:r>
            <a:r>
              <a:rPr lang="fr-CH" dirty="0" smtClean="0"/>
              <a:t> patterns and </a:t>
            </a:r>
            <a:r>
              <a:rPr lang="fr-CH" dirty="0" err="1" smtClean="0"/>
              <a:t>complexity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0650" y="2152186"/>
            <a:ext cx="4027384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Now </a:t>
            </a:r>
            <a:r>
              <a:rPr lang="en-US" i="1" dirty="0"/>
              <a:t>this looks like a job for </a:t>
            </a:r>
            <a:r>
              <a:rPr lang="en-US" i="1" dirty="0">
                <a:solidFill>
                  <a:srgbClr val="FF0000"/>
                </a:solidFill>
              </a:rPr>
              <a:t>me</a:t>
            </a:r>
          </a:p>
          <a:p>
            <a:pPr marL="0" indent="0">
              <a:buNone/>
            </a:pPr>
            <a:r>
              <a:rPr lang="en-US" i="1" dirty="0"/>
              <a:t>So everybody, just follow </a:t>
            </a:r>
            <a:r>
              <a:rPr lang="en-US" i="1" dirty="0">
                <a:solidFill>
                  <a:srgbClr val="FF0000"/>
                </a:solidFill>
              </a:rPr>
              <a:t>me!</a:t>
            </a:r>
          </a:p>
          <a:p>
            <a:pPr marL="0" indent="0">
              <a:buNone/>
            </a:pPr>
            <a:r>
              <a:rPr lang="en-US" i="1" dirty="0"/>
              <a:t>‘Cause we need a little </a:t>
            </a:r>
            <a:r>
              <a:rPr lang="en-US" i="1" dirty="0">
                <a:solidFill>
                  <a:srgbClr val="FF0000"/>
                </a:solidFill>
              </a:rPr>
              <a:t>controversy</a:t>
            </a:r>
          </a:p>
          <a:p>
            <a:pPr marL="0" indent="0">
              <a:buNone/>
            </a:pPr>
            <a:r>
              <a:rPr lang="en-US" i="1" dirty="0"/>
              <a:t>‘Cause it feels so empty without </a:t>
            </a:r>
            <a:r>
              <a:rPr lang="en-US" i="1" dirty="0">
                <a:solidFill>
                  <a:srgbClr val="FF0000"/>
                </a:solidFill>
              </a:rPr>
              <a:t>me</a:t>
            </a:r>
          </a:p>
          <a:p>
            <a:pPr marL="0" indent="0">
              <a:buNone/>
            </a:pPr>
            <a:r>
              <a:rPr lang="en-US" i="1" dirty="0"/>
              <a:t>I said this looks like a job for </a:t>
            </a:r>
            <a:r>
              <a:rPr lang="en-US" i="1" dirty="0">
                <a:solidFill>
                  <a:srgbClr val="FF0000"/>
                </a:solidFill>
              </a:rPr>
              <a:t>me</a:t>
            </a:r>
          </a:p>
          <a:p>
            <a:pPr marL="0" indent="0">
              <a:buNone/>
            </a:pPr>
            <a:r>
              <a:rPr lang="en-US" i="1" dirty="0"/>
              <a:t>So everybody, just follow </a:t>
            </a:r>
            <a:r>
              <a:rPr lang="en-US" i="1" dirty="0">
                <a:solidFill>
                  <a:srgbClr val="FF0000"/>
                </a:solidFill>
              </a:rPr>
              <a:t>me!</a:t>
            </a:r>
          </a:p>
          <a:p>
            <a:pPr marL="0" indent="0">
              <a:buNone/>
            </a:pPr>
            <a:r>
              <a:rPr lang="en-US" i="1" dirty="0"/>
              <a:t>‘Cause we need a little </a:t>
            </a:r>
            <a:r>
              <a:rPr lang="en-US" i="1" dirty="0">
                <a:solidFill>
                  <a:srgbClr val="FF0000"/>
                </a:solidFill>
              </a:rPr>
              <a:t>controversy</a:t>
            </a:r>
          </a:p>
          <a:p>
            <a:pPr marL="0" indent="0">
              <a:buNone/>
            </a:pPr>
            <a:r>
              <a:rPr lang="en-US" i="1" dirty="0"/>
              <a:t>‘Cause it feels so empty without </a:t>
            </a:r>
            <a:r>
              <a:rPr lang="en-US" i="1" dirty="0" smtClean="0">
                <a:solidFill>
                  <a:srgbClr val="FF0000"/>
                </a:solidFill>
              </a:rPr>
              <a:t>me”</a:t>
            </a:r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CH" b="1" dirty="0" smtClean="0">
                <a:solidFill>
                  <a:schemeClr val="tx1"/>
                </a:solidFill>
              </a:rPr>
              <a:t>Eminem – </a:t>
            </a:r>
            <a:r>
              <a:rPr lang="fr-CH" b="1" dirty="0" err="1" smtClean="0">
                <a:solidFill>
                  <a:schemeClr val="tx1"/>
                </a:solidFill>
              </a:rPr>
              <a:t>Without</a:t>
            </a:r>
            <a:r>
              <a:rPr lang="fr-CH" b="1" dirty="0" smtClean="0">
                <a:solidFill>
                  <a:schemeClr val="tx1"/>
                </a:solidFill>
              </a:rPr>
              <a:t> Me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033979" y="2152186"/>
            <a:ext cx="5564953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Yo</a:t>
            </a:r>
            <a:r>
              <a:rPr lang="en-US" i="1" dirty="0"/>
              <a:t>! His palms are sweaty, knees weak, arms are </a:t>
            </a:r>
            <a:r>
              <a:rPr lang="en-US" i="1" dirty="0">
                <a:solidFill>
                  <a:srgbClr val="FF0000"/>
                </a:solidFill>
              </a:rPr>
              <a:t>heavy</a:t>
            </a:r>
          </a:p>
          <a:p>
            <a:pPr marL="0" indent="0">
              <a:buNone/>
            </a:pPr>
            <a:r>
              <a:rPr lang="en-US" i="1" dirty="0"/>
              <a:t>There's vomit on his sweater already: Mom's </a:t>
            </a:r>
            <a:r>
              <a:rPr lang="en-US" i="1" dirty="0">
                <a:solidFill>
                  <a:srgbClr val="FF0000"/>
                </a:solidFill>
              </a:rPr>
              <a:t>spaghetti</a:t>
            </a:r>
          </a:p>
          <a:p>
            <a:pPr marL="0" indent="0">
              <a:buNone/>
            </a:pPr>
            <a:r>
              <a:rPr lang="en-US" i="1" dirty="0"/>
              <a:t>He's nervous, but on the surface he looks calm and </a:t>
            </a:r>
            <a:r>
              <a:rPr lang="en-US" i="1" dirty="0">
                <a:solidFill>
                  <a:srgbClr val="FF0000"/>
                </a:solidFill>
              </a:rPr>
              <a:t>ready</a:t>
            </a:r>
          </a:p>
          <a:p>
            <a:pPr marL="0" indent="0">
              <a:buNone/>
            </a:pPr>
            <a:r>
              <a:rPr lang="en-US" i="1" dirty="0"/>
              <a:t>To drop bombs, but he keeps on </a:t>
            </a:r>
            <a:r>
              <a:rPr lang="en-US" i="1" dirty="0">
                <a:solidFill>
                  <a:srgbClr val="FF0000"/>
                </a:solidFill>
              </a:rPr>
              <a:t>forgetting</a:t>
            </a:r>
          </a:p>
          <a:p>
            <a:pPr marL="0" indent="0">
              <a:buNone/>
            </a:pPr>
            <a:r>
              <a:rPr lang="en-US" i="1" dirty="0"/>
              <a:t>What he wrote down, the whole crowd goes so </a:t>
            </a:r>
            <a:r>
              <a:rPr lang="en-US" i="1" dirty="0">
                <a:solidFill>
                  <a:srgbClr val="FF0000"/>
                </a:solidFill>
              </a:rPr>
              <a:t>loud</a:t>
            </a:r>
          </a:p>
          <a:p>
            <a:pPr marL="0" indent="0">
              <a:buNone/>
            </a:pPr>
            <a:r>
              <a:rPr lang="en-US" i="1" dirty="0"/>
              <a:t>He opens his mouth, but the words won't come </a:t>
            </a:r>
            <a:r>
              <a:rPr lang="en-US" i="1" dirty="0">
                <a:solidFill>
                  <a:srgbClr val="FF0000"/>
                </a:solidFill>
              </a:rPr>
              <a:t>out</a:t>
            </a:r>
          </a:p>
          <a:p>
            <a:pPr marL="0" indent="0">
              <a:buNone/>
            </a:pPr>
            <a:r>
              <a:rPr lang="en-US" i="1" dirty="0"/>
              <a:t>He's choking, how? Everybody's joking </a:t>
            </a:r>
            <a:r>
              <a:rPr lang="en-US" i="1" dirty="0">
                <a:solidFill>
                  <a:srgbClr val="FF0000"/>
                </a:solidFill>
              </a:rPr>
              <a:t>now</a:t>
            </a:r>
          </a:p>
          <a:p>
            <a:pPr marL="0" indent="0">
              <a:buNone/>
            </a:pPr>
            <a:r>
              <a:rPr lang="en-US" i="1" dirty="0"/>
              <a:t>The clock's run out, time's up, over—</a:t>
            </a:r>
            <a:r>
              <a:rPr lang="en-US" i="1" dirty="0" err="1">
                <a:solidFill>
                  <a:srgbClr val="FF0000"/>
                </a:solidFill>
              </a:rPr>
              <a:t>blaow</a:t>
            </a:r>
            <a:r>
              <a:rPr lang="en-US" i="1" dirty="0" smtClean="0"/>
              <a:t>!”</a:t>
            </a:r>
          </a:p>
          <a:p>
            <a:pPr marL="0" indent="0">
              <a:buNone/>
            </a:pPr>
            <a:r>
              <a:rPr lang="fr-CH" b="1" dirty="0" smtClean="0">
                <a:solidFill>
                  <a:schemeClr val="tx1"/>
                </a:solidFill>
              </a:rPr>
              <a:t>Eminem – </a:t>
            </a:r>
            <a:r>
              <a:rPr lang="fr-CH" b="1" dirty="0" err="1" smtClean="0">
                <a:solidFill>
                  <a:schemeClr val="tx1"/>
                </a:solidFill>
              </a:rPr>
              <a:t>Lose</a:t>
            </a:r>
            <a:r>
              <a:rPr lang="fr-CH" b="1" dirty="0" smtClean="0">
                <a:solidFill>
                  <a:schemeClr val="tx1"/>
                </a:solidFill>
              </a:rPr>
              <a:t> </a:t>
            </a:r>
            <a:r>
              <a:rPr lang="fr-CH" b="1" dirty="0" err="1" smtClean="0">
                <a:solidFill>
                  <a:schemeClr val="tx1"/>
                </a:solidFill>
              </a:rPr>
              <a:t>Yourself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possible leads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8719" y="1595138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800" dirty="0" err="1" smtClean="0"/>
              <a:t>Improve</a:t>
            </a:r>
            <a:r>
              <a:rPr lang="fr-FR" sz="2800" dirty="0" smtClean="0"/>
              <a:t> </a:t>
            </a:r>
            <a:r>
              <a:rPr lang="fr-FR" sz="2800" dirty="0" err="1" smtClean="0"/>
              <a:t>harmonic</a:t>
            </a:r>
            <a:r>
              <a:rPr lang="fr-FR" sz="2800" dirty="0" smtClean="0"/>
              <a:t> </a:t>
            </a:r>
            <a:r>
              <a:rPr lang="fr-FR" sz="2800" dirty="0" err="1" smtClean="0"/>
              <a:t>complexity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more </a:t>
            </a:r>
            <a:r>
              <a:rPr lang="fr-FR" sz="2800" dirty="0" err="1" smtClean="0"/>
              <a:t>features</a:t>
            </a:r>
            <a:r>
              <a:rPr lang="fr-FR" sz="2800" dirty="0" smtClean="0"/>
              <a:t> and </a:t>
            </a:r>
            <a:r>
              <a:rPr lang="fr-FR" sz="2800" dirty="0" err="1" smtClean="0"/>
              <a:t>weights</a:t>
            </a:r>
            <a:r>
              <a:rPr lang="fr-FR" sz="2800" dirty="0" smtClean="0"/>
              <a:t> for coefficients</a:t>
            </a:r>
          </a:p>
          <a:p>
            <a:pPr>
              <a:buFont typeface="Arial" charset="0"/>
              <a:buChar char="•"/>
            </a:pP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Larger</a:t>
            </a:r>
            <a:r>
              <a:rPr lang="fr-FR" sz="2800" dirty="0" smtClean="0"/>
              <a:t> </a:t>
            </a:r>
            <a:r>
              <a:rPr lang="fr-FR" sz="2800" dirty="0" err="1" smtClean="0"/>
              <a:t>less-specific</a:t>
            </a:r>
            <a:r>
              <a:rPr lang="fr-FR" sz="2800" dirty="0" smtClean="0"/>
              <a:t> </a:t>
            </a:r>
            <a:r>
              <a:rPr lang="fr-FR" sz="2800" dirty="0" err="1" smtClean="0"/>
              <a:t>dataset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endParaRPr lang="fr-FR" sz="2800" dirty="0"/>
          </a:p>
          <a:p>
            <a:pPr>
              <a:buFont typeface="Arial" charset="0"/>
              <a:buChar char="•"/>
            </a:pPr>
            <a:r>
              <a:rPr lang="fr-FR" sz="2800" dirty="0" err="1"/>
              <a:t>Theoritical</a:t>
            </a:r>
            <a:r>
              <a:rPr lang="fr-FR" sz="2800" dirty="0"/>
              <a:t> </a:t>
            </a:r>
            <a:r>
              <a:rPr lang="en-GB" sz="2800" dirty="0" smtClean="0"/>
              <a:t>complexity</a:t>
            </a:r>
            <a:r>
              <a:rPr lang="fr-FR" sz="2800" dirty="0" smtClean="0"/>
              <a:t> ≠ </a:t>
            </a:r>
            <a:r>
              <a:rPr lang="fr-FR" sz="2800" dirty="0" err="1"/>
              <a:t>performing</a:t>
            </a:r>
            <a:r>
              <a:rPr lang="fr-FR" sz="2800" dirty="0"/>
              <a:t> </a:t>
            </a:r>
            <a:r>
              <a:rPr lang="fr-FR" sz="2800" dirty="0" err="1" smtClean="0"/>
              <a:t>difficulty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42539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fr-FR" sz="5400" dirty="0" err="1" smtClean="0"/>
              <a:t>Thank</a:t>
            </a:r>
            <a:r>
              <a:rPr lang="fr-FR" sz="5400" dirty="0" smtClean="0"/>
              <a:t> </a:t>
            </a:r>
            <a:r>
              <a:rPr lang="fr-FR" sz="5400" dirty="0" err="1" smtClean="0"/>
              <a:t>you</a:t>
            </a:r>
            <a:r>
              <a:rPr lang="fr-FR" sz="5400" dirty="0" smtClean="0"/>
              <a:t> for </a:t>
            </a:r>
            <a:r>
              <a:rPr lang="fr-FR" sz="5400" dirty="0" err="1" smtClean="0"/>
              <a:t>your</a:t>
            </a:r>
            <a:r>
              <a:rPr lang="fr-FR" sz="5400" dirty="0" smtClean="0"/>
              <a:t> attention.</a:t>
            </a:r>
            <a:br>
              <a:rPr lang="fr-FR" sz="5400" dirty="0" smtClean="0"/>
            </a:br>
            <a:r>
              <a:rPr lang="fr-FR" sz="5400" dirty="0" err="1" smtClean="0"/>
              <a:t>Any</a:t>
            </a:r>
            <a:r>
              <a:rPr lang="fr-FR" sz="5400" dirty="0" smtClean="0"/>
              <a:t> questions ?</a:t>
            </a:r>
            <a:endParaRPr lang="fr-FR" sz="5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Ultimate</a:t>
            </a:r>
            <a:r>
              <a:rPr lang="fr-CH" dirty="0"/>
              <a:t> Guitar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99" y="1234910"/>
            <a:ext cx="9387830" cy="51291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57429" y="3516395"/>
            <a:ext cx="1198366" cy="2847645"/>
          </a:xfrm>
          <a:prstGeom prst="rect">
            <a:avLst/>
          </a:prstGeom>
          <a:solidFill>
            <a:srgbClr val="111111"/>
          </a:solidFill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Ultimate</a:t>
            </a:r>
            <a:r>
              <a:rPr lang="fr-CH" dirty="0"/>
              <a:t> Guitar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439002"/>
            <a:ext cx="10097992" cy="46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Ultimate</a:t>
            </a:r>
            <a:r>
              <a:rPr lang="fr-CH" dirty="0"/>
              <a:t> Guitar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72" y="1236010"/>
            <a:ext cx="3632937" cy="52173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00" y="1236010"/>
            <a:ext cx="3174724" cy="52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dataset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227175"/>
            <a:ext cx="10274085" cy="459054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90651" y="5932449"/>
            <a:ext cx="4575252" cy="369332"/>
          </a:xfrm>
          <a:prstGeom prst="rect">
            <a:avLst/>
          </a:prstGeom>
          <a:solidFill>
            <a:schemeClr val="bg1"/>
          </a:solidFill>
          <a:ln>
            <a:solidFill>
              <a:srgbClr val="11111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Total size : 13 genre X top 400 = 5200 </a:t>
            </a:r>
            <a:r>
              <a:rPr lang="fr-FR" dirty="0" err="1" smtClean="0"/>
              <a:t>songs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92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Artists </a:t>
            </a:r>
            <a:r>
              <a:rPr lang="fr-CH" dirty="0" err="1" smtClean="0"/>
              <a:t>repartition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116" y="661989"/>
            <a:ext cx="2485240" cy="57913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5" y="1219148"/>
            <a:ext cx="5033516" cy="503351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38192" y="2252546"/>
            <a:ext cx="1951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Total = </a:t>
            </a:r>
            <a:r>
              <a:rPr lang="fr-FR" dirty="0" smtClean="0"/>
              <a:t>914 </a:t>
            </a:r>
            <a:r>
              <a:rPr lang="fr-FR" dirty="0" err="1" smtClean="0"/>
              <a:t>artists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8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858</TotalTime>
  <Words>1144</Words>
  <Application>Microsoft Macintosh PowerPoint</Application>
  <PresentationFormat>Grand écran</PresentationFormat>
  <Paragraphs>242</Paragraphs>
  <Slides>47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3" baseType="lpstr">
      <vt:lpstr>Calibri</vt:lpstr>
      <vt:lpstr>Cambria Math</vt:lpstr>
      <vt:lpstr>Franklin Gothic Book</vt:lpstr>
      <vt:lpstr>Mangal</vt:lpstr>
      <vt:lpstr>Arial</vt:lpstr>
      <vt:lpstr>Crop</vt:lpstr>
      <vt:lpstr>The COMPLEX relationship between HARMONY AND LYRICS</vt:lpstr>
      <vt:lpstr> To what extent harmonic complexity links to lexical complexity in lyrics in modern music?</vt:lpstr>
      <vt:lpstr>Overview</vt:lpstr>
      <vt:lpstr>I. The dataset</vt:lpstr>
      <vt:lpstr>Ultimate Guitar</vt:lpstr>
      <vt:lpstr>Ultimate Guitar</vt:lpstr>
      <vt:lpstr>Ultimate Guitar</vt:lpstr>
      <vt:lpstr>The dataset</vt:lpstr>
      <vt:lpstr>Artists repartition</vt:lpstr>
      <vt:lpstr>Songs repartition</vt:lpstr>
      <vt:lpstr>II. Pre-processing </vt:lpstr>
      <vt:lpstr>Lyrics tokenization</vt:lpstr>
      <vt:lpstr>Data pruning</vt:lpstr>
      <vt:lpstr>Chords sequence</vt:lpstr>
      <vt:lpstr>Transitions data</vt:lpstr>
      <vt:lpstr>Transitions features</vt:lpstr>
      <vt:lpstr>Transitions data</vt:lpstr>
      <vt:lpstr>Bi-grams</vt:lpstr>
      <vt:lpstr>Bi-grams</vt:lpstr>
      <vt:lpstr>Bi-grams</vt:lpstr>
      <vt:lpstr>III. Lexical Complexity</vt:lpstr>
      <vt:lpstr>TF-IDF</vt:lpstr>
      <vt:lpstr>Lexical complexity distribution</vt:lpstr>
      <vt:lpstr>Lexical complexity by genre</vt:lpstr>
      <vt:lpstr>Readability Scores</vt:lpstr>
      <vt:lpstr>IV. Harmonic Complexity</vt:lpstr>
      <vt:lpstr>Difficulties</vt:lpstr>
      <vt:lpstr>Complexity factor 1</vt:lpstr>
      <vt:lpstr>Results for the first metric</vt:lpstr>
      <vt:lpstr>Complexity factor 2</vt:lpstr>
      <vt:lpstr>Results for the second metric</vt:lpstr>
      <vt:lpstr>Complexity factor 3</vt:lpstr>
      <vt:lpstr>Results for the third metric</vt:lpstr>
      <vt:lpstr>Harmonic Complexity</vt:lpstr>
      <vt:lpstr>Harmonic complexity distribution</vt:lpstr>
      <vt:lpstr>Harmonic complexity by genre</vt:lpstr>
      <vt:lpstr>V. Results and analysis</vt:lpstr>
      <vt:lpstr>Baseline</vt:lpstr>
      <vt:lpstr>Baseline</vt:lpstr>
      <vt:lpstr>Scatterplot</vt:lpstr>
      <vt:lpstr>Scatterplot by genre</vt:lpstr>
      <vt:lpstr>Scatterplot by genre (zoomed)</vt:lpstr>
      <vt:lpstr>Conclusion</vt:lpstr>
      <vt:lpstr>VI. Further work</vt:lpstr>
      <vt:lpstr>Rhyme patterns and complexity</vt:lpstr>
      <vt:lpstr>Other possible leads</vt:lpstr>
      <vt:lpstr>Thank you for your attention. Any questions 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music genres and complexity</dc:title>
  <dc:creator>santiago saint-supéry</dc:creator>
  <cp:lastModifiedBy>Pierre-Antoine Desplaces</cp:lastModifiedBy>
  <cp:revision>77</cp:revision>
  <dcterms:created xsi:type="dcterms:W3CDTF">2018-05-25T09:38:45Z</dcterms:created>
  <dcterms:modified xsi:type="dcterms:W3CDTF">2018-05-28T11:19:46Z</dcterms:modified>
</cp:coreProperties>
</file>