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Revenues</a:t>
            </a:r>
            <a:r>
              <a:rPr lang="en-US" baseline="0"/>
              <a:t>/Item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914072784697534"/>
          <c:y val="0.12777610602757775"/>
          <c:w val="0.73134241431499902"/>
          <c:h val="0.839330442853691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97-4378-9E30-E6D161F3FE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Aquafina 20oz</c:v>
                </c:pt>
                <c:pt idx="1">
                  <c:v>Draft, Modelo 20oz</c:v>
                </c:pt>
                <c:pt idx="2">
                  <c:v>Can, Modelo 24oz</c:v>
                </c:pt>
                <c:pt idx="3">
                  <c:v>Draft, Pacifico 20oz</c:v>
                </c:pt>
                <c:pt idx="4">
                  <c:v>Chicken Tenders &amp; Fries</c:v>
                </c:pt>
                <c:pt idx="5">
                  <c:v>MarioChelada Upcharge</c:v>
                </c:pt>
                <c:pt idx="6">
                  <c:v>Pepsi 20oz</c:v>
                </c:pt>
                <c:pt idx="7">
                  <c:v>Truly Wild Berry 24oz</c:v>
                </c:pt>
                <c:pt idx="8">
                  <c:v>1800 Las Margaritas</c:v>
                </c:pt>
              </c:strCache>
            </c:strRef>
          </c:cat>
          <c:val>
            <c:numRef>
              <c:f>Sheet1!$B$2:$B$10</c:f>
              <c:numCache>
                <c:formatCode>"$"#,##0</c:formatCode>
                <c:ptCount val="9"/>
                <c:pt idx="0">
                  <c:v>1140000</c:v>
                </c:pt>
                <c:pt idx="1">
                  <c:v>799000</c:v>
                </c:pt>
                <c:pt idx="2">
                  <c:v>719000</c:v>
                </c:pt>
                <c:pt idx="3">
                  <c:v>620000</c:v>
                </c:pt>
                <c:pt idx="4">
                  <c:v>449000</c:v>
                </c:pt>
                <c:pt idx="5">
                  <c:v>435000</c:v>
                </c:pt>
                <c:pt idx="6">
                  <c:v>371000</c:v>
                </c:pt>
                <c:pt idx="7">
                  <c:v>357000</c:v>
                </c:pt>
                <c:pt idx="8">
                  <c:v>356000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7-4378-9E30-E6D161F3F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0739840"/>
        <c:axId val="160740320"/>
      </c:barChart>
      <c:catAx>
        <c:axId val="160739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40320"/>
        <c:crosses val="autoZero"/>
        <c:auto val="1"/>
        <c:lblAlgn val="ctr"/>
        <c:lblOffset val="100"/>
        <c:noMultiLvlLbl val="0"/>
      </c:catAx>
      <c:valAx>
        <c:axId val="160740320"/>
        <c:scaling>
          <c:orientation val="minMax"/>
        </c:scaling>
        <c:delete val="1"/>
        <c:axPos val="b"/>
        <c:numFmt formatCode="&quot;$&quot;#,##0" sourceLinked="1"/>
        <c:majorTickMark val="out"/>
        <c:minorTickMark val="none"/>
        <c:tickLblPos val="nextTo"/>
        <c:crossAx val="16073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Revenue/Event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190-4E3B-9A7F-8807B6CFE048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1">
                  <c:v>Crawford vs. Madrimov</c:v>
                </c:pt>
                <c:pt idx="2">
                  <c:v>KoRn</c:v>
                </c:pt>
                <c:pt idx="3">
                  <c:v>Grupo Firme</c:v>
                </c:pt>
                <c:pt idx="4">
                  <c:v>Carin Leon</c:v>
                </c:pt>
                <c:pt idx="5">
                  <c:v>Foo Fighters (Night 2)</c:v>
                </c:pt>
              </c:strCache>
            </c:strRef>
          </c:cat>
          <c:val>
            <c:numRef>
              <c:f>Sheet1!$B$2:$B$7</c:f>
              <c:numCache>
                <c:formatCode>0</c:formatCode>
                <c:ptCount val="6"/>
                <c:pt idx="1">
                  <c:v>641000</c:v>
                </c:pt>
                <c:pt idx="2">
                  <c:v>463000</c:v>
                </c:pt>
                <c:pt idx="3">
                  <c:v>416000</c:v>
                </c:pt>
                <c:pt idx="4">
                  <c:v>395000</c:v>
                </c:pt>
                <c:pt idx="5">
                  <c:v>386000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0-4E3B-9A7F-8807B6CFE0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77267952"/>
        <c:axId val="177258832"/>
      </c:barChart>
      <c:catAx>
        <c:axId val="17726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58832"/>
        <c:crosses val="autoZero"/>
        <c:auto val="1"/>
        <c:lblAlgn val="ctr"/>
        <c:lblOffset val="100"/>
        <c:noMultiLvlLbl val="0"/>
      </c:catAx>
      <c:valAx>
        <c:axId val="177258832"/>
        <c:scaling>
          <c:orientation val="minMax"/>
        </c:scaling>
        <c:delete val="1"/>
        <c:axPos val="b"/>
        <c:numFmt formatCode="#,##0" sourceLinked="0"/>
        <c:majorTickMark val="none"/>
        <c:minorTickMark val="none"/>
        <c:tickLblPos val="nextTo"/>
        <c:crossAx val="17726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Orders/Minute</a:t>
            </a:r>
          </a:p>
        </c:rich>
      </c:tx>
      <c:layout>
        <c:manualLayout>
          <c:xMode val="edge"/>
          <c:yMode val="edge"/>
          <c:x val="0.32701045702620507"/>
          <c:y val="4.0860994939947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[$-409]h:mm\ AM/PM;@</c:formatCode>
                <c:ptCount val="5"/>
                <c:pt idx="0">
                  <c:v>2.2916666666666665E-2</c:v>
                </c:pt>
                <c:pt idx="1">
                  <c:v>2.6388888888888889E-2</c:v>
                </c:pt>
                <c:pt idx="2">
                  <c:v>2.8472222222222222E-2</c:v>
                </c:pt>
                <c:pt idx="3">
                  <c:v>2.9166666666666667E-2</c:v>
                </c:pt>
                <c:pt idx="4">
                  <c:v>3.0555555555555555E-2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5722</c:v>
                </c:pt>
                <c:pt idx="1">
                  <c:v>5864</c:v>
                </c:pt>
                <c:pt idx="2">
                  <c:v>5832</c:v>
                </c:pt>
                <c:pt idx="3">
                  <c:v>5727</c:v>
                </c:pt>
                <c:pt idx="4">
                  <c:v>5740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C7-42AB-80BB-2EAE33485B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26158800"/>
        <c:axId val="117543088"/>
      </c:barChart>
      <c:catAx>
        <c:axId val="426158800"/>
        <c:scaling>
          <c:orientation val="minMax"/>
        </c:scaling>
        <c:delete val="0"/>
        <c:axPos val="l"/>
        <c:numFmt formatCode="[$-409]h:mm\ AM/P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43088"/>
        <c:crosses val="autoZero"/>
        <c:auto val="1"/>
        <c:lblAlgn val="ctr"/>
        <c:lblOffset val="100"/>
        <c:noMultiLvlLbl val="0"/>
      </c:catAx>
      <c:valAx>
        <c:axId val="117543088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42615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Revenue/Vendor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439-40E9-AD99-3A8C8AA0EE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Vending Com NE</c:v>
                </c:pt>
                <c:pt idx="1">
                  <c:v>East Los Eats</c:v>
                </c:pt>
                <c:pt idx="2">
                  <c:v>Rotisserie</c:v>
                </c:pt>
                <c:pt idx="3">
                  <c:v>Field Concert Bar</c:v>
                </c:pt>
                <c:pt idx="4">
                  <c:v>110 North Bar</c:v>
                </c:pt>
              </c:strCache>
            </c:strRef>
          </c:cat>
          <c:val>
            <c:numRef>
              <c:f>Sheet1!$B$2:$B$6</c:f>
              <c:numCache>
                <c:formatCode>"$"#,##0_);[Red]\("$"#,##0\)</c:formatCode>
                <c:ptCount val="5"/>
                <c:pt idx="0">
                  <c:v>1410000</c:v>
                </c:pt>
                <c:pt idx="1">
                  <c:v>1250000</c:v>
                </c:pt>
                <c:pt idx="2">
                  <c:v>892000</c:v>
                </c:pt>
                <c:pt idx="3">
                  <c:v>750000</c:v>
                </c:pt>
                <c:pt idx="4">
                  <c:v>717000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39-40E9-AD99-3A8C8AA0EE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33324160"/>
        <c:axId val="533326080"/>
      </c:barChart>
      <c:catAx>
        <c:axId val="53332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326080"/>
        <c:crosses val="autoZero"/>
        <c:auto val="1"/>
        <c:lblAlgn val="ctr"/>
        <c:lblOffset val="100"/>
        <c:noMultiLvlLbl val="0"/>
      </c:catAx>
      <c:valAx>
        <c:axId val="533326080"/>
        <c:scaling>
          <c:orientation val="minMax"/>
        </c:scaling>
        <c:delete val="1"/>
        <c:axPos val="b"/>
        <c:numFmt formatCode="&quot;$&quot;#,##0_);[Red]\(&quot;$&quot;#,##0\)" sourceLinked="1"/>
        <c:majorTickMark val="none"/>
        <c:minorTickMark val="none"/>
        <c:tickLblPos val="nextTo"/>
        <c:crossAx val="53332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9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2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3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8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4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53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3505CB-7148-4F48-89F5-44D7108FE43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633993-4931-46C8-A1E7-7B1CA6D0C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28B3-568D-F278-1D3E-5D52946E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F&amp;B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48799-1093-837F-03BE-7173527FB5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 dirty="0" err="1"/>
              <a:t>perfomants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8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BD5B-014C-D51A-290F-D1908D11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dirty="0"/>
              <a:t>Top Items/revenue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B874DD-39BF-D02F-7E8A-DCC772C4C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197274"/>
              </p:ext>
            </p:extLst>
          </p:nvPr>
        </p:nvGraphicFramePr>
        <p:xfrm>
          <a:off x="636059" y="2059516"/>
          <a:ext cx="7974541" cy="424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0292CC-AEEA-6E9F-70D9-DE1F91F0B390}"/>
              </a:ext>
            </a:extLst>
          </p:cNvPr>
          <p:cNvSpPr txBox="1"/>
          <p:nvPr/>
        </p:nvSpPr>
        <p:spPr>
          <a:xfrm>
            <a:off x="7350761" y="2626276"/>
            <a:ext cx="3572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Beverages dominate sales: Alcohols such as </a:t>
            </a:r>
            <a:r>
              <a:rPr lang="en-US" b="1" dirty="0" err="1"/>
              <a:t>Modelo</a:t>
            </a:r>
            <a:r>
              <a:rPr lang="en-US" dirty="0"/>
              <a:t> and </a:t>
            </a:r>
            <a:r>
              <a:rPr lang="en-US" b="1" dirty="0"/>
              <a:t>Pacifico (draft and can)</a:t>
            </a:r>
            <a:r>
              <a:rPr lang="en-US" dirty="0"/>
              <a:t> account for 3 of the top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Chicken Tenders &amp; Fries</a:t>
            </a:r>
            <a:r>
              <a:rPr lang="en-US" dirty="0"/>
              <a:t> show strong demand and should be leveraged with menu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8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DAE4-AB62-F7DF-92A6-22052606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Performing events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97A02F-5C44-F6DB-E5AC-D9FDC488B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035890"/>
              </p:ext>
            </p:extLst>
          </p:nvPr>
        </p:nvGraphicFramePr>
        <p:xfrm>
          <a:off x="853439" y="2540000"/>
          <a:ext cx="8078893" cy="362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496977-EE46-0D99-6B68-FA7124DC1CFA}"/>
              </a:ext>
            </a:extLst>
          </p:cNvPr>
          <p:cNvSpPr txBox="1"/>
          <p:nvPr/>
        </p:nvSpPr>
        <p:spPr>
          <a:xfrm>
            <a:off x="8070215" y="2697480"/>
            <a:ext cx="3171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Crawford vs. Madrimov fight night</a:t>
            </a:r>
            <a:r>
              <a:rPr lang="en-US" dirty="0"/>
              <a:t> led all events with over </a:t>
            </a:r>
            <a:r>
              <a:rPr lang="en-US" b="1" dirty="0"/>
              <a:t>$640K</a:t>
            </a:r>
            <a:r>
              <a:rPr lang="en-US" dirty="0"/>
              <a:t>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Non-MLS events outperform in average per-capita spend, suggesting high-value targeting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3963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A751-C0FC-07B5-965A-5023C8B8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681037"/>
            <a:ext cx="10515600" cy="835025"/>
          </a:xfrm>
        </p:spPr>
        <p:txBody>
          <a:bodyPr/>
          <a:lstStyle/>
          <a:p>
            <a:r>
              <a:rPr lang="en-US" dirty="0"/>
              <a:t>Peak order times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544A8B-FE6A-C7C7-2614-EF4BAB681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034432"/>
              </p:ext>
            </p:extLst>
          </p:nvPr>
        </p:nvGraphicFramePr>
        <p:xfrm>
          <a:off x="838200" y="1825625"/>
          <a:ext cx="600075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C8E393-97BC-B2FE-B486-164B03F4F5FA}"/>
              </a:ext>
            </a:extLst>
          </p:cNvPr>
          <p:cNvSpPr txBox="1"/>
          <p:nvPr/>
        </p:nvSpPr>
        <p:spPr>
          <a:xfrm>
            <a:off x="6838950" y="2800965"/>
            <a:ext cx="39001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Orders spike at 12:38, indicating potentially half-time/intermission windows; staffing and inventory strategies should reflect this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Funneling/promoting  customers to mobile ordering may improve CX</a:t>
            </a:r>
          </a:p>
        </p:txBody>
      </p:sp>
    </p:spTree>
    <p:extLst>
      <p:ext uri="{BB962C8B-B14F-4D97-AF65-F5344CB8AC3E}">
        <p14:creationId xmlns:p14="http://schemas.microsoft.com/office/powerpoint/2010/main" val="396943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5E59-3772-D2FD-F910-8947F700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Top performing vendors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557F8E-BB7C-34C7-C996-C534D1305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67735"/>
              </p:ext>
            </p:extLst>
          </p:nvPr>
        </p:nvGraphicFramePr>
        <p:xfrm>
          <a:off x="838200" y="1825625"/>
          <a:ext cx="833966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6E4C10-A29D-F396-C722-80B6825447A6}"/>
              </a:ext>
            </a:extLst>
          </p:cNvPr>
          <p:cNvSpPr txBox="1"/>
          <p:nvPr/>
        </p:nvSpPr>
        <p:spPr>
          <a:xfrm>
            <a:off x="7424929" y="2468880"/>
            <a:ext cx="358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Vending Com NE leads all vendors</a:t>
            </a:r>
            <a:r>
              <a:rPr lang="en-US" dirty="0"/>
              <a:t> with </a:t>
            </a:r>
            <a:r>
              <a:rPr lang="en-US" b="1" dirty="0"/>
              <a:t>$1.41M</a:t>
            </a:r>
            <a:r>
              <a:rPr lang="en-US" dirty="0"/>
              <a:t> in revenue, significantly outpacing others; high demand for mobile vending </a:t>
            </a:r>
          </a:p>
          <a:p>
            <a:endParaRPr lang="en-US" dirty="0"/>
          </a:p>
          <a:p>
            <a:r>
              <a:rPr lang="en-US" dirty="0"/>
              <a:t>This suggests fans prioritize convenience and variety over traditional bar service.</a:t>
            </a:r>
          </a:p>
        </p:txBody>
      </p:sp>
    </p:spTree>
    <p:extLst>
      <p:ext uri="{BB962C8B-B14F-4D97-AF65-F5344CB8AC3E}">
        <p14:creationId xmlns:p14="http://schemas.microsoft.com/office/powerpoint/2010/main" val="229462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381D-49D1-4303-CDDF-3D5EC401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3C63-A31A-9903-33D8-C4BECD10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 </a:t>
            </a:r>
            <a:r>
              <a:rPr lang="en-US" b="1" dirty="0"/>
              <a:t>high-performing specialty food vendors</a:t>
            </a:r>
            <a:r>
              <a:rPr lang="en-US" dirty="0"/>
              <a:t> to replicate successful menu strategies.</a:t>
            </a:r>
          </a:p>
          <a:p>
            <a:r>
              <a:rPr lang="en-US" dirty="0"/>
              <a:t>Maintain </a:t>
            </a:r>
            <a:r>
              <a:rPr lang="en-US" b="1" dirty="0"/>
              <a:t>strong beverage inventory management</a:t>
            </a:r>
            <a:r>
              <a:rPr lang="en-US" dirty="0"/>
              <a:t>, especially for high-selling brands.</a:t>
            </a:r>
          </a:p>
          <a:p>
            <a:r>
              <a:rPr lang="en-US" dirty="0"/>
              <a:t>Expand food offerings that align with </a:t>
            </a:r>
            <a:r>
              <a:rPr lang="en-US" b="1" dirty="0"/>
              <a:t>quick-service</a:t>
            </a:r>
            <a:r>
              <a:rPr lang="en-US" dirty="0"/>
              <a:t> trends and </a:t>
            </a:r>
            <a:r>
              <a:rPr lang="en-US" b="1" dirty="0"/>
              <a:t>shareable meals</a:t>
            </a:r>
            <a:r>
              <a:rPr lang="en-US" dirty="0"/>
              <a:t>.</a:t>
            </a:r>
          </a:p>
          <a:p>
            <a:r>
              <a:rPr lang="en-US" dirty="0"/>
              <a:t>Leverage </a:t>
            </a:r>
            <a:r>
              <a:rPr lang="en-US" b="1" dirty="0"/>
              <a:t>premium pricing</a:t>
            </a:r>
            <a:r>
              <a:rPr lang="en-US" dirty="0"/>
              <a:t> and </a:t>
            </a:r>
            <a:r>
              <a:rPr lang="en-US" b="1" dirty="0"/>
              <a:t>special promotions</a:t>
            </a:r>
            <a:r>
              <a:rPr lang="en-US" dirty="0"/>
              <a:t> during high-spend concerts and fight nights</a:t>
            </a:r>
          </a:p>
          <a:p>
            <a:r>
              <a:rPr lang="en-US"/>
              <a:t>Increase </a:t>
            </a:r>
            <a:r>
              <a:rPr lang="en-US" b="1"/>
              <a:t>staffing and inventory readiness</a:t>
            </a:r>
            <a:r>
              <a:rPr lang="en-US"/>
              <a:t> during the peak window.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63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259</TotalTime>
  <Words>216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F&amp;B </vt:lpstr>
      <vt:lpstr>Top Items/revenue</vt:lpstr>
      <vt:lpstr>Top Performing events</vt:lpstr>
      <vt:lpstr>Peak order times</vt:lpstr>
      <vt:lpstr>Top performing vendors</vt:lpstr>
      <vt:lpstr>Actionable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Scarboro, Chase</dc:creator>
  <cp:lastModifiedBy>Scarboro, Chase</cp:lastModifiedBy>
  <cp:revision>1</cp:revision>
  <dcterms:created xsi:type="dcterms:W3CDTF">2025-03-21T14:00:17Z</dcterms:created>
  <dcterms:modified xsi:type="dcterms:W3CDTF">2025-03-21T18:19:47Z</dcterms:modified>
</cp:coreProperties>
</file>