
<file path=[Content_Types].xml><?xml version="1.0" encoding="utf-8"?>
<Types xmlns="http://schemas.openxmlformats.org/package/2006/content-types">
  <Default Extension="gif" ContentType="image/gif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14" r:id="rId5"/>
    <p:sldId id="329" r:id="rId6"/>
    <p:sldId id="337" r:id="rId7"/>
    <p:sldId id="317" r:id="rId8"/>
    <p:sldId id="318" r:id="rId9"/>
    <p:sldId id="339" r:id="rId10"/>
    <p:sldId id="340" r:id="rId11"/>
    <p:sldId id="342" r:id="rId12"/>
    <p:sldId id="346" r:id="rId13"/>
    <p:sldId id="345" r:id="rId14"/>
    <p:sldId id="344" r:id="rId15"/>
    <p:sldId id="322" r:id="rId16"/>
    <p:sldId id="347" r:id="rId17"/>
    <p:sldId id="348" r:id="rId18"/>
    <p:sldId id="349" r:id="rId19"/>
    <p:sldId id="350" r:id="rId20"/>
    <p:sldId id="351" r:id="rId21"/>
    <p:sldId id="328" r:id="rId22"/>
    <p:sldId id="330" r:id="rId23"/>
    <p:sldId id="33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DFE"/>
    <a:srgbClr val="D5DEFF"/>
    <a:srgbClr val="F6F7FF"/>
    <a:srgbClr val="DBDCE5"/>
    <a:srgbClr val="F0F1FB"/>
    <a:srgbClr val="DFE1F6"/>
    <a:srgbClr val="EEEFF5"/>
    <a:srgbClr val="DFE1EF"/>
    <a:srgbClr val="A9B1FF"/>
    <a:srgbClr val="FF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93028" autoAdjust="0"/>
  </p:normalViewPr>
  <p:slideViewPr>
    <p:cSldViewPr snapToGrid="0">
      <p:cViewPr>
        <p:scale>
          <a:sx n="68" d="100"/>
          <a:sy n="68" d="100"/>
        </p:scale>
        <p:origin x="1200" y="1200"/>
      </p:cViewPr>
      <p:guideLst>
        <p:guide orient="horz" pos="1416"/>
        <p:guide orient="horz" pos="1008"/>
        <p:guide pos="3840"/>
      </p:guideLst>
    </p:cSldViewPr>
  </p:slideViewPr>
  <p:outlineViewPr>
    <p:cViewPr>
      <p:scale>
        <a:sx n="33" d="100"/>
        <a:sy n="33" d="100"/>
      </p:scale>
      <p:origin x="0" y="-40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4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62055-8DBD-6042-92AC-66DE479F90DE}" type="datetimeFigureOut">
              <a:rPr lang="en-US" smtClean="0"/>
              <a:t>7/20/23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73A30-F0E7-1854-D7A5-7F568CB337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43A2A-6559-1747-976A-DC26AF7BBE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E50A-AB77-49BE-9076-23C4C8D08BB2}" type="datetimeFigureOut">
              <a:rPr lang="en-US" smtClean="0"/>
              <a:t>7/20/23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09883-B744-4FDD-8623-D69A66650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610010"/>
            <a:ext cx="8874306" cy="3585753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4502448"/>
            <a:ext cx="8874306" cy="1441152"/>
          </a:xfrm>
        </p:spPr>
        <p:txBody>
          <a:bodyPr lIns="0" tIns="0" rIns="0" bIns="0"/>
          <a:lstStyle>
            <a:lvl1pPr marL="0" indent="0" algn="l">
              <a:buNone/>
              <a:defRPr sz="2400" b="0" i="0">
                <a:solidFill>
                  <a:srgbClr val="D4DDFE"/>
                </a:solidFill>
                <a:latin typeface="Circular Spotify Text Book" panose="020B0504020101020102" pitchFamily="34" charset="77"/>
                <a:cs typeface="Circular Spotify Text Book" panose="020B0504020101020102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A65DB93-2357-6899-3DDD-DC79C877ADA2}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dirty="0">
              <a:latin typeface="Circular Spotify Text Book" panose="020B0504020101020102" pitchFamily="34" charset="77"/>
            </a:endParaRPr>
          </a:p>
        </p:txBody>
      </p:sp>
      <p:pic>
        <p:nvPicPr>
          <p:cNvPr id="11" name="Object 1" descr="preencoded.png">
            <a:extLst>
              <a:ext uri="{FF2B5EF4-FFF2-40B4-BE49-F238E27FC236}">
                <a16:creationId xmlns:a16="http://schemas.microsoft.com/office/drawing/2014/main" id="{056E6431-5C32-6197-AA1B-376379431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28A9E30-DD50-8CF6-982F-9900C57AA8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9EF52E1-6F3C-5D9B-32DC-A156BDDE2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rcRect l="22647" b="72106"/>
          <a:stretch>
            <a:fillRect/>
          </a:stretch>
        </p:blipFill>
        <p:spPr>
          <a:xfrm>
            <a:off x="-1" y="4945020"/>
            <a:ext cx="5304866" cy="1912980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4510996E-0672-63AB-DCBF-25B251B22899}"/>
              </a:ext>
            </a:extLst>
          </p:cNvPr>
          <p:cNvSpPr/>
          <p:nvPr userDrawn="1"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dirty="0">
              <a:latin typeface="Circular Spotify Text Book" panose="020B0504020101020102" pitchFamily="34" charset="77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4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63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9B31B01D-6799-48A5-28CB-18D05984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25221-A778-8D2D-4131-4EB7C15E96F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95401" y="3429000"/>
            <a:ext cx="3773778" cy="2558845"/>
          </a:xfrm>
        </p:spPr>
        <p:txBody>
          <a:bodyPr/>
          <a:lstStyle>
            <a:lvl1pPr marL="0" indent="0"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566928" indent="-283464">
              <a:spcBef>
                <a:spcPts val="1000"/>
              </a:spcBef>
              <a:defRPr sz="1800"/>
            </a:lvl3pPr>
            <a:lvl4pPr marL="850392" indent="-283464">
              <a:spcBef>
                <a:spcPts val="1000"/>
              </a:spcBef>
              <a:defRPr sz="18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979827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9C2DFFA-1F01-A357-525E-918DEE3CFF3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79827" y="3444611"/>
            <a:ext cx="3773778" cy="2558845"/>
          </a:xfrm>
        </p:spPr>
        <p:txBody>
          <a:bodyPr/>
          <a:lstStyle>
            <a:lvl1pPr marL="0" indent="0"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566928" indent="-283464">
              <a:spcBef>
                <a:spcPts val="1000"/>
              </a:spcBef>
              <a:defRPr sz="1800"/>
            </a:lvl3pPr>
            <a:lvl4pPr marL="850392" indent="-283464">
              <a:spcBef>
                <a:spcPts val="1000"/>
              </a:spcBef>
              <a:defRPr sz="18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CC1D31-1A58-0955-7050-EC12CA42AF9F}"/>
              </a:ext>
            </a:extLst>
          </p:cNvPr>
          <p:cNvGrpSpPr/>
          <p:nvPr userDrawn="1"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33EBEA4-E496-D277-9742-756CF63AE6A6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b="0" i="0" dirty="0">
                <a:latin typeface="Circular Spotify Text Book" panose="020B0504020101020102" pitchFamily="34" charset="77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FD4F8D5-4E6F-402B-2B42-248D213930DD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b="0" i="0" dirty="0">
                <a:latin typeface="Circular Spotify Text Book" panose="020B0504020101020102" pitchFamily="34" charset="77"/>
              </a:endParaRPr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0B88FFF6-96F4-A5EC-5FA7-28B793F760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27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63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949977" cy="162377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5962" y="24765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Circular Spotify Text Book" panose="020B0504020101020102" pitchFamily="34" charset="77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BCCCB2B0-FA91-2B00-07E8-454DF4E8C89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45734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C208DBEE-F3AC-002B-D94F-58BCDF0827F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325142" y="24765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8AB6090E-B445-CAD9-6D75-F89A9C01394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88164" y="42291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00527DBE-FAF9-7AE6-659C-035A708977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2291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B205B4BA-3FDF-ACE5-FC20-17EE755268B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57344" y="4229100"/>
            <a:ext cx="500634" cy="500634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07B586C0-CA7D-6A7A-4BE7-8EC9D8C635E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5142" y="42291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0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633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279400"/>
            <a:ext cx="8874306" cy="3251571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7B85660-94E4-85D1-95CA-415513A03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3837656"/>
            <a:ext cx="8874306" cy="207615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0" i="0">
                <a:solidFill>
                  <a:srgbClr val="D4DDFE"/>
                </a:solidFill>
                <a:latin typeface="Circular Spotify Text Book" panose="020B0504020101020102" pitchFamily="34" charset="77"/>
                <a:cs typeface="Circular Spotify Text Book" panose="020B0504020101020102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108B6DF-70B6-3DE6-4253-3C4926B86A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A5B9066-F7A6-6231-330D-A498C543A6A1}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 dirty="0">
              <a:latin typeface="Circular Spotify Text Book" panose="020B0504020101020102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eck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AB13D922-479E-0DC1-5C55-F4D7A55044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55962" y="2476500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Circular Spotify Text Book" panose="020B0504020101020102" pitchFamily="34" charset="77"/>
                <a:cs typeface="Circular Spotify Text Book" panose="020B0504020101020102" pitchFamily="34" charset="77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9443615E-62BC-2D46-B8BA-FD3A72B7BAB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388164" y="3484562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CBD4E95C-EAA1-DCCF-D975-37EE3FBD915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55962" y="3484562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Circular Spotify Text Book" panose="020B0504020101020102" pitchFamily="34" charset="77"/>
                <a:cs typeface="Circular Spotify Text Book" panose="020B0504020101020102" pitchFamily="34" charset="77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8EF5E933-304E-1D0F-2544-A608B4EE087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388164" y="4492625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03014695-7138-84E3-3225-87977FD8E4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492625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Circular Spotify Text Book" panose="020B0504020101020102" pitchFamily="34" charset="77"/>
                <a:cs typeface="Circular Spotify Text Book" panose="020B0504020101020102" pitchFamily="34" charset="77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 dirty="0">
              <a:latin typeface="Circular Spotify Text Book" panose="020B0504020101020102" pitchFamily="34" charset="77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E53F7E88-2097-D325-6D72-678AA2F5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1542C44-78F9-C385-BA13-32EF29E328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3" y="2487613"/>
            <a:ext cx="2603497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ircular Spotify Text Book" panose="020B0504020101020102" pitchFamily="34" charset="77"/>
                <a:cs typeface="Circular Spotify Text Book" panose="020B0504020101020102" pitchFamily="34" charset="77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E3F465DB-04AD-D2AA-978D-7B88D2F319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4970" y="2487613"/>
            <a:ext cx="2603497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ircular Spotify Text Book" panose="020B0504020101020102" pitchFamily="34" charset="77"/>
                <a:cs typeface="Circular Spotify Text Book" panose="020B0504020101020102" pitchFamily="34" charset="77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379A3659-EC2D-312F-1FA2-2C3208B35D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54537" y="2487613"/>
            <a:ext cx="2604092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ircular Spotify Text Book" panose="020B0504020101020102" pitchFamily="34" charset="77"/>
                <a:cs typeface="Circular Spotify Text Book" panose="020B0504020101020102" pitchFamily="34" charset="77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8352836-701E-DDA9-602B-1CF2FD54A7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95400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b="0" i="0" cap="all" baseline="0">
                <a:solidFill>
                  <a:schemeClr val="bg1"/>
                </a:solidFill>
                <a:latin typeface="Circular Spotify Text Book" panose="020B0504020101020102" pitchFamily="34" charset="77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8">
            <a:extLst>
              <a:ext uri="{FF2B5EF4-FFF2-40B4-BE49-F238E27FC236}">
                <a16:creationId xmlns:a16="http://schemas.microsoft.com/office/drawing/2014/main" id="{2B9A4520-E4E7-3735-9AA4-F886868CDA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74967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b="0" i="0" cap="all" baseline="0">
                <a:solidFill>
                  <a:schemeClr val="bg1"/>
                </a:solidFill>
                <a:latin typeface="Circular Spotify Text Book" panose="020B0504020101020102" pitchFamily="34" charset="77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2ED3CCCC-5B50-BA18-C9CF-82C1113391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54534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b="0" i="0" cap="all" baseline="0">
                <a:solidFill>
                  <a:schemeClr val="bg1"/>
                </a:solidFill>
                <a:latin typeface="Circular Spotify Text Book" panose="020B0504020101020102" pitchFamily="34" charset="77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49446AE-6E14-9EAD-CCAA-C1EC91FDAD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rcRect r="34945" b="66188"/>
          <a:stretch>
            <a:fillRect/>
          </a:stretch>
        </p:blipFill>
        <p:spPr>
          <a:xfrm>
            <a:off x="7730504" y="4539146"/>
            <a:ext cx="4461496" cy="2318855"/>
          </a:xfrm>
          <a:custGeom>
            <a:avLst/>
            <a:gdLst>
              <a:gd name="connsiteX0" fmla="*/ 0 w 4461496"/>
              <a:gd name="connsiteY0" fmla="*/ 0 h 2318855"/>
              <a:gd name="connsiteX1" fmla="*/ 4461496 w 4461496"/>
              <a:gd name="connsiteY1" fmla="*/ 0 h 2318855"/>
              <a:gd name="connsiteX2" fmla="*/ 4461496 w 4461496"/>
              <a:gd name="connsiteY2" fmla="*/ 2318855 h 2318855"/>
              <a:gd name="connsiteX3" fmla="*/ 0 w 4461496"/>
              <a:gd name="connsiteY3" fmla="*/ 2318855 h 231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1496" h="2318855">
                <a:moveTo>
                  <a:pt x="0" y="0"/>
                </a:moveTo>
                <a:lnTo>
                  <a:pt x="4461496" y="0"/>
                </a:lnTo>
                <a:lnTo>
                  <a:pt x="4461496" y="2318855"/>
                </a:lnTo>
                <a:lnTo>
                  <a:pt x="0" y="2318855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788B2DA-5890-0F11-581C-A9189E008CE1}"/>
              </a:ext>
            </a:extLst>
          </p:cNvPr>
          <p:cNvGrpSpPr/>
          <p:nvPr userDrawn="1"/>
        </p:nvGrpSpPr>
        <p:grpSpPr>
          <a:xfrm rot="5400000">
            <a:off x="10058034" y="23582"/>
            <a:ext cx="2133966" cy="2133966"/>
            <a:chOff x="9654699" y="2229295"/>
            <a:chExt cx="2133966" cy="2133966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C0B013B-DCAB-56B5-B1A1-0962EFCDAD0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b="0" i="0" dirty="0">
                <a:latin typeface="Circular Spotify Text Book" panose="020B0504020101020102" pitchFamily="34" charset="77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7E9164D-468F-6ABB-E014-8357739493B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b="0" i="0" dirty="0">
                <a:latin typeface="Circular Spotify Text Book" panose="020B0504020101020102" pitchFamily="34" charset="77"/>
              </a:endParaRPr>
            </a:p>
          </p:txBody>
        </p:sp>
      </p:grp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Circular Spotify Text Book" panose="020B0504020101020102" pitchFamily="34" charset="77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Circular Spotify Text Book" panose="020B0504020101020102" pitchFamily="34" charset="77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Circular Spotify Text Book" panose="020B0504020101020102" pitchFamily="34" charset="77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17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633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AF34004-C8D7-0BF6-E972-61781179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D9C1F6F0-4FC6-1160-0C8F-975ECDECAF3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74967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6EF1040F-3507-9529-F7BA-DEF2138BAC8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454534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F93679A-06AD-D46C-BEB8-62FEE039D4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rcRect t="46320" r="60054"/>
          <a:stretch>
            <a:fillRect/>
          </a:stretch>
        </p:blipFill>
        <p:spPr>
          <a:xfrm>
            <a:off x="9452531" y="0"/>
            <a:ext cx="2739468" cy="3681345"/>
          </a:xfrm>
          <a:custGeom>
            <a:avLst/>
            <a:gdLst>
              <a:gd name="connsiteX0" fmla="*/ 0 w 2739468"/>
              <a:gd name="connsiteY0" fmla="*/ 0 h 3681345"/>
              <a:gd name="connsiteX1" fmla="*/ 2739468 w 2739468"/>
              <a:gd name="connsiteY1" fmla="*/ 0 h 3681345"/>
              <a:gd name="connsiteX2" fmla="*/ 2739468 w 2739468"/>
              <a:gd name="connsiteY2" fmla="*/ 3681345 h 3681345"/>
              <a:gd name="connsiteX3" fmla="*/ 0 w 2739468"/>
              <a:gd name="connsiteY3" fmla="*/ 3681345 h 3681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9468" h="3681345">
                <a:moveTo>
                  <a:pt x="0" y="0"/>
                </a:moveTo>
                <a:lnTo>
                  <a:pt x="2739468" y="0"/>
                </a:lnTo>
                <a:lnTo>
                  <a:pt x="2739468" y="3681345"/>
                </a:lnTo>
                <a:lnTo>
                  <a:pt x="0" y="3681345"/>
                </a:lnTo>
                <a:close/>
              </a:path>
            </a:pathLst>
          </a:custGeom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504F2DB4-4E28-277B-9867-CFC84603650B}"/>
              </a:ext>
            </a:extLst>
          </p:cNvPr>
          <p:cNvSpPr/>
          <p:nvPr userDrawn="1"/>
        </p:nvSpPr>
        <p:spPr>
          <a:xfrm>
            <a:off x="0" y="4094798"/>
            <a:ext cx="1057676" cy="2115352"/>
          </a:xfrm>
          <a:custGeom>
            <a:avLst/>
            <a:gdLst>
              <a:gd name="connsiteX0" fmla="*/ 0 w 1057676"/>
              <a:gd name="connsiteY0" fmla="*/ 0 h 2115352"/>
              <a:gd name="connsiteX1" fmla="*/ 1057676 w 1057676"/>
              <a:gd name="connsiteY1" fmla="*/ 1057676 h 2115352"/>
              <a:gd name="connsiteX2" fmla="*/ 0 w 1057676"/>
              <a:gd name="connsiteY2" fmla="*/ 2115352 h 2115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676" h="2115352">
                <a:moveTo>
                  <a:pt x="0" y="0"/>
                </a:moveTo>
                <a:cubicBezTo>
                  <a:pt x="584138" y="0"/>
                  <a:pt x="1057676" y="473538"/>
                  <a:pt x="1057676" y="1057676"/>
                </a:cubicBezTo>
                <a:cubicBezTo>
                  <a:pt x="1057676" y="1641814"/>
                  <a:pt x="584138" y="2115352"/>
                  <a:pt x="0" y="21153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dirty="0">
              <a:latin typeface="Circular Spotify Text Book" panose="020B0504020101020102" pitchFamily="34" charset="77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73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63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hart o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D978EB2-1AE7-BB87-954B-F3DBF508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433915" cy="1695777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2" y="2743200"/>
            <a:ext cx="3657598" cy="3187700"/>
          </a:xfrm>
        </p:spPr>
        <p:txBody>
          <a:bodyPr lIns="0" tIns="0" rIns="0" bIns="0">
            <a:noAutofit/>
          </a:bodyPr>
          <a:lstStyle>
            <a:lvl1pPr marL="285750" indent="-283464">
              <a:buFont typeface="Arial" panose="020B0604020202020204" pitchFamily="34" charset="0"/>
              <a:buChar char="•"/>
              <a:defRPr sz="1800" b="0" i="0">
                <a:solidFill>
                  <a:schemeClr val="bg1"/>
                </a:solidFill>
                <a:latin typeface="Circular Spotify Text Book" panose="020B0504020101020102" pitchFamily="34" charset="77"/>
                <a:cs typeface="Circular Spotify Text Book" panose="020B0504020101020102" pitchFamily="34" charset="77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EDCEA88-E3F7-FC47-F274-E58409CC4E7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467407" y="1054099"/>
            <a:ext cx="5657793" cy="4889501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latin typeface="Circular Spotify Text Book" panose="020B0504020101020102" pitchFamily="34" charset="77"/>
              </a:defRPr>
            </a:lvl1pPr>
          </a:lstStyle>
          <a:p>
            <a:pPr lvl="0"/>
            <a:r>
              <a:rPr lang="en-US" dirty="0"/>
              <a:t>SmartArt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Circular Spotify Text Book" panose="020B0504020101020102" pitchFamily="34" charset="77"/>
                <a:cs typeface="Circular Spotify Text Book" panose="020B0504020101020102" pitchFamily="34" charset="77"/>
              </a:defRPr>
            </a:lvl1pPr>
            <a:lvl2pPr marL="457200" indent="0">
              <a:buNone/>
              <a:defRPr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365DF2-FE3C-3232-AB75-C282AFD43D64}"/>
              </a:ext>
            </a:extLst>
          </p:cNvPr>
          <p:cNvSpPr/>
          <p:nvPr userDrawn="1"/>
        </p:nvSpPr>
        <p:spPr>
          <a:xfrm>
            <a:off x="9638466" y="3991499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 dirty="0">
              <a:latin typeface="Circular Spotify Text Book" panose="020B0504020101020102" pitchFamily="34" charset="77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20871AE-D105-49BC-6CB6-BC68EC55DA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39644024-6839-A3FA-9801-8CE700F9EC99}"/>
              </a:ext>
            </a:extLst>
          </p:cNvPr>
          <p:cNvSpPr/>
          <p:nvPr userDrawn="1"/>
        </p:nvSpPr>
        <p:spPr>
          <a:xfrm>
            <a:off x="10198293" y="4875419"/>
            <a:ext cx="1993707" cy="1982581"/>
          </a:xfrm>
          <a:custGeom>
            <a:avLst/>
            <a:gdLst>
              <a:gd name="connsiteX0" fmla="*/ 1993707 w 1993707"/>
              <a:gd name="connsiteY0" fmla="*/ 1952030 h 1982581"/>
              <a:gd name="connsiteX1" fmla="*/ 1993707 w 1993707"/>
              <a:gd name="connsiteY1" fmla="*/ 1982581 h 1982581"/>
              <a:gd name="connsiteX2" fmla="*/ 1965515 w 1993707"/>
              <a:gd name="connsiteY2" fmla="*/ 1982581 h 1982581"/>
              <a:gd name="connsiteX3" fmla="*/ 1974866 w 1993707"/>
              <a:gd name="connsiteY3" fmla="*/ 1974866 h 1982581"/>
              <a:gd name="connsiteX4" fmla="*/ 1346200 w 1993707"/>
              <a:gd name="connsiteY4" fmla="*/ 0 h 1982581"/>
              <a:gd name="connsiteX5" fmla="*/ 1987879 w 1993707"/>
              <a:gd name="connsiteY5" fmla="*/ 162479 h 1982581"/>
              <a:gd name="connsiteX6" fmla="*/ 1993707 w 1993707"/>
              <a:gd name="connsiteY6" fmla="*/ 166020 h 1982581"/>
              <a:gd name="connsiteX7" fmla="*/ 1993707 w 1993707"/>
              <a:gd name="connsiteY7" fmla="*/ 740369 h 1982581"/>
              <a:gd name="connsiteX8" fmla="*/ 1974866 w 1993707"/>
              <a:gd name="connsiteY8" fmla="*/ 717533 h 1982581"/>
              <a:gd name="connsiteX9" fmla="*/ 1346199 w 1993707"/>
              <a:gd name="connsiteY9" fmla="*/ 457130 h 1982581"/>
              <a:gd name="connsiteX10" fmla="*/ 457130 w 1993707"/>
              <a:gd name="connsiteY10" fmla="*/ 1346199 h 1982581"/>
              <a:gd name="connsiteX11" fmla="*/ 717532 w 1993707"/>
              <a:gd name="connsiteY11" fmla="*/ 1974866 h 1982581"/>
              <a:gd name="connsiteX12" fmla="*/ 726883 w 1993707"/>
              <a:gd name="connsiteY12" fmla="*/ 1982581 h 1982581"/>
              <a:gd name="connsiteX13" fmla="*/ 159927 w 1993707"/>
              <a:gd name="connsiteY13" fmla="*/ 1982581 h 1982581"/>
              <a:gd name="connsiteX14" fmla="*/ 105791 w 1993707"/>
              <a:gd name="connsiteY14" fmla="*/ 1870202 h 1982581"/>
              <a:gd name="connsiteX15" fmla="*/ 0 w 1993707"/>
              <a:gd name="connsiteY15" fmla="*/ 1346200 h 1982581"/>
              <a:gd name="connsiteX16" fmla="*/ 1346200 w 1993707"/>
              <a:gd name="connsiteY16" fmla="*/ 0 h 198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93707" h="1982581">
                <a:moveTo>
                  <a:pt x="1993707" y="1952030"/>
                </a:moveTo>
                <a:lnTo>
                  <a:pt x="1993707" y="1982581"/>
                </a:lnTo>
                <a:lnTo>
                  <a:pt x="1965515" y="1982581"/>
                </a:lnTo>
                <a:lnTo>
                  <a:pt x="1974866" y="1974866"/>
                </a:lnTo>
                <a:close/>
                <a:moveTo>
                  <a:pt x="1346200" y="0"/>
                </a:moveTo>
                <a:cubicBezTo>
                  <a:pt x="1578539" y="0"/>
                  <a:pt x="1797131" y="58859"/>
                  <a:pt x="1987879" y="162479"/>
                </a:cubicBezTo>
                <a:lnTo>
                  <a:pt x="1993707" y="166020"/>
                </a:lnTo>
                <a:lnTo>
                  <a:pt x="1993707" y="740369"/>
                </a:lnTo>
                <a:lnTo>
                  <a:pt x="1974866" y="717533"/>
                </a:lnTo>
                <a:cubicBezTo>
                  <a:pt x="1813976" y="556643"/>
                  <a:pt x="1591708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591709"/>
                  <a:pt x="556643" y="1813976"/>
                  <a:pt x="717532" y="1974866"/>
                </a:cubicBezTo>
                <a:lnTo>
                  <a:pt x="726883" y="1982581"/>
                </a:lnTo>
                <a:lnTo>
                  <a:pt x="159927" y="1982581"/>
                </a:lnTo>
                <a:lnTo>
                  <a:pt x="105791" y="1870202"/>
                </a:lnTo>
                <a:cubicBezTo>
                  <a:pt x="37670" y="1709145"/>
                  <a:pt x="0" y="1532072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dirty="0">
              <a:latin typeface="Circular Spotify Text Book" panose="020B0504020101020102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76611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7344">
          <p15:clr>
            <a:srgbClr val="FBAE40"/>
          </p15:clr>
        </p15:guide>
        <p15:guide id="7" orient="horz" pos="1416">
          <p15:clr>
            <a:srgbClr val="FBAE40"/>
          </p15:clr>
        </p15:guide>
        <p15:guide id="9" orient="horz" pos="384">
          <p15:clr>
            <a:srgbClr val="FBAE40"/>
          </p15:clr>
        </p15:guide>
        <p15:guide id="10" orient="horz" pos="374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9A77AE4-6D69-28DE-CC84-F7991882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Circular Spotify Text Book" panose="020B0504020101020102" pitchFamily="34" charset="77"/>
                <a:cs typeface="Circular Spotify Text Book" panose="020B0504020101020102" pitchFamily="34" charset="77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269C21E5-B8EE-7438-A771-34BC8006E1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8F333FA-6DDE-DB6C-73BB-FE8387977425}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 dirty="0">
              <a:latin typeface="Circular Spotify Text Book" panose="020B0504020101020102" pitchFamily="34" charset="77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57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7344">
          <p15:clr>
            <a:srgbClr val="FBAE40"/>
          </p15:clr>
        </p15:guide>
        <p15:guide id="7" orient="horz" pos="1416">
          <p15:clr>
            <a:srgbClr val="FBAE40"/>
          </p15:clr>
        </p15:guide>
        <p15:guide id="9" orient="horz" pos="384">
          <p15:clr>
            <a:srgbClr val="FBAE40"/>
          </p15:clr>
        </p15:guide>
        <p15:guide id="10" orient="horz" pos="37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Circular Spotify Text Book" panose="020B0504020101020102" pitchFamily="34" charset="77"/>
                <a:cs typeface="Circular Spotify Text Book" panose="020B0504020101020102" pitchFamily="34" charset="77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0B2CA14-03DC-FC05-7713-E0261B4B2F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EC223C2-E475-8E7A-48D4-A9BC2EB6931C}"/>
              </a:ext>
            </a:extLst>
          </p:cNvPr>
          <p:cNvSpPr/>
          <p:nvPr userDrawn="1"/>
        </p:nvSpPr>
        <p:spPr>
          <a:xfrm>
            <a:off x="9363677" y="152331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dirty="0">
              <a:latin typeface="Circular Spotify Text Book" panose="020B0504020101020102" pitchFamily="34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D9D7CE-BCD9-0B12-1945-C5FFE31A7DAE}"/>
              </a:ext>
            </a:extLst>
          </p:cNvPr>
          <p:cNvSpPr/>
          <p:nvPr userDrawn="1"/>
        </p:nvSpPr>
        <p:spPr>
          <a:xfrm>
            <a:off x="8907309" y="13652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 dirty="0">
              <a:latin typeface="Circular Spotify Text Book" panose="020B0504020101020102" pitchFamily="34" charset="77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7344">
          <p15:clr>
            <a:srgbClr val="FBAE40"/>
          </p15:clr>
        </p15:guide>
        <p15:guide id="7" orient="horz" pos="1416">
          <p15:clr>
            <a:srgbClr val="FBAE40"/>
          </p15:clr>
        </p15:guide>
        <p15:guide id="9" orient="horz" pos="384">
          <p15:clr>
            <a:srgbClr val="FBAE40"/>
          </p15:clr>
        </p15:guide>
        <p15:guide id="10" orient="horz" pos="37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D5364683-E8FF-8D94-04BD-2DF0086DB12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B1592037-0F29-1473-3EA8-7A7812DF3A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CE6D5275-4C73-11F2-4948-8DD43F836F7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FDF0F72F-56B8-7E37-B80A-49A9D92550A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22F8239-92F5-595B-5DD3-ACBA1C19E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rcRect b="73895"/>
          <a:stretch>
            <a:fillRect/>
          </a:stretch>
        </p:blipFill>
        <p:spPr>
          <a:xfrm>
            <a:off x="3459002" y="4945020"/>
            <a:ext cx="7328137" cy="1912980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9E987C-6F3E-FB11-D796-2D5F9075A7FF}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b="0" i="0" dirty="0">
                <a:latin typeface="Circular Spotify Text Book" panose="020B0504020101020102" pitchFamily="34" charset="77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b="0" i="0" dirty="0">
                <a:latin typeface="Circular Spotify Text Book" panose="020B0504020101020102" pitchFamily="34" charset="77"/>
              </a:endParaRPr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86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7344">
          <p15:clr>
            <a:srgbClr val="FBAE40"/>
          </p15:clr>
        </p15:guide>
        <p15:guide id="7" orient="horz" pos="1416">
          <p15:clr>
            <a:srgbClr val="FBAE40"/>
          </p15:clr>
        </p15:guide>
        <p15:guide id="9" orient="horz" pos="384">
          <p15:clr>
            <a:srgbClr val="FBAE40"/>
          </p15:clr>
        </p15:guide>
        <p15:guide id="10" orient="horz" pos="37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1491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Circular Spotify Text Book" panose="020B0504020101020102" pitchFamily="34" charset="77"/>
                <a:cs typeface="Circular Spotify Text Book" panose="020B0504020101020102" pitchFamily="34" charset="77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7309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0" i="0" spc="50" baseline="0">
                <a:solidFill>
                  <a:schemeClr val="bg1"/>
                </a:solidFill>
                <a:latin typeface="Circular Spotify Text Book" panose="020B0504020101020102" pitchFamily="34" charset="77"/>
                <a:cs typeface="Circular Spotify Text Book" panose="020B0504020101020102" pitchFamily="34" charset="77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  <p:sldLayoutId id="2147483668" r:id="rId4"/>
    <p:sldLayoutId id="2147483669" r:id="rId5"/>
    <p:sldLayoutId id="2147483670" r:id="rId6"/>
    <p:sldLayoutId id="2147483672" r:id="rId7"/>
    <p:sldLayoutId id="2147483675" r:id="rId8"/>
    <p:sldLayoutId id="2147483671" r:id="rId9"/>
    <p:sldLayoutId id="2147483673" r:id="rId10"/>
    <p:sldLayoutId id="2147483677" r:id="rId11"/>
    <p:sldLayoutId id="2147483676" r:id="rId12"/>
    <p:sldLayoutId id="214748365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spc="100" baseline="0">
          <a:solidFill>
            <a:schemeClr val="bg1"/>
          </a:solidFill>
          <a:latin typeface="Circular Spotify Text Book" panose="020B0504020101020102" pitchFamily="34" charset="77"/>
          <a:ea typeface="+mj-ea"/>
          <a:cs typeface="Circular Spotify Text Book" panose="020B0504020101020102" pitchFamily="34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Circular Spotify Text Book" panose="020B0504020101020102" pitchFamily="34" charset="77"/>
          <a:ea typeface="+mn-ea"/>
          <a:cs typeface="Circular Spotify Text Book" panose="020B0504020101020102" pitchFamily="34" charset="77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Circular Spotify Text Book" panose="020B0504020101020102" pitchFamily="34" charset="77"/>
          <a:ea typeface="+mn-ea"/>
          <a:cs typeface="Circular Spotify Text Book" panose="020B0504020101020102" pitchFamily="34" charset="77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Circular Spotify Text Book" panose="020B0504020101020102" pitchFamily="34" charset="77"/>
          <a:ea typeface="+mn-ea"/>
          <a:cs typeface="Circular Spotify Text Book" panose="020B0504020101020102" pitchFamily="34" charset="77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Circular Spotify Text Book" panose="020B0504020101020102" pitchFamily="34" charset="77"/>
          <a:ea typeface="+mn-ea"/>
          <a:cs typeface="Circular Spotify Text Book" panose="020B0504020101020102" pitchFamily="34" charset="77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bg1"/>
          </a:solidFill>
          <a:latin typeface="Circular Spotify Text Book" panose="020B0504020101020102" pitchFamily="34" charset="77"/>
          <a:ea typeface="+mn-ea"/>
          <a:cs typeface="Circular Spotify Text Book" panose="020B0504020101020102" pitchFamily="34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15D2-7F57-AF2A-38D7-558098789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0676" y="1405949"/>
            <a:ext cx="5284815" cy="2159000"/>
          </a:xfrm>
        </p:spPr>
        <p:txBody>
          <a:bodyPr/>
          <a:lstStyle/>
          <a:p>
            <a:r>
              <a:rPr lang="en-US" dirty="0"/>
              <a:t>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6B039-AD11-C061-6CE2-7424121FE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117" y="4230552"/>
            <a:ext cx="8874306" cy="1441152"/>
          </a:xfrm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  <a:latin typeface="Circular Spotify Text Bold" panose="020B0504020101020102" pitchFamily="34" charset="77"/>
                <a:cs typeface="Circular Spotify Text Bold" panose="020B0504020101020102" pitchFamily="34" charset="77"/>
              </a:rPr>
              <a:t>Group One:</a:t>
            </a:r>
            <a:br>
              <a:rPr lang="en-US" sz="4000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ircular Spotify Text Light" panose="020B0404020101020102" pitchFamily="34" charset="77"/>
                <a:cs typeface="Circular Spotify Text Light" panose="020B0404020101020102" pitchFamily="34" charset="77"/>
              </a:rPr>
              <a:t>Jimmy Cowden,  Hayden Jackson,   Dianna Rivera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ircular Spotify Text Light" panose="020B0404020101020102" pitchFamily="34" charset="77"/>
                <a:cs typeface="Circular Spotify Text Light" panose="020B0404020101020102" pitchFamily="34" charset="77"/>
              </a:rPr>
              <a:t>Chase Scarboro,  Alysa Schoenfelder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5" name="Picture 4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57FEE1A8-25A5-97B0-A70B-EA2736C1C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66" y="468449"/>
            <a:ext cx="71882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01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F03288-02FD-E75F-A068-BB23F9765D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Spotify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6FF12-9F9F-312D-1F25-3F1F31138D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98D5871-79E9-4839-1695-F6DD6929835B}"/>
              </a:ext>
            </a:extLst>
          </p:cNvPr>
          <p:cNvSpPr txBox="1">
            <a:spLocks/>
          </p:cNvSpPr>
          <p:nvPr/>
        </p:nvSpPr>
        <p:spPr>
          <a:xfrm>
            <a:off x="280233" y="217823"/>
            <a:ext cx="856235" cy="365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Q2.</a:t>
            </a:r>
          </a:p>
        </p:txBody>
      </p:sp>
      <p:pic>
        <p:nvPicPr>
          <p:cNvPr id="5" name="Picture 4" descr="A graph showing the average popularity of songs&#10;&#10;Description automatically generated">
            <a:extLst>
              <a:ext uri="{FF2B5EF4-FFF2-40B4-BE49-F238E27FC236}">
                <a16:creationId xmlns:a16="http://schemas.microsoft.com/office/drawing/2014/main" id="{1177EBE8-10C4-350F-F9E8-76FD9B90F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7802"/>
            <a:ext cx="12204900" cy="356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71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F03288-02FD-E75F-A068-BB23F9765D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Spotify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6FF12-9F9F-312D-1F25-3F1F31138D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98D5871-79E9-4839-1695-F6DD6929835B}"/>
              </a:ext>
            </a:extLst>
          </p:cNvPr>
          <p:cNvSpPr txBox="1">
            <a:spLocks/>
          </p:cNvSpPr>
          <p:nvPr/>
        </p:nvSpPr>
        <p:spPr>
          <a:xfrm>
            <a:off x="280233" y="217823"/>
            <a:ext cx="856235" cy="365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Q2.</a:t>
            </a:r>
          </a:p>
        </p:txBody>
      </p:sp>
      <p:pic>
        <p:nvPicPr>
          <p:cNvPr id="10" name="Picture 9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49DACAB7-1430-5FEC-7259-73BE62E66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91" y="684507"/>
            <a:ext cx="10287618" cy="557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60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348845-3852-D4E6-EF42-8024EAC0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anchor="t">
            <a:normAutofit/>
          </a:bodyPr>
          <a:lstStyle/>
          <a:p>
            <a:r>
              <a:rPr lang="en-US" sz="3400" dirty="0"/>
              <a:t>Question 3:</a:t>
            </a:r>
            <a:br>
              <a:rPr lang="en-US" sz="3400" dirty="0"/>
            </a:br>
            <a:endParaRPr lang="en-US" sz="3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AE87B-E37F-614C-6EE5-D03C0101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39624" y="1713388"/>
            <a:ext cx="3708401" cy="685800"/>
          </a:xfrm>
        </p:spPr>
        <p:txBody>
          <a:bodyPr>
            <a:normAutofit/>
          </a:bodyPr>
          <a:lstStyle/>
          <a:p>
            <a:r>
              <a:rPr lang="en-US" dirty="0"/>
              <a:t>Popularity Score vs. Danceability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8F6394-786C-5C79-1DBE-C9878856873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639624" y="2491673"/>
            <a:ext cx="3708401" cy="685800"/>
          </a:xfrm>
        </p:spPr>
        <p:txBody>
          <a:bodyPr>
            <a:normAutofit/>
          </a:bodyPr>
          <a:lstStyle/>
          <a:p>
            <a:r>
              <a:rPr lang="en-US" dirty="0"/>
              <a:t>Popularity Score vs. Energy</a:t>
            </a:r>
          </a:p>
        </p:txBody>
      </p:sp>
      <p:pic>
        <p:nvPicPr>
          <p:cNvPr id="31" name="Picture Placeholder 30" descr="Battery outline">
            <a:extLst>
              <a:ext uri="{FF2B5EF4-FFF2-40B4-BE49-F238E27FC236}">
                <a16:creationId xmlns:a16="http://schemas.microsoft.com/office/drawing/2014/main" id="{C84ED046-9C40-DCCE-86FF-4B1F8D33E776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82415" y="2342043"/>
            <a:ext cx="503238" cy="503238"/>
          </a:xfrm>
        </p:spPr>
      </p:pic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C9F4C4AD-A297-12E3-1FD6-FC0852CA26C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639622" y="3265350"/>
            <a:ext cx="4249341" cy="685800"/>
          </a:xfrm>
        </p:spPr>
        <p:txBody>
          <a:bodyPr/>
          <a:lstStyle/>
          <a:p>
            <a:r>
              <a:rPr lang="en-US" dirty="0"/>
              <a:t>Popularity Score vs. “Instrumentalness”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5838BE-FE85-5A05-0EFC-BCE83A0133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41491" y="6356350"/>
            <a:ext cx="441150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Spotify Analytics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16EEF-C14D-990B-DA49-E4785FFAC6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07309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29" name="Picture Placeholder 28" descr="Dance steps outline">
            <a:extLst>
              <a:ext uri="{FF2B5EF4-FFF2-40B4-BE49-F238E27FC236}">
                <a16:creationId xmlns:a16="http://schemas.microsoft.com/office/drawing/2014/main" id="{2566AE8E-2C4D-246F-4932-828E68DB4802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865567" y="1588862"/>
            <a:ext cx="503238" cy="503237"/>
          </a:xfrm>
        </p:spPr>
      </p:pic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6A6C15E2-D84D-FAC7-F021-E5130CFBDA1D}"/>
              </a:ext>
            </a:extLst>
          </p:cNvPr>
          <p:cNvSpPr txBox="1">
            <a:spLocks/>
          </p:cNvSpPr>
          <p:nvPr/>
        </p:nvSpPr>
        <p:spPr>
          <a:xfrm>
            <a:off x="1639622" y="4011664"/>
            <a:ext cx="3708401" cy="685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Popularity Score vs. Liveness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C21727A-E46A-B64E-18DB-4D124C3A75E8}"/>
              </a:ext>
            </a:extLst>
          </p:cNvPr>
          <p:cNvSpPr txBox="1">
            <a:spLocks/>
          </p:cNvSpPr>
          <p:nvPr/>
        </p:nvSpPr>
        <p:spPr>
          <a:xfrm>
            <a:off x="1639623" y="4855234"/>
            <a:ext cx="3708401" cy="685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Popularity Score vs. Duration </a:t>
            </a:r>
          </a:p>
        </p:txBody>
      </p:sp>
      <p:pic>
        <p:nvPicPr>
          <p:cNvPr id="38" name="Graphic 37" descr="Drum set outline">
            <a:extLst>
              <a:ext uri="{FF2B5EF4-FFF2-40B4-BE49-F238E27FC236}">
                <a16:creationId xmlns:a16="http://schemas.microsoft.com/office/drawing/2014/main" id="{907D3FB2-678E-58BC-5EAF-DBDFD23C39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5568" y="3082421"/>
            <a:ext cx="503238" cy="503238"/>
          </a:xfrm>
          <a:prstGeom prst="rect">
            <a:avLst/>
          </a:prstGeom>
        </p:spPr>
      </p:pic>
      <p:pic>
        <p:nvPicPr>
          <p:cNvPr id="40" name="Graphic 39" descr="Rock On Hand Gesture outline">
            <a:extLst>
              <a:ext uri="{FF2B5EF4-FFF2-40B4-BE49-F238E27FC236}">
                <a16:creationId xmlns:a16="http://schemas.microsoft.com/office/drawing/2014/main" id="{03D9F666-F4F0-E8B7-8076-8945E88741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2416" y="3822800"/>
            <a:ext cx="531764" cy="531764"/>
          </a:xfrm>
          <a:prstGeom prst="rect">
            <a:avLst/>
          </a:prstGeom>
        </p:spPr>
      </p:pic>
      <p:pic>
        <p:nvPicPr>
          <p:cNvPr id="42" name="Graphic 41" descr="Stopwatch 75% outline">
            <a:extLst>
              <a:ext uri="{FF2B5EF4-FFF2-40B4-BE49-F238E27FC236}">
                <a16:creationId xmlns:a16="http://schemas.microsoft.com/office/drawing/2014/main" id="{F384C2D0-FCEE-5D6C-F3B2-453C20326A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1185" y="4615486"/>
            <a:ext cx="653652" cy="65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55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F03288-02FD-E75F-A068-BB23F9765D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Spotify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6FF12-9F9F-312D-1F25-3F1F31138D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98D5871-79E9-4839-1695-F6DD6929835B}"/>
              </a:ext>
            </a:extLst>
          </p:cNvPr>
          <p:cNvSpPr txBox="1">
            <a:spLocks/>
          </p:cNvSpPr>
          <p:nvPr/>
        </p:nvSpPr>
        <p:spPr>
          <a:xfrm>
            <a:off x="280233" y="217823"/>
            <a:ext cx="856235" cy="365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Q3.</a:t>
            </a:r>
          </a:p>
        </p:txBody>
      </p:sp>
      <p:pic>
        <p:nvPicPr>
          <p:cNvPr id="5" name="Picture 4" descr="A blue square with a red line&#10;&#10;Description automatically generated">
            <a:extLst>
              <a:ext uri="{FF2B5EF4-FFF2-40B4-BE49-F238E27FC236}">
                <a16:creationId xmlns:a16="http://schemas.microsoft.com/office/drawing/2014/main" id="{7097AE99-483E-9224-8D36-BECC8D53F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039" y="1080034"/>
            <a:ext cx="7521921" cy="56414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4B53C3-8DFD-CCF1-9388-E5BA136D1F88}"/>
              </a:ext>
            </a:extLst>
          </p:cNvPr>
          <p:cNvSpPr txBox="1"/>
          <p:nvPr/>
        </p:nvSpPr>
        <p:spPr>
          <a:xfrm>
            <a:off x="4838699" y="290559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Circular Spotify Text Book" panose="020B0504020101020102" pitchFamily="34" charset="77"/>
                <a:cs typeface="Circular Spotify Text Book" panose="020B0504020101020102" pitchFamily="34" charset="77"/>
              </a:rPr>
              <a:t>Danceability</a:t>
            </a:r>
          </a:p>
        </p:txBody>
      </p:sp>
    </p:spTree>
    <p:extLst>
      <p:ext uri="{BB962C8B-B14F-4D97-AF65-F5344CB8AC3E}">
        <p14:creationId xmlns:p14="http://schemas.microsoft.com/office/powerpoint/2010/main" val="45544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F03288-02FD-E75F-A068-BB23F9765D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Spotify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6FF12-9F9F-312D-1F25-3F1F31138D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98D5871-79E9-4839-1695-F6DD6929835B}"/>
              </a:ext>
            </a:extLst>
          </p:cNvPr>
          <p:cNvSpPr txBox="1">
            <a:spLocks/>
          </p:cNvSpPr>
          <p:nvPr/>
        </p:nvSpPr>
        <p:spPr>
          <a:xfrm>
            <a:off x="280233" y="217823"/>
            <a:ext cx="856235" cy="365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Q3.</a:t>
            </a:r>
          </a:p>
        </p:txBody>
      </p:sp>
      <p:pic>
        <p:nvPicPr>
          <p:cNvPr id="6" name="Picture 5" descr="A blue square with red line&#10;&#10;Description automatically generated">
            <a:extLst>
              <a:ext uri="{FF2B5EF4-FFF2-40B4-BE49-F238E27FC236}">
                <a16:creationId xmlns:a16="http://schemas.microsoft.com/office/drawing/2014/main" id="{4C7EB5A9-BDFA-300B-EE76-3020BA137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854" y="1108256"/>
            <a:ext cx="7484292" cy="56132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9E37E2-0822-51AC-82E7-DCC0F9BD226D}"/>
              </a:ext>
            </a:extLst>
          </p:cNvPr>
          <p:cNvSpPr txBox="1"/>
          <p:nvPr/>
        </p:nvSpPr>
        <p:spPr>
          <a:xfrm>
            <a:off x="5353050" y="290559"/>
            <a:ext cx="148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Circular Spotify Text Book" panose="020B0504020101020102" pitchFamily="34" charset="77"/>
                <a:cs typeface="Circular Spotify Text Book" panose="020B0504020101020102" pitchFamily="34" charset="77"/>
              </a:rPr>
              <a:t>Energy</a:t>
            </a:r>
          </a:p>
        </p:txBody>
      </p:sp>
    </p:spTree>
    <p:extLst>
      <p:ext uri="{BB962C8B-B14F-4D97-AF65-F5344CB8AC3E}">
        <p14:creationId xmlns:p14="http://schemas.microsoft.com/office/powerpoint/2010/main" val="2530645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F03288-02FD-E75F-A068-BB23F9765D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Spotify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6FF12-9F9F-312D-1F25-3F1F31138D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98D5871-79E9-4839-1695-F6DD6929835B}"/>
              </a:ext>
            </a:extLst>
          </p:cNvPr>
          <p:cNvSpPr txBox="1">
            <a:spLocks/>
          </p:cNvSpPr>
          <p:nvPr/>
        </p:nvSpPr>
        <p:spPr>
          <a:xfrm>
            <a:off x="280233" y="217823"/>
            <a:ext cx="856235" cy="365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Q3.</a:t>
            </a:r>
          </a:p>
        </p:txBody>
      </p:sp>
      <p:pic>
        <p:nvPicPr>
          <p:cNvPr id="6" name="Picture 5" descr="A blue square with a red line and a red line&#10;&#10;Description automatically generated">
            <a:extLst>
              <a:ext uri="{FF2B5EF4-FFF2-40B4-BE49-F238E27FC236}">
                <a16:creationId xmlns:a16="http://schemas.microsoft.com/office/drawing/2014/main" id="{B526EE1D-A72D-53D1-9BC9-2C7B14F32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077" y="1143090"/>
            <a:ext cx="7437846" cy="55783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A90A9C-7C5B-4C4E-1280-61BF8582B033}"/>
              </a:ext>
            </a:extLst>
          </p:cNvPr>
          <p:cNvSpPr txBox="1"/>
          <p:nvPr/>
        </p:nvSpPr>
        <p:spPr>
          <a:xfrm>
            <a:off x="4273549" y="400385"/>
            <a:ext cx="3644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Circular Spotify Text Book" panose="020B0504020101020102" pitchFamily="34" charset="77"/>
                <a:cs typeface="Circular Spotify Text Book" panose="020B0504020101020102" pitchFamily="34" charset="77"/>
              </a:rPr>
              <a:t>“Instrumentalness”</a:t>
            </a:r>
          </a:p>
        </p:txBody>
      </p:sp>
    </p:spTree>
    <p:extLst>
      <p:ext uri="{BB962C8B-B14F-4D97-AF65-F5344CB8AC3E}">
        <p14:creationId xmlns:p14="http://schemas.microsoft.com/office/powerpoint/2010/main" val="1212973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F03288-02FD-E75F-A068-BB23F9765D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Spotify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6FF12-9F9F-312D-1F25-3F1F31138D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98D5871-79E9-4839-1695-F6DD6929835B}"/>
              </a:ext>
            </a:extLst>
          </p:cNvPr>
          <p:cNvSpPr txBox="1">
            <a:spLocks/>
          </p:cNvSpPr>
          <p:nvPr/>
        </p:nvSpPr>
        <p:spPr>
          <a:xfrm>
            <a:off x="280233" y="217823"/>
            <a:ext cx="856235" cy="365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Q3.</a:t>
            </a:r>
          </a:p>
        </p:txBody>
      </p:sp>
      <p:pic>
        <p:nvPicPr>
          <p:cNvPr id="6" name="Picture 5" descr="A blue square with a red line&#10;&#10;Description automatically generated">
            <a:extLst>
              <a:ext uri="{FF2B5EF4-FFF2-40B4-BE49-F238E27FC236}">
                <a16:creationId xmlns:a16="http://schemas.microsoft.com/office/drawing/2014/main" id="{1E5B6303-B7FA-CBC7-7B96-043FA1516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445" y="1050643"/>
            <a:ext cx="7561109" cy="5670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CC0AB8-A31A-4857-B882-83451D6BB79B}"/>
              </a:ext>
            </a:extLst>
          </p:cNvPr>
          <p:cNvSpPr txBox="1"/>
          <p:nvPr/>
        </p:nvSpPr>
        <p:spPr>
          <a:xfrm>
            <a:off x="5156198" y="290559"/>
            <a:ext cx="187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Circular Spotify Text Book" panose="020B0504020101020102" pitchFamily="34" charset="77"/>
                <a:cs typeface="Circular Spotify Text Book" panose="020B0504020101020102" pitchFamily="34" charset="77"/>
              </a:rPr>
              <a:t>Liveness</a:t>
            </a:r>
          </a:p>
        </p:txBody>
      </p:sp>
    </p:spTree>
    <p:extLst>
      <p:ext uri="{BB962C8B-B14F-4D97-AF65-F5344CB8AC3E}">
        <p14:creationId xmlns:p14="http://schemas.microsoft.com/office/powerpoint/2010/main" val="1562733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F03288-02FD-E75F-A068-BB23F9765D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Spotify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6FF12-9F9F-312D-1F25-3F1F31138D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98D5871-79E9-4839-1695-F6DD6929835B}"/>
              </a:ext>
            </a:extLst>
          </p:cNvPr>
          <p:cNvSpPr txBox="1">
            <a:spLocks/>
          </p:cNvSpPr>
          <p:nvPr/>
        </p:nvSpPr>
        <p:spPr>
          <a:xfrm>
            <a:off x="280233" y="217823"/>
            <a:ext cx="856235" cy="365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Q3.</a:t>
            </a:r>
          </a:p>
        </p:txBody>
      </p:sp>
      <p:pic>
        <p:nvPicPr>
          <p:cNvPr id="6" name="Picture 5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4716C0CA-199A-16FC-66AF-F893AFF4F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584" y="1106351"/>
            <a:ext cx="7486832" cy="56151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39DB8F-325B-54BC-735F-B56E5CAA7CA4}"/>
              </a:ext>
            </a:extLst>
          </p:cNvPr>
          <p:cNvSpPr txBox="1"/>
          <p:nvPr/>
        </p:nvSpPr>
        <p:spPr>
          <a:xfrm>
            <a:off x="5137149" y="290559"/>
            <a:ext cx="1917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Circular Spotify Text Book" panose="020B0504020101020102" pitchFamily="34" charset="77"/>
                <a:cs typeface="Circular Spotify Text Book" panose="020B0504020101020102" pitchFamily="34" charset="77"/>
              </a:rPr>
              <a:t>Duration</a:t>
            </a:r>
          </a:p>
        </p:txBody>
      </p:sp>
    </p:spTree>
    <p:extLst>
      <p:ext uri="{BB962C8B-B14F-4D97-AF65-F5344CB8AC3E}">
        <p14:creationId xmlns:p14="http://schemas.microsoft.com/office/powerpoint/2010/main" val="4162396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1C18C4A-EC5D-2A92-B45E-8EDBE44F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4" name="Picture Placeholder 13" descr="Badge with checkmark">
            <a:extLst>
              <a:ext uri="{FF2B5EF4-FFF2-40B4-BE49-F238E27FC236}">
                <a16:creationId xmlns:a16="http://schemas.microsoft.com/office/drawing/2014/main" id="{9514FDDA-B141-5B6E-53C2-36B640E4877D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rcRect/>
          <a:stretch>
            <a:fillRect/>
          </a:stretch>
        </p:blipFill>
        <p:spPr>
          <a:xfrm>
            <a:off x="1412348" y="1829145"/>
            <a:ext cx="502920" cy="50292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4DB8A-F6D0-FE86-2F30-5BB5576A59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45581" y="1901872"/>
            <a:ext cx="5414838" cy="762000"/>
          </a:xfrm>
        </p:spPr>
        <p:txBody>
          <a:bodyPr/>
          <a:lstStyle/>
          <a:p>
            <a:r>
              <a:rPr lang="en-US" sz="2400" dirty="0"/>
              <a:t>Danceability Positively Effects Popularity Index</a:t>
            </a:r>
          </a:p>
        </p:txBody>
      </p:sp>
      <p:pic>
        <p:nvPicPr>
          <p:cNvPr id="16" name="Picture Placeholder 15" descr="Badge with checkmark">
            <a:extLst>
              <a:ext uri="{FF2B5EF4-FFF2-40B4-BE49-F238E27FC236}">
                <a16:creationId xmlns:a16="http://schemas.microsoft.com/office/drawing/2014/main" id="{39686A32-64A6-35EE-4E92-64ECE0E6AB9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A19511-610B-ACAA-344C-2098ABC6A6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255962" y="4229100"/>
            <a:ext cx="5516438" cy="1291009"/>
          </a:xfrm>
        </p:spPr>
        <p:txBody>
          <a:bodyPr/>
          <a:lstStyle/>
          <a:p>
            <a:r>
              <a:rPr lang="en-US" sz="2400" dirty="0"/>
              <a:t>Pop, Hip-Hop, Dance are Most Popular Genres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F03288-02FD-E75F-A068-BB23F9765D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Spotify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6FF12-9F9F-312D-1F25-3F1F31138D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5" name="Picture 14" descr="A person in a red jacket&#10;&#10;Description automatically generated">
            <a:extLst>
              <a:ext uri="{FF2B5EF4-FFF2-40B4-BE49-F238E27FC236}">
                <a16:creationId xmlns:a16="http://schemas.microsoft.com/office/drawing/2014/main" id="{D872CA23-256E-D849-F628-340CD2B95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277" y="1809010"/>
            <a:ext cx="3618232" cy="5137890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pic>
        <p:nvPicPr>
          <p:cNvPr id="17" name="Picture Placeholder 13" descr="Badge with checkmark">
            <a:extLst>
              <a:ext uri="{FF2B5EF4-FFF2-40B4-BE49-F238E27FC236}">
                <a16:creationId xmlns:a16="http://schemas.microsoft.com/office/drawing/2014/main" id="{59339E6B-D6C1-88D7-DF2E-53988F60C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rcRect/>
          <a:stretch>
            <a:fillRect/>
          </a:stretch>
        </p:blipFill>
        <p:spPr>
          <a:xfrm>
            <a:off x="1412348" y="3081993"/>
            <a:ext cx="502920" cy="502920"/>
          </a:xfrm>
          <a:prstGeom prst="rect">
            <a:avLst/>
          </a:prstGeom>
        </p:spPr>
      </p:pic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B6554F85-58B8-F5D5-2179-9C9A372FCD4D}"/>
              </a:ext>
            </a:extLst>
          </p:cNvPr>
          <p:cNvSpPr txBox="1">
            <a:spLocks/>
          </p:cNvSpPr>
          <p:nvPr/>
        </p:nvSpPr>
        <p:spPr>
          <a:xfrm>
            <a:off x="2245581" y="3065486"/>
            <a:ext cx="5414838" cy="76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Recently released songs are more likely to have a higher popularity score</a:t>
            </a:r>
          </a:p>
        </p:txBody>
      </p:sp>
    </p:spTree>
    <p:extLst>
      <p:ext uri="{BB962C8B-B14F-4D97-AF65-F5344CB8AC3E}">
        <p14:creationId xmlns:p14="http://schemas.microsoft.com/office/powerpoint/2010/main" val="4269896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39D5A6-387D-EBEB-D31A-CE7A5F56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and Evaluation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235F5-A4AD-6B82-768B-5D4F4E0D3DC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28601" y="3429000"/>
            <a:ext cx="3773778" cy="2558845"/>
          </a:xfrm>
        </p:spPr>
        <p:txBody>
          <a:bodyPr/>
          <a:lstStyle/>
          <a:p>
            <a:pPr algn="ctr"/>
            <a:r>
              <a:rPr lang="en-US" sz="2800" i="1" dirty="0"/>
              <a:t>Spotify is One Platform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7462F7-B4A1-01C7-4A5A-9799641BDCA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435838" y="4759222"/>
            <a:ext cx="3773778" cy="2558845"/>
          </a:xfrm>
        </p:spPr>
        <p:txBody>
          <a:bodyPr/>
          <a:lstStyle/>
          <a:p>
            <a:pPr algn="ctr"/>
            <a:r>
              <a:rPr lang="en-US" sz="2800" i="1" dirty="0"/>
              <a:t>Consider Outside Factors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7DC5E9-709B-F26A-C739-B798C7D67C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Spotify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906CCA-AEDE-F709-34D0-57F921A0F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4" name="Picture Placeholder 13" descr="Radio with solid fill">
            <a:extLst>
              <a:ext uri="{FF2B5EF4-FFF2-40B4-BE49-F238E27FC236}">
                <a16:creationId xmlns:a16="http://schemas.microsoft.com/office/drawing/2014/main" id="{E6F8C63A-77B1-896E-4FF1-E339EDD50E9E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72590" y="2558948"/>
            <a:ext cx="685800" cy="685800"/>
          </a:xfrm>
        </p:spPr>
      </p:pic>
      <p:pic>
        <p:nvPicPr>
          <p:cNvPr id="18" name="Picture Placeholder 17" descr="Juggler with solid fill">
            <a:extLst>
              <a:ext uri="{FF2B5EF4-FFF2-40B4-BE49-F238E27FC236}">
                <a16:creationId xmlns:a16="http://schemas.microsoft.com/office/drawing/2014/main" id="{57B86E80-0895-FE15-29F2-1DE280416B73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979827" y="3965370"/>
            <a:ext cx="685800" cy="685800"/>
          </a:xfrm>
        </p:spPr>
      </p:pic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6947713-2F71-B5F7-3149-41D55D0611A8}"/>
              </a:ext>
            </a:extLst>
          </p:cNvPr>
          <p:cNvCxnSpPr>
            <a:cxnSpLocks/>
          </p:cNvCxnSpPr>
          <p:nvPr/>
        </p:nvCxnSpPr>
        <p:spPr>
          <a:xfrm flipV="1">
            <a:off x="-350079" y="1676981"/>
            <a:ext cx="8704916" cy="4739241"/>
          </a:xfrm>
          <a:prstGeom prst="curvedConnector3">
            <a:avLst>
              <a:gd name="adj1" fmla="val 50584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535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491" y="717676"/>
            <a:ext cx="5284816" cy="961899"/>
          </a:xfrm>
        </p:spPr>
        <p:txBody>
          <a:bodyPr/>
          <a:lstStyle/>
          <a:p>
            <a:r>
              <a:rPr lang="en-US" sz="3600" dirty="0"/>
              <a:t>Introduction to Dataset</a:t>
            </a:r>
            <a:br>
              <a:rPr lang="en-US" dirty="0"/>
            </a:br>
            <a:endParaRPr lang="en-US" dirty="0"/>
          </a:p>
        </p:txBody>
      </p:sp>
      <p:pic>
        <p:nvPicPr>
          <p:cNvPr id="12" name="Picture Placeholder 11" descr="Badge with checkmark">
            <a:extLst>
              <a:ext uri="{FF2B5EF4-FFF2-40B4-BE49-F238E27FC236}">
                <a16:creationId xmlns:a16="http://schemas.microsoft.com/office/drawing/2014/main" id="{7ACB77E6-BC5F-1BC1-CA97-6D2E37F39C9B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rcRect/>
          <a:stretch>
            <a:fillRect/>
          </a:stretch>
        </p:blipFill>
        <p:spPr>
          <a:xfrm>
            <a:off x="885244" y="1701527"/>
            <a:ext cx="502920" cy="50292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55660" y="1952987"/>
            <a:ext cx="3708401" cy="685800"/>
          </a:xfrm>
        </p:spPr>
        <p:txBody>
          <a:bodyPr anchor="ctr"/>
          <a:lstStyle/>
          <a:p>
            <a:r>
              <a:rPr lang="en-US" dirty="0"/>
              <a:t>1,000,000 Songs</a:t>
            </a:r>
          </a:p>
          <a:p>
            <a:r>
              <a:rPr lang="en-US" dirty="0"/>
              <a:t> 19 Attributes</a:t>
            </a:r>
          </a:p>
          <a:p>
            <a:r>
              <a:rPr lang="en-US" dirty="0"/>
              <a:t>2010 - 2023</a:t>
            </a:r>
          </a:p>
        </p:txBody>
      </p:sp>
      <p:pic>
        <p:nvPicPr>
          <p:cNvPr id="16" name="Picture Placeholder 15" descr="Badge with checkmark">
            <a:extLst>
              <a:ext uri="{FF2B5EF4-FFF2-40B4-BE49-F238E27FC236}">
                <a16:creationId xmlns:a16="http://schemas.microsoft.com/office/drawing/2014/main" id="{41353449-F29F-160E-215E-BB307C73E33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rcRect/>
          <a:stretch>
            <a:fillRect/>
          </a:stretch>
        </p:blipFill>
        <p:spPr>
          <a:xfrm>
            <a:off x="885244" y="3382372"/>
            <a:ext cx="502920" cy="50292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A858E6-8813-CD9D-EE22-EB8E062FBA1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755659" y="3429000"/>
            <a:ext cx="3708401" cy="2541680"/>
          </a:xfrm>
        </p:spPr>
        <p:txBody>
          <a:bodyPr anchor="ctr"/>
          <a:lstStyle/>
          <a:p>
            <a:r>
              <a:rPr lang="en-US" dirty="0"/>
              <a:t>Popularity Score Index: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0-100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impacted by recent stream count </a:t>
            </a:r>
          </a:p>
          <a:p>
            <a:pPr marL="971550" lvl="1" indent="-285750"/>
            <a:r>
              <a:rPr lang="en-US" sz="1600" dirty="0"/>
              <a:t>Save Rate</a:t>
            </a:r>
          </a:p>
          <a:p>
            <a:pPr marL="971550" lvl="1" indent="-285750"/>
            <a:r>
              <a:rPr lang="en-US" sz="1600" dirty="0"/>
              <a:t>Skip Rate</a:t>
            </a:r>
          </a:p>
          <a:p>
            <a:pPr marL="971550" lvl="1" indent="-285750"/>
            <a:r>
              <a:rPr lang="en-US" sz="1600" dirty="0"/>
              <a:t>Share Rate</a:t>
            </a:r>
          </a:p>
          <a:p>
            <a:pPr marL="971550" lvl="1" indent="-285750"/>
            <a:r>
              <a:rPr lang="en-US" sz="1600" dirty="0"/>
              <a:t>No. of Playlists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F16C9-B662-209D-15DE-55D714B284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Spotify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DA4DD-2363-F475-FCAA-A686AA9F99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66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CE595D9-27F3-FE1C-9A37-0F9F79030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722" y="2679329"/>
            <a:ext cx="8874306" cy="3251571"/>
          </a:xfrm>
        </p:spPr>
        <p:txBody>
          <a:bodyPr/>
          <a:lstStyle/>
          <a:p>
            <a:r>
              <a:rPr lang="en-US" sz="16600" dirty="0"/>
              <a:t>Thank you</a:t>
            </a:r>
          </a:p>
        </p:txBody>
      </p:sp>
      <p:pic>
        <p:nvPicPr>
          <p:cNvPr id="2" name="Flowers.m4a">
            <a:hlinkClick r:id="" action="ppaction://ole?verb=0"/>
            <a:extLst>
              <a:ext uri="{FF2B5EF4-FFF2-40B4-BE49-F238E27FC236}">
                <a16:creationId xmlns:a16="http://schemas.microsoft.com/office/drawing/2014/main" id="{84FC4C8D-B5D0-8A94-4743-44E242AF560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fade in="25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5922" y="241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05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4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7576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1C18C4A-EC5D-2A92-B45E-8EDBE44F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Cleaned Data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F03288-02FD-E75F-A068-BB23F9765D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Spotify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6FF12-9F9F-312D-1F25-3F1F31138D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0" name="Picture 29" descr="A screenshot of a computer&#10;&#10;Description automatically generated">
            <a:extLst>
              <a:ext uri="{FF2B5EF4-FFF2-40B4-BE49-F238E27FC236}">
                <a16:creationId xmlns:a16="http://schemas.microsoft.com/office/drawing/2014/main" id="{E2EB64C9-D8A8-3726-B532-5ECF43C96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08" y="1720608"/>
            <a:ext cx="11938583" cy="363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13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74DA-6954-F976-32DC-5FCBE236F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2EE5C-1C1D-2311-9C04-2C5CBF22CE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88326" y="1774458"/>
            <a:ext cx="817643" cy="375557"/>
          </a:xfrm>
        </p:spPr>
        <p:txBody>
          <a:bodyPr/>
          <a:lstStyle/>
          <a:p>
            <a:r>
              <a:rPr lang="en-US" sz="3200" dirty="0"/>
              <a:t>one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586097-FD63-32B9-57E7-84156E98A4A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16844" y="2466241"/>
            <a:ext cx="746647" cy="375557"/>
          </a:xfrm>
        </p:spPr>
        <p:txBody>
          <a:bodyPr/>
          <a:lstStyle/>
          <a:p>
            <a:r>
              <a:rPr lang="en-US" sz="3200" dirty="0"/>
              <a:t>two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BA4B93-AE89-73F3-0678-75894B15B8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62091" y="3840496"/>
            <a:ext cx="1045029" cy="344049"/>
          </a:xfrm>
        </p:spPr>
        <p:txBody>
          <a:bodyPr/>
          <a:lstStyle/>
          <a:p>
            <a:r>
              <a:rPr lang="en-US" sz="3200" dirty="0"/>
              <a:t>three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901B6-1D85-7670-812F-4D82E484D5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398" y="2332924"/>
            <a:ext cx="2603500" cy="1319078"/>
          </a:xfrm>
        </p:spPr>
        <p:txBody>
          <a:bodyPr/>
          <a:lstStyle/>
          <a:p>
            <a:pPr algn="ctr"/>
            <a:r>
              <a:rPr lang="en-US" cap="none" dirty="0">
                <a:solidFill>
                  <a:schemeClr val="accent1"/>
                </a:solidFill>
              </a:rPr>
              <a:t>What is the relationship with genre and popularity?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90ED442-8468-2590-502B-DC85F02146A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88417" y="3097963"/>
            <a:ext cx="2603500" cy="554039"/>
          </a:xfrm>
        </p:spPr>
        <p:txBody>
          <a:bodyPr/>
          <a:lstStyle/>
          <a:p>
            <a:pPr algn="ctr"/>
            <a:r>
              <a:rPr lang="en-US" b="0" i="0" cap="none" dirty="0">
                <a:solidFill>
                  <a:schemeClr val="accent1"/>
                </a:solidFill>
                <a:effectLst/>
              </a:rPr>
              <a:t>What is the relationship between average popularity and release date? </a:t>
            </a:r>
            <a:endParaRPr lang="en-US" cap="none" dirty="0">
              <a:solidFill>
                <a:schemeClr val="accent1"/>
              </a:solidFill>
            </a:endParaRPr>
          </a:p>
          <a:p>
            <a:pPr algn="ctr"/>
            <a:r>
              <a:rPr lang="en-US" b="0" i="0" cap="none" dirty="0">
                <a:solidFill>
                  <a:schemeClr val="accent1"/>
                </a:solidFill>
                <a:effectLst/>
              </a:rPr>
              <a:t>Do any attributes effect a songs popularity?</a:t>
            </a:r>
            <a:endParaRPr lang="en-US" cap="none" dirty="0">
              <a:solidFill>
                <a:schemeClr val="accent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243461-6603-C68B-4300-9F29247E04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82855" y="4439389"/>
            <a:ext cx="2603500" cy="554039"/>
          </a:xfrm>
        </p:spPr>
        <p:txBody>
          <a:bodyPr/>
          <a:lstStyle/>
          <a:p>
            <a:pPr algn="ctr"/>
            <a:r>
              <a:rPr lang="en-US" cap="none" dirty="0">
                <a:solidFill>
                  <a:schemeClr val="accent1"/>
                </a:solidFill>
              </a:rPr>
              <a:t>Do specific attributes affect a songs popularity score?</a:t>
            </a:r>
          </a:p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A6254CF-1E42-BDE2-C455-504765B896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Spotify Analytics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E43B795-D171-E68A-510F-ADEBB07C2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18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897A800-5DEE-9D88-8CBA-B0F7AB7C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6033752" cy="961899"/>
          </a:xfrm>
        </p:spPr>
        <p:txBody>
          <a:bodyPr/>
          <a:lstStyle/>
          <a:p>
            <a:r>
              <a:rPr lang="en-US" dirty="0"/>
              <a:t>Question One:</a:t>
            </a:r>
            <a:br>
              <a:rPr lang="en-US" dirty="0"/>
            </a:br>
            <a:r>
              <a:rPr lang="en-US" sz="2800" dirty="0">
                <a:solidFill>
                  <a:schemeClr val="accent1"/>
                </a:solidFill>
              </a:rPr>
              <a:t>What is the relationship between genre and popularity?</a:t>
            </a:r>
          </a:p>
        </p:txBody>
      </p:sp>
      <p:pic>
        <p:nvPicPr>
          <p:cNvPr id="10" name="Picture Placeholder 9" descr="Users with solid fill">
            <a:extLst>
              <a:ext uri="{FF2B5EF4-FFF2-40B4-BE49-F238E27FC236}">
                <a16:creationId xmlns:a16="http://schemas.microsoft.com/office/drawing/2014/main" id="{1814866E-B6E8-18D4-C178-F7971683B654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rcRect/>
          <a:stretch>
            <a:fillRect/>
          </a:stretch>
        </p:blipFill>
        <p:spPr>
          <a:xfrm>
            <a:off x="3142261" y="2558948"/>
            <a:ext cx="685800" cy="685800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EAF725-637D-A8D8-53FA-B6AFD9726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3429000"/>
            <a:ext cx="5099048" cy="2558845"/>
          </a:xfrm>
        </p:spPr>
        <p:txBody>
          <a:bodyPr/>
          <a:lstStyle/>
          <a:p>
            <a:r>
              <a:rPr lang="en-US" sz="2400" dirty="0"/>
              <a:t>What are the most popular genres? 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10C-89A8-161D-88AC-853636F4B46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480052" y="4956604"/>
            <a:ext cx="5099048" cy="2558845"/>
          </a:xfrm>
        </p:spPr>
        <p:txBody>
          <a:bodyPr/>
          <a:lstStyle/>
          <a:p>
            <a:r>
              <a:rPr lang="en-US" sz="2400" dirty="0"/>
              <a:t>What are the least popular genres?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EF2EEA8-C2BD-7348-5408-1AA3B4D9A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Spotify Analytics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FF04BBC-37D1-A07B-4CED-06F6D6061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Placeholder 8" descr="Thumbs Down outline">
            <a:extLst>
              <a:ext uri="{FF2B5EF4-FFF2-40B4-BE49-F238E27FC236}">
                <a16:creationId xmlns:a16="http://schemas.microsoft.com/office/drawing/2014/main" id="{46E3B0DC-3B1F-E160-5F54-7466D6B47833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467237" y="4022622"/>
            <a:ext cx="685800" cy="685800"/>
          </a:xfrm>
        </p:spPr>
      </p:pic>
    </p:spTree>
    <p:extLst>
      <p:ext uri="{BB962C8B-B14F-4D97-AF65-F5344CB8AC3E}">
        <p14:creationId xmlns:p14="http://schemas.microsoft.com/office/powerpoint/2010/main" val="3707974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F03288-02FD-E75F-A068-BB23F9765D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Spotify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6FF12-9F9F-312D-1F25-3F1F31138D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A graph of different types of music&#10;&#10;Description automatically generated">
            <a:extLst>
              <a:ext uri="{FF2B5EF4-FFF2-40B4-BE49-F238E27FC236}">
                <a16:creationId xmlns:a16="http://schemas.microsoft.com/office/drawing/2014/main" id="{2E949C98-7BBA-4F45-E8C8-1085ABCD0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279" y="505423"/>
            <a:ext cx="8087442" cy="6033489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98D5871-79E9-4839-1695-F6DD6929835B}"/>
              </a:ext>
            </a:extLst>
          </p:cNvPr>
          <p:cNvSpPr txBox="1">
            <a:spLocks/>
          </p:cNvSpPr>
          <p:nvPr/>
        </p:nvSpPr>
        <p:spPr>
          <a:xfrm>
            <a:off x="280233" y="217823"/>
            <a:ext cx="856235" cy="365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Q1.</a:t>
            </a:r>
          </a:p>
        </p:txBody>
      </p:sp>
    </p:spTree>
    <p:extLst>
      <p:ext uri="{BB962C8B-B14F-4D97-AF65-F5344CB8AC3E}">
        <p14:creationId xmlns:p14="http://schemas.microsoft.com/office/powerpoint/2010/main" val="1913407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ED210DE-6074-0EE7-431B-3C2E3F374F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93C087C-7333-23E8-F4F1-FEE9556331EE}"/>
              </a:ext>
            </a:extLst>
          </p:cNvPr>
          <p:cNvSpPr txBox="1">
            <a:spLocks/>
          </p:cNvSpPr>
          <p:nvPr/>
        </p:nvSpPr>
        <p:spPr>
          <a:xfrm>
            <a:off x="280233" y="217823"/>
            <a:ext cx="856235" cy="365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Q1.</a:t>
            </a:r>
            <a:endParaRPr lang="en-US" dirty="0"/>
          </a:p>
        </p:txBody>
      </p:sp>
      <p:sp>
        <p:nvSpPr>
          <p:cNvPr id="16" name="AutoShape 2">
            <a:extLst>
              <a:ext uri="{FF2B5EF4-FFF2-40B4-BE49-F238E27FC236}">
                <a16:creationId xmlns:a16="http://schemas.microsoft.com/office/drawing/2014/main" id="{A56E75E0-825D-6378-9490-6D60612EF7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19" descr="A graph of blue rectangular bars&#10;&#10;Description automatically generated">
            <a:extLst>
              <a:ext uri="{FF2B5EF4-FFF2-40B4-BE49-F238E27FC236}">
                <a16:creationId xmlns:a16="http://schemas.microsoft.com/office/drawing/2014/main" id="{DDCEF8A3-F6B5-B009-EC76-2A7CA627E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998" y="582947"/>
            <a:ext cx="9668004" cy="577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71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897A800-5DEE-9D88-8CBA-B0F7AB7C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7797238" cy="961899"/>
          </a:xfrm>
        </p:spPr>
        <p:txBody>
          <a:bodyPr/>
          <a:lstStyle/>
          <a:p>
            <a:r>
              <a:rPr lang="en-US" dirty="0"/>
              <a:t>Question Two:</a:t>
            </a:r>
            <a:br>
              <a:rPr lang="en-US" dirty="0"/>
            </a:br>
            <a:br>
              <a:rPr lang="en-US" sz="1400" cap="none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EAF725-637D-A8D8-53FA-B6AFD9726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What is the average popularity score relative to a songs release date?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10C-89A8-161D-88AC-853636F4B46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What is the average popularity score for songs with a score of 85 or above relative to its release date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5B49C-63F7-55BB-5B1F-C569E78419D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Exploring the average music attribute score per respective year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EF2EEA8-C2BD-7348-5408-1AA3B4D9A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Spotify Analytics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FF04BBC-37D1-A07B-4CED-06F6D6061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9" name="Picture Placeholder 18" descr="Radio outline">
            <a:extLst>
              <a:ext uri="{FF2B5EF4-FFF2-40B4-BE49-F238E27FC236}">
                <a16:creationId xmlns:a16="http://schemas.microsoft.com/office/drawing/2014/main" id="{0EC5AFBF-06FE-CFB9-B16C-3079ED5CC19F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pic>
        <p:nvPicPr>
          <p:cNvPr id="22" name="Picture Placeholder 21" descr="Soundwave with solid fill">
            <a:extLst>
              <a:ext uri="{FF2B5EF4-FFF2-40B4-BE49-F238E27FC236}">
                <a16:creationId xmlns:a16="http://schemas.microsoft.com/office/drawing/2014/main" id="{EF9DF084-F933-3CA7-9ECF-C5E11FE870F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pic>
        <p:nvPicPr>
          <p:cNvPr id="26" name="Picture Placeholder 25" descr="Record with solid fill">
            <a:extLst>
              <a:ext uri="{FF2B5EF4-FFF2-40B4-BE49-F238E27FC236}">
                <a16:creationId xmlns:a16="http://schemas.microsoft.com/office/drawing/2014/main" id="{102C4650-16CE-A80B-D39B-457255ADF982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1319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F03288-02FD-E75F-A068-BB23F9765D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Spotify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6FF12-9F9F-312D-1F25-3F1F31138D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98D5871-79E9-4839-1695-F6DD6929835B}"/>
              </a:ext>
            </a:extLst>
          </p:cNvPr>
          <p:cNvSpPr txBox="1">
            <a:spLocks/>
          </p:cNvSpPr>
          <p:nvPr/>
        </p:nvSpPr>
        <p:spPr>
          <a:xfrm>
            <a:off x="280233" y="217823"/>
            <a:ext cx="856235" cy="365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Q2.</a:t>
            </a:r>
          </a:p>
        </p:txBody>
      </p:sp>
      <p:pic>
        <p:nvPicPr>
          <p:cNvPr id="9" name="Picture 8" descr="A graph with a line going up&#10;&#10;Description automatically generated">
            <a:extLst>
              <a:ext uri="{FF2B5EF4-FFF2-40B4-BE49-F238E27FC236}">
                <a16:creationId xmlns:a16="http://schemas.microsoft.com/office/drawing/2014/main" id="{26616C9E-0941-ECCB-D932-220899D93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" y="1685075"/>
            <a:ext cx="12191766" cy="348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80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181313"/>
      </a:dk2>
      <a:lt2>
        <a:srgbClr val="E3F1CA"/>
      </a:lt2>
      <a:accent1>
        <a:srgbClr val="1AB251"/>
      </a:accent1>
      <a:accent2>
        <a:srgbClr val="1CD05D"/>
      </a:accent2>
      <a:accent3>
        <a:srgbClr val="17752D"/>
      </a:accent3>
      <a:accent4>
        <a:srgbClr val="B8EEB7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-presentation_tm03460604_SD_V1" id="{9108C537-286D-754C-9A61-76C9000ED10F}" vid="{C704F758-AE21-EA4A-B848-EA5509A432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76D14C-99F8-4E4C-8D35-F6CF93FC217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A4C4D40-3DCC-453F-9F26-3C8AD64DDA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17DD27-66FB-41FA-9BBB-480231F992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319</Words>
  <Application>Microsoft Macintosh PowerPoint</Application>
  <PresentationFormat>Widescreen</PresentationFormat>
  <Paragraphs>94</Paragraphs>
  <Slides>20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Calibri</vt:lpstr>
      <vt:lpstr>Circular Spotify Text Bold</vt:lpstr>
      <vt:lpstr>Circular Spotify Text Book</vt:lpstr>
      <vt:lpstr>Circular Spotify Text Light</vt:lpstr>
      <vt:lpstr>Office Theme</vt:lpstr>
      <vt:lpstr>Analytics</vt:lpstr>
      <vt:lpstr>Introduction to Dataset </vt:lpstr>
      <vt:lpstr>Cleaned Data</vt:lpstr>
      <vt:lpstr>Questions</vt:lpstr>
      <vt:lpstr>Question One: What is the relationship between genre and popularity?</vt:lpstr>
      <vt:lpstr>PowerPoint Presentation</vt:lpstr>
      <vt:lpstr>PowerPoint Presentation</vt:lpstr>
      <vt:lpstr>Question Two:  </vt:lpstr>
      <vt:lpstr>PowerPoint Presentation</vt:lpstr>
      <vt:lpstr>PowerPoint Presentation</vt:lpstr>
      <vt:lpstr>PowerPoint Presentation</vt:lpstr>
      <vt:lpstr>Question 3: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Assessment and Evaluation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2022-06-24T18:38:37Z</dcterms:created>
  <dcterms:modified xsi:type="dcterms:W3CDTF">2023-07-24T22:43:25Z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