
<file path=[Content_Types].xml><?xml version="1.0" encoding="utf-8"?>
<Types xmlns="http://schemas.openxmlformats.org/package/2006/content-types">
  <Default Extension="gif" ContentType="image/gif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32" r:id="rId5"/>
    <p:sldId id="333" r:id="rId6"/>
    <p:sldId id="337" r:id="rId7"/>
    <p:sldId id="338" r:id="rId8"/>
    <p:sldId id="339" r:id="rId9"/>
    <p:sldId id="340" r:id="rId10"/>
    <p:sldId id="341" r:id="rId11"/>
    <p:sldId id="342" r:id="rId12"/>
    <p:sldId id="346" r:id="rId13"/>
    <p:sldId id="345" r:id="rId14"/>
    <p:sldId id="344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6197" autoAdjust="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7/24/23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7/24/23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0" i="0">
                <a:solidFill>
                  <a:srgbClr val="D4DDFE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rgbClr val="D4DDFE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b="0" i="0" cap="all" baseline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Circular Spotify Text Book" panose="020B0504020101020102" pitchFamily="34" charset="7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0" i="0" dirty="0">
                <a:latin typeface="Circular Spotify Text Book" panose="020B0504020101020102" pitchFamily="34" charset="77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 i="0" spc="50" baseline="0">
                <a:solidFill>
                  <a:schemeClr val="bg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100" baseline="0">
          <a:solidFill>
            <a:schemeClr val="bg1"/>
          </a:solidFill>
          <a:latin typeface="Circular Spotify Text Book" panose="020B0504020101020102" pitchFamily="34" charset="77"/>
          <a:ea typeface="+mj-ea"/>
          <a:cs typeface="Circular Spotify Text Book" panose="020B0504020101020102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Circular Spotify Text Book" panose="020B0504020101020102" pitchFamily="34" charset="77"/>
          <a:ea typeface="+mn-ea"/>
          <a:cs typeface="Circular Spotify Text Book" panose="020B0504020101020102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676" y="1405949"/>
            <a:ext cx="5284815" cy="2159000"/>
          </a:xfrm>
        </p:spPr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7" y="4230552"/>
            <a:ext cx="8874306" cy="144115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ircular Spotify Text Bold" panose="020B0504020101020102" pitchFamily="34" charset="77"/>
                <a:cs typeface="Circular Spotify Text Bold" panose="020B0504020101020102" pitchFamily="34" charset="77"/>
              </a:rPr>
              <a:t>Group One: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ircular Spotify Text Light" panose="020B0404020101020102" pitchFamily="34" charset="77"/>
                <a:cs typeface="Circular Spotify Text Light" panose="020B0404020101020102" pitchFamily="34" charset="77"/>
              </a:rPr>
              <a:t>Jimmy Cowden,  Hayden Jackson,   Dianna Rivera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ircular Spotify Text Light" panose="020B0404020101020102" pitchFamily="34" charset="77"/>
                <a:cs typeface="Circular Spotify Text Light" panose="020B0404020101020102" pitchFamily="34" charset="77"/>
              </a:rPr>
              <a:t>Chase Scarboro,  Alysa Schoenfelder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57FEE1A8-25A5-97B0-A70B-EA2736C1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6" y="468449"/>
            <a:ext cx="7188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5" name="Picture 4" descr="A graph showing the average popularity of songs&#10;&#10;Description automatically generated">
            <a:extLst>
              <a:ext uri="{FF2B5EF4-FFF2-40B4-BE49-F238E27FC236}">
                <a16:creationId xmlns:a16="http://schemas.microsoft.com/office/drawing/2014/main" id="{1177EBE8-10C4-350F-F9E8-76FD9B90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802"/>
            <a:ext cx="12204900" cy="35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10" name="Picture 9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9DACAB7-1430-5FEC-7259-73BE62E6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1" y="684507"/>
            <a:ext cx="10287618" cy="55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anchor="t">
            <a:normAutofit/>
          </a:bodyPr>
          <a:lstStyle/>
          <a:p>
            <a:r>
              <a:rPr lang="en-US" sz="3400" dirty="0"/>
              <a:t>Question 3: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9624" y="1713388"/>
            <a:ext cx="3708401" cy="685800"/>
          </a:xfrm>
        </p:spPr>
        <p:txBody>
          <a:bodyPr>
            <a:normAutofit/>
          </a:bodyPr>
          <a:lstStyle/>
          <a:p>
            <a:r>
              <a:rPr lang="en-US" dirty="0"/>
              <a:t>Popularity Score vs. Danceability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39624" y="2491673"/>
            <a:ext cx="3708401" cy="685800"/>
          </a:xfrm>
        </p:spPr>
        <p:txBody>
          <a:bodyPr>
            <a:normAutofit/>
          </a:bodyPr>
          <a:lstStyle/>
          <a:p>
            <a:r>
              <a:rPr lang="en-US" dirty="0"/>
              <a:t>Popularity Score vs. Energy</a:t>
            </a:r>
          </a:p>
        </p:txBody>
      </p:sp>
      <p:pic>
        <p:nvPicPr>
          <p:cNvPr id="31" name="Picture Placeholder 30" descr="Battery outline">
            <a:extLst>
              <a:ext uri="{FF2B5EF4-FFF2-40B4-BE49-F238E27FC236}">
                <a16:creationId xmlns:a16="http://schemas.microsoft.com/office/drawing/2014/main" id="{C84ED046-9C40-DCCE-86FF-4B1F8D33E77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82415" y="2342043"/>
            <a:ext cx="503238" cy="503238"/>
          </a:xfrm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9F4C4AD-A297-12E3-1FD6-FC0852CA26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39622" y="3265350"/>
            <a:ext cx="4249341" cy="685800"/>
          </a:xfrm>
        </p:spPr>
        <p:txBody>
          <a:bodyPr/>
          <a:lstStyle/>
          <a:p>
            <a:r>
              <a:rPr lang="en-US" dirty="0"/>
              <a:t>Popularity Score vs. “Instrumentalness”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5838BE-FE85-5A05-0EFC-BCE83A013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491" y="6356350"/>
            <a:ext cx="441150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Spotify Analytics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16EEF-C14D-990B-DA49-E4785FFA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9" name="Picture Placeholder 28" descr="Dance steps outline">
            <a:extLst>
              <a:ext uri="{FF2B5EF4-FFF2-40B4-BE49-F238E27FC236}">
                <a16:creationId xmlns:a16="http://schemas.microsoft.com/office/drawing/2014/main" id="{2566AE8E-2C4D-246F-4932-828E68DB480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5567" y="1588862"/>
            <a:ext cx="503238" cy="503237"/>
          </a:xfrm>
        </p:spPr>
      </p:pic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A6C15E2-D84D-FAC7-F021-E5130CFBDA1D}"/>
              </a:ext>
            </a:extLst>
          </p:cNvPr>
          <p:cNvSpPr txBox="1">
            <a:spLocks/>
          </p:cNvSpPr>
          <p:nvPr/>
        </p:nvSpPr>
        <p:spPr>
          <a:xfrm>
            <a:off x="1639622" y="4011664"/>
            <a:ext cx="3708401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Popularity Score vs. Liveness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21727A-E46A-B64E-18DB-4D124C3A75E8}"/>
              </a:ext>
            </a:extLst>
          </p:cNvPr>
          <p:cNvSpPr txBox="1">
            <a:spLocks/>
          </p:cNvSpPr>
          <p:nvPr/>
        </p:nvSpPr>
        <p:spPr>
          <a:xfrm>
            <a:off x="1639623" y="4855234"/>
            <a:ext cx="3708401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Popularity Score vs. Duration </a:t>
            </a:r>
          </a:p>
        </p:txBody>
      </p:sp>
      <p:pic>
        <p:nvPicPr>
          <p:cNvPr id="38" name="Graphic 37" descr="Drum set outline">
            <a:extLst>
              <a:ext uri="{FF2B5EF4-FFF2-40B4-BE49-F238E27FC236}">
                <a16:creationId xmlns:a16="http://schemas.microsoft.com/office/drawing/2014/main" id="{907D3FB2-678E-58BC-5EAF-DBDFD23C3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568" y="3082421"/>
            <a:ext cx="503238" cy="503238"/>
          </a:xfrm>
          <a:prstGeom prst="rect">
            <a:avLst/>
          </a:prstGeom>
        </p:spPr>
      </p:pic>
      <p:pic>
        <p:nvPicPr>
          <p:cNvPr id="40" name="Graphic 39" descr="Rock On Hand Gesture outline">
            <a:extLst>
              <a:ext uri="{FF2B5EF4-FFF2-40B4-BE49-F238E27FC236}">
                <a16:creationId xmlns:a16="http://schemas.microsoft.com/office/drawing/2014/main" id="{03D9F666-F4F0-E8B7-8076-8945E8874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416" y="3822800"/>
            <a:ext cx="531764" cy="531764"/>
          </a:xfrm>
          <a:prstGeom prst="rect">
            <a:avLst/>
          </a:prstGeom>
        </p:spPr>
      </p:pic>
      <p:pic>
        <p:nvPicPr>
          <p:cNvPr id="42" name="Graphic 41" descr="Stopwatch 75% outline">
            <a:extLst>
              <a:ext uri="{FF2B5EF4-FFF2-40B4-BE49-F238E27FC236}">
                <a16:creationId xmlns:a16="http://schemas.microsoft.com/office/drawing/2014/main" id="{F384C2D0-FCEE-5D6C-F3B2-453C20326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1185" y="4615486"/>
            <a:ext cx="653652" cy="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5" name="Picture 4" descr="A blue square with a red line&#10;&#10;Description automatically generated">
            <a:extLst>
              <a:ext uri="{FF2B5EF4-FFF2-40B4-BE49-F238E27FC236}">
                <a16:creationId xmlns:a16="http://schemas.microsoft.com/office/drawing/2014/main" id="{7097AE99-483E-9224-8D36-BECC8D53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39" y="1080034"/>
            <a:ext cx="7521921" cy="5641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B53C3-8DFD-CCF1-9388-E5BA136D1F88}"/>
              </a:ext>
            </a:extLst>
          </p:cNvPr>
          <p:cNvSpPr txBox="1"/>
          <p:nvPr/>
        </p:nvSpPr>
        <p:spPr>
          <a:xfrm>
            <a:off x="4838699" y="29055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Danceability</a:t>
            </a:r>
          </a:p>
        </p:txBody>
      </p:sp>
    </p:spTree>
    <p:extLst>
      <p:ext uri="{BB962C8B-B14F-4D97-AF65-F5344CB8AC3E}">
        <p14:creationId xmlns:p14="http://schemas.microsoft.com/office/powerpoint/2010/main" val="455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red line&#10;&#10;Description automatically generated">
            <a:extLst>
              <a:ext uri="{FF2B5EF4-FFF2-40B4-BE49-F238E27FC236}">
                <a16:creationId xmlns:a16="http://schemas.microsoft.com/office/drawing/2014/main" id="{4C7EB5A9-BDFA-300B-EE76-3020BA1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54" y="1108256"/>
            <a:ext cx="7484292" cy="5613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E37E2-0822-51AC-82E7-DCC0F9BD226D}"/>
              </a:ext>
            </a:extLst>
          </p:cNvPr>
          <p:cNvSpPr txBox="1"/>
          <p:nvPr/>
        </p:nvSpPr>
        <p:spPr>
          <a:xfrm>
            <a:off x="5353050" y="290559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5306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a red line and a red line&#10;&#10;Description automatically generated">
            <a:extLst>
              <a:ext uri="{FF2B5EF4-FFF2-40B4-BE49-F238E27FC236}">
                <a16:creationId xmlns:a16="http://schemas.microsoft.com/office/drawing/2014/main" id="{B526EE1D-A72D-53D1-9BC9-2C7B14F3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77" y="1143090"/>
            <a:ext cx="7437846" cy="5578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90A9C-7C5B-4C4E-1280-61BF8582B033}"/>
              </a:ext>
            </a:extLst>
          </p:cNvPr>
          <p:cNvSpPr txBox="1"/>
          <p:nvPr/>
        </p:nvSpPr>
        <p:spPr>
          <a:xfrm>
            <a:off x="4273549" y="400385"/>
            <a:ext cx="364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“Instrumentalness”</a:t>
            </a:r>
          </a:p>
        </p:txBody>
      </p:sp>
    </p:spTree>
    <p:extLst>
      <p:ext uri="{BB962C8B-B14F-4D97-AF65-F5344CB8AC3E}">
        <p14:creationId xmlns:p14="http://schemas.microsoft.com/office/powerpoint/2010/main" val="12129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blue square with a red line&#10;&#10;Description automatically generated">
            <a:extLst>
              <a:ext uri="{FF2B5EF4-FFF2-40B4-BE49-F238E27FC236}">
                <a16:creationId xmlns:a16="http://schemas.microsoft.com/office/drawing/2014/main" id="{1E5B6303-B7FA-CBC7-7B96-043FA151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45" y="1050643"/>
            <a:ext cx="7561109" cy="567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C0AB8-A31A-4857-B882-83451D6BB79B}"/>
              </a:ext>
            </a:extLst>
          </p:cNvPr>
          <p:cNvSpPr txBox="1"/>
          <p:nvPr/>
        </p:nvSpPr>
        <p:spPr>
          <a:xfrm>
            <a:off x="5156198" y="290559"/>
            <a:ext cx="187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Liveness</a:t>
            </a:r>
          </a:p>
        </p:txBody>
      </p:sp>
    </p:spTree>
    <p:extLst>
      <p:ext uri="{BB962C8B-B14F-4D97-AF65-F5344CB8AC3E}">
        <p14:creationId xmlns:p14="http://schemas.microsoft.com/office/powerpoint/2010/main" val="15627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Q3.</a:t>
            </a:r>
          </a:p>
        </p:txBody>
      </p:sp>
      <p:pic>
        <p:nvPicPr>
          <p:cNvPr id="6" name="Picture 5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716C0CA-199A-16FC-66AF-F893AFF4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4" y="1106351"/>
            <a:ext cx="7486832" cy="5615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9DB8F-325B-54BC-735F-B56E5CAA7CA4}"/>
              </a:ext>
            </a:extLst>
          </p:cNvPr>
          <p:cNvSpPr txBox="1"/>
          <p:nvPr/>
        </p:nvSpPr>
        <p:spPr>
          <a:xfrm>
            <a:off x="5137149" y="290559"/>
            <a:ext cx="191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ircular Spotify Text Book" panose="020B0504020101020102" pitchFamily="34" charset="77"/>
                <a:cs typeface="Circular Spotify Text Book" panose="020B0504020101020102" pitchFamily="34" charset="77"/>
              </a:rPr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41623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581" y="1901872"/>
            <a:ext cx="5414838" cy="762000"/>
          </a:xfrm>
        </p:spPr>
        <p:txBody>
          <a:bodyPr/>
          <a:lstStyle/>
          <a:p>
            <a:r>
              <a:rPr lang="en-US" sz="2400" dirty="0"/>
              <a:t>Danceability Positively Effects Popularity Index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55962" y="4229100"/>
            <a:ext cx="5516438" cy="1291009"/>
          </a:xfrm>
        </p:spPr>
        <p:txBody>
          <a:bodyPr/>
          <a:lstStyle/>
          <a:p>
            <a:r>
              <a:rPr lang="en-US" sz="2400" dirty="0"/>
              <a:t>Pop, Hip-Hop, Dance are Most Popular Genres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Picture 14" descr="A person in a red jacket&#10;&#10;Description automatically generated">
            <a:extLst>
              <a:ext uri="{FF2B5EF4-FFF2-40B4-BE49-F238E27FC236}">
                <a16:creationId xmlns:a16="http://schemas.microsoft.com/office/drawing/2014/main" id="{D872CA23-256E-D849-F628-340CD2B9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277" y="1809010"/>
            <a:ext cx="3618232" cy="513789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6554F85-58B8-F5D5-2179-9C9A372FCD4D}"/>
              </a:ext>
            </a:extLst>
          </p:cNvPr>
          <p:cNvSpPr txBox="1">
            <a:spLocks/>
          </p:cNvSpPr>
          <p:nvPr/>
        </p:nvSpPr>
        <p:spPr>
          <a:xfrm>
            <a:off x="2245581" y="3065486"/>
            <a:ext cx="5414838" cy="76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Recently released songs are more likely to have a higher popularity score</a:t>
            </a:r>
          </a:p>
        </p:txBody>
      </p:sp>
      <p:pic>
        <p:nvPicPr>
          <p:cNvPr id="11" name="Picture Placeholder 10" descr="Dance steps with solid fill">
            <a:extLst>
              <a:ext uri="{FF2B5EF4-FFF2-40B4-BE49-F238E27FC236}">
                <a16:creationId xmlns:a16="http://schemas.microsoft.com/office/drawing/2014/main" id="{829C5DA4-0E3F-D014-3DE0-A2CFF9BD677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0803" y="1951892"/>
            <a:ext cx="502920" cy="502920"/>
          </a:xfrm>
        </p:spPr>
      </p:pic>
      <p:pic>
        <p:nvPicPr>
          <p:cNvPr id="20" name="Graphic 19" descr="Turntable outline">
            <a:extLst>
              <a:ext uri="{FF2B5EF4-FFF2-40B4-BE49-F238E27FC236}">
                <a16:creationId xmlns:a16="http://schemas.microsoft.com/office/drawing/2014/main" id="{EFD20436-B24B-2716-1E07-64A83476B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631" y="3199815"/>
            <a:ext cx="493341" cy="493341"/>
          </a:xfrm>
          <a:prstGeom prst="rect">
            <a:avLst/>
          </a:prstGeom>
        </p:spPr>
      </p:pic>
      <p:pic>
        <p:nvPicPr>
          <p:cNvPr id="22" name="Graphic 21" descr="Dancing with solid fill">
            <a:extLst>
              <a:ext uri="{FF2B5EF4-FFF2-40B4-BE49-F238E27FC236}">
                <a16:creationId xmlns:a16="http://schemas.microsoft.com/office/drawing/2014/main" id="{E4C391F0-8D8B-9AF1-000B-FE6B7EF7F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0803" y="4233568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8601" y="3429000"/>
            <a:ext cx="3773778" cy="2558845"/>
          </a:xfrm>
        </p:spPr>
        <p:txBody>
          <a:bodyPr/>
          <a:lstStyle/>
          <a:p>
            <a:pPr algn="ctr"/>
            <a:r>
              <a:rPr lang="en-US" sz="2800" i="1" dirty="0"/>
              <a:t>Spotify is One Platform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462F7-B4A1-01C7-4A5A-9799641BD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35838" y="4759222"/>
            <a:ext cx="3773778" cy="2558845"/>
          </a:xfrm>
        </p:spPr>
        <p:txBody>
          <a:bodyPr/>
          <a:lstStyle/>
          <a:p>
            <a:pPr algn="ctr"/>
            <a:r>
              <a:rPr lang="en-US" sz="2800" i="1" dirty="0"/>
              <a:t>Consider Outside Factors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Placeholder 13" descr="Radio with solid fill">
            <a:extLst>
              <a:ext uri="{FF2B5EF4-FFF2-40B4-BE49-F238E27FC236}">
                <a16:creationId xmlns:a16="http://schemas.microsoft.com/office/drawing/2014/main" id="{E6F8C63A-77B1-896E-4FF1-E339EDD50E9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72590" y="2558948"/>
            <a:ext cx="685800" cy="685800"/>
          </a:xfrm>
        </p:spPr>
      </p:pic>
      <p:pic>
        <p:nvPicPr>
          <p:cNvPr id="18" name="Picture Placeholder 17" descr="Juggler with solid fill">
            <a:extLst>
              <a:ext uri="{FF2B5EF4-FFF2-40B4-BE49-F238E27FC236}">
                <a16:creationId xmlns:a16="http://schemas.microsoft.com/office/drawing/2014/main" id="{57B86E80-0895-FE15-29F2-1DE280416B7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79827" y="3965370"/>
            <a:ext cx="685800" cy="685800"/>
          </a:xfr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6947713-2F71-B5F7-3149-41D55D0611A8}"/>
              </a:ext>
            </a:extLst>
          </p:cNvPr>
          <p:cNvCxnSpPr>
            <a:cxnSpLocks/>
          </p:cNvCxnSpPr>
          <p:nvPr/>
        </p:nvCxnSpPr>
        <p:spPr>
          <a:xfrm flipV="1">
            <a:off x="-350079" y="1676981"/>
            <a:ext cx="8704916" cy="4739241"/>
          </a:xfrm>
          <a:prstGeom prst="curvedConnector3">
            <a:avLst>
              <a:gd name="adj1" fmla="val 5058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91" y="717676"/>
            <a:ext cx="5284816" cy="961899"/>
          </a:xfrm>
        </p:spPr>
        <p:txBody>
          <a:bodyPr/>
          <a:lstStyle/>
          <a:p>
            <a:r>
              <a:rPr lang="en-US" sz="3600" dirty="0"/>
              <a:t>Introduction to Dataset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5660" y="1952987"/>
            <a:ext cx="3708401" cy="685800"/>
          </a:xfrm>
        </p:spPr>
        <p:txBody>
          <a:bodyPr anchor="ctr"/>
          <a:lstStyle/>
          <a:p>
            <a:r>
              <a:rPr lang="en-US" dirty="0"/>
              <a:t>1,000,000 Songs</a:t>
            </a:r>
          </a:p>
          <a:p>
            <a:r>
              <a:rPr lang="en-US" dirty="0"/>
              <a:t> 19 Attributes</a:t>
            </a:r>
          </a:p>
          <a:p>
            <a:r>
              <a:rPr lang="en-US" dirty="0"/>
              <a:t>2010 - 2023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55659" y="3429000"/>
            <a:ext cx="3708401" cy="2541680"/>
          </a:xfrm>
        </p:spPr>
        <p:txBody>
          <a:bodyPr anchor="ctr"/>
          <a:lstStyle/>
          <a:p>
            <a:r>
              <a:rPr lang="en-US" dirty="0"/>
              <a:t>Popularity Score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impacted by recent stream count </a:t>
            </a:r>
          </a:p>
          <a:p>
            <a:pPr marL="971550" lvl="1" indent="-285750"/>
            <a:r>
              <a:rPr lang="en-US" sz="1600" dirty="0"/>
              <a:t>Save Rate</a:t>
            </a:r>
          </a:p>
          <a:p>
            <a:pPr marL="971550" lvl="1" indent="-285750"/>
            <a:r>
              <a:rPr lang="en-US" sz="1600" dirty="0"/>
              <a:t>Skip Rate</a:t>
            </a:r>
          </a:p>
          <a:p>
            <a:pPr marL="971550" lvl="1" indent="-285750"/>
            <a:r>
              <a:rPr lang="en-US" sz="1600" dirty="0"/>
              <a:t>Share Rate</a:t>
            </a:r>
          </a:p>
          <a:p>
            <a:pPr marL="971550" lvl="1" indent="-285750"/>
            <a:r>
              <a:rPr lang="en-US" sz="1600" dirty="0"/>
              <a:t>No. of Playlists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 descr="Music note with solid fill">
            <a:extLst>
              <a:ext uri="{FF2B5EF4-FFF2-40B4-BE49-F238E27FC236}">
                <a16:creationId xmlns:a16="http://schemas.microsoft.com/office/drawing/2014/main" id="{EB5A9206-7FF4-2EF3-05E2-16AC8BF6617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85244" y="1970268"/>
            <a:ext cx="502920" cy="502920"/>
          </a:xfrm>
        </p:spPr>
      </p:pic>
      <p:pic>
        <p:nvPicPr>
          <p:cNvPr id="15" name="Picture Placeholder 14" descr="Headphones outline">
            <a:extLst>
              <a:ext uri="{FF2B5EF4-FFF2-40B4-BE49-F238E27FC236}">
                <a16:creationId xmlns:a16="http://schemas.microsoft.com/office/drawing/2014/main" id="{B936CD3B-31E9-B300-1F9F-82600FDBA82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5244" y="3660389"/>
            <a:ext cx="502920" cy="502920"/>
          </a:xfrm>
        </p:spPr>
      </p:pic>
    </p:spTree>
    <p:extLst>
      <p:ext uri="{BB962C8B-B14F-4D97-AF65-F5344CB8AC3E}">
        <p14:creationId xmlns:p14="http://schemas.microsoft.com/office/powerpoint/2010/main" val="2760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2" y="2679329"/>
            <a:ext cx="8874306" cy="3251571"/>
          </a:xfrm>
        </p:spPr>
        <p:txBody>
          <a:bodyPr/>
          <a:lstStyle/>
          <a:p>
            <a:r>
              <a:rPr lang="en-US" sz="16600" dirty="0"/>
              <a:t>Thank you</a:t>
            </a:r>
          </a:p>
        </p:txBody>
      </p:sp>
      <p:pic>
        <p:nvPicPr>
          <p:cNvPr id="2" name="Flowers.m4a">
            <a:hlinkClick r:id="" action="ppaction://ole?verb=0"/>
            <a:extLst>
              <a:ext uri="{FF2B5EF4-FFF2-40B4-BE49-F238E27FC236}">
                <a16:creationId xmlns:a16="http://schemas.microsoft.com/office/drawing/2014/main" id="{84FC4C8D-B5D0-8A94-4743-44E242AF56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5922" y="2970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7576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E2EB64C9-D8A8-3726-B532-5ECF43C9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8" y="1720608"/>
            <a:ext cx="11938583" cy="36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8326" y="1774458"/>
            <a:ext cx="817643" cy="375557"/>
          </a:xfrm>
        </p:spPr>
        <p:txBody>
          <a:bodyPr/>
          <a:lstStyle/>
          <a:p>
            <a:r>
              <a:rPr lang="en-US" sz="3200" dirty="0"/>
              <a:t>one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586097-FD63-32B9-57E7-84156E98A4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16844" y="2466241"/>
            <a:ext cx="746647" cy="375557"/>
          </a:xfrm>
        </p:spPr>
        <p:txBody>
          <a:bodyPr/>
          <a:lstStyle/>
          <a:p>
            <a:r>
              <a:rPr lang="en-US" sz="3200" dirty="0"/>
              <a:t>two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62091" y="3840496"/>
            <a:ext cx="1045029" cy="344049"/>
          </a:xfrm>
        </p:spPr>
        <p:txBody>
          <a:bodyPr/>
          <a:lstStyle/>
          <a:p>
            <a:r>
              <a:rPr lang="en-US" sz="3200" dirty="0"/>
              <a:t>three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01B6-1D85-7670-812F-4D82E484D5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8" y="2332924"/>
            <a:ext cx="2603500" cy="131907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1"/>
                </a:solidFill>
              </a:rPr>
              <a:t>What is the relationship with genre and popularity?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0ED442-8468-2590-502B-DC85F02146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8417" y="3097963"/>
            <a:ext cx="2603500" cy="554039"/>
          </a:xfrm>
        </p:spPr>
        <p:txBody>
          <a:bodyPr/>
          <a:lstStyle/>
          <a:p>
            <a:pPr algn="ctr"/>
            <a:r>
              <a:rPr lang="en-US" b="0" i="0" cap="none" dirty="0">
                <a:solidFill>
                  <a:schemeClr val="accent1"/>
                </a:solidFill>
                <a:effectLst/>
              </a:rPr>
              <a:t>What is the relationship between average popularity and release date? </a:t>
            </a:r>
            <a:endParaRPr lang="en-US" cap="none" dirty="0">
              <a:solidFill>
                <a:schemeClr val="accent1"/>
              </a:solidFill>
            </a:endParaRPr>
          </a:p>
          <a:p>
            <a:pPr algn="ctr"/>
            <a:r>
              <a:rPr lang="en-US" b="0" i="0" cap="none" dirty="0">
                <a:solidFill>
                  <a:schemeClr val="accent1"/>
                </a:solidFill>
                <a:effectLst/>
              </a:rPr>
              <a:t>Do any attributes effect a songs popularity?</a:t>
            </a:r>
            <a:endParaRPr lang="en-US" cap="none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2855" y="4439389"/>
            <a:ext cx="2603500" cy="554039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1"/>
                </a:solidFill>
              </a:rPr>
              <a:t>Do specific attributes affect a songs popularity score?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9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033752" cy="961899"/>
          </a:xfrm>
        </p:spPr>
        <p:txBody>
          <a:bodyPr/>
          <a:lstStyle/>
          <a:p>
            <a:r>
              <a:rPr lang="en-US" dirty="0"/>
              <a:t>Question One:</a:t>
            </a:r>
            <a:br>
              <a:rPr lang="en-US" dirty="0"/>
            </a:br>
            <a:r>
              <a:rPr lang="en-US" sz="2800" dirty="0">
                <a:solidFill>
                  <a:schemeClr val="accent1"/>
                </a:solidFill>
              </a:rPr>
              <a:t>What is the relationship between genre and popularity?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29000"/>
            <a:ext cx="5099048" cy="2558845"/>
          </a:xfrm>
        </p:spPr>
        <p:txBody>
          <a:bodyPr/>
          <a:lstStyle/>
          <a:p>
            <a:r>
              <a:rPr lang="en-US" sz="2400" dirty="0"/>
              <a:t>What are the most popular genres?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80052" y="4956604"/>
            <a:ext cx="5099048" cy="2558845"/>
          </a:xfrm>
        </p:spPr>
        <p:txBody>
          <a:bodyPr/>
          <a:lstStyle/>
          <a:p>
            <a:r>
              <a:rPr lang="en-US" sz="2400" dirty="0"/>
              <a:t>What are the least popular genres?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 descr="Thumbs Down outline">
            <a:extLst>
              <a:ext uri="{FF2B5EF4-FFF2-40B4-BE49-F238E27FC236}">
                <a16:creationId xmlns:a16="http://schemas.microsoft.com/office/drawing/2014/main" id="{46E3B0DC-3B1F-E160-5F54-7466D6B4783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67237" y="4022622"/>
            <a:ext cx="685800" cy="685800"/>
          </a:xfrm>
        </p:spPr>
      </p:pic>
      <p:pic>
        <p:nvPicPr>
          <p:cNvPr id="7" name="Picture Placeholder 6" descr="Group of people with solid fill">
            <a:extLst>
              <a:ext uri="{FF2B5EF4-FFF2-40B4-BE49-F238E27FC236}">
                <a16:creationId xmlns:a16="http://schemas.microsoft.com/office/drawing/2014/main" id="{582A80C2-B8F4-1AD2-56A8-F264C81E65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42261" y="2558948"/>
            <a:ext cx="685800" cy="685800"/>
          </a:xfrm>
        </p:spPr>
      </p:pic>
    </p:spTree>
    <p:extLst>
      <p:ext uri="{BB962C8B-B14F-4D97-AF65-F5344CB8AC3E}">
        <p14:creationId xmlns:p14="http://schemas.microsoft.com/office/powerpoint/2010/main" val="41660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different types of music&#10;&#10;Description automatically generated">
            <a:extLst>
              <a:ext uri="{FF2B5EF4-FFF2-40B4-BE49-F238E27FC236}">
                <a16:creationId xmlns:a16="http://schemas.microsoft.com/office/drawing/2014/main" id="{2E949C98-7BBA-4F45-E8C8-1085ABCD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79" y="505423"/>
            <a:ext cx="8087442" cy="603348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Q1.</a:t>
            </a:r>
          </a:p>
        </p:txBody>
      </p:sp>
    </p:spTree>
    <p:extLst>
      <p:ext uri="{BB962C8B-B14F-4D97-AF65-F5344CB8AC3E}">
        <p14:creationId xmlns:p14="http://schemas.microsoft.com/office/powerpoint/2010/main" val="19134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D210DE-6074-0EE7-431B-3C2E3F374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93C087C-7333-23E8-F4F1-FEE9556331EE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Q1.</a:t>
            </a:r>
            <a:endParaRPr lang="en-US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A56E75E0-825D-6378-9490-6D60612EF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DDCEF8A3-F6B5-B009-EC76-2A7CA627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8" y="582947"/>
            <a:ext cx="9668004" cy="57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7797238" cy="961899"/>
          </a:xfrm>
        </p:spPr>
        <p:txBody>
          <a:bodyPr/>
          <a:lstStyle/>
          <a:p>
            <a:r>
              <a:rPr lang="en-US" dirty="0"/>
              <a:t>Question Two:</a:t>
            </a:r>
            <a:br>
              <a:rPr lang="en-US" dirty="0"/>
            </a:br>
            <a:br>
              <a:rPr lang="en-US" sz="1400" cap="none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the average popularity score relative to a songs release date?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is the average popularity score for songs with a score of 85 or above relative to its release date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Exploring the average music attribute score per respective year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Spotify Analytics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Placeholder 18" descr="Radio outline">
            <a:extLst>
              <a:ext uri="{FF2B5EF4-FFF2-40B4-BE49-F238E27FC236}">
                <a16:creationId xmlns:a16="http://schemas.microsoft.com/office/drawing/2014/main" id="{0EC5AFBF-06FE-CFB9-B16C-3079ED5CC19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 descr="Soundwave with solid fill">
            <a:extLst>
              <a:ext uri="{FF2B5EF4-FFF2-40B4-BE49-F238E27FC236}">
                <a16:creationId xmlns:a16="http://schemas.microsoft.com/office/drawing/2014/main" id="{EF9DF084-F933-3CA7-9ECF-C5E11FE870F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 descr="Record with solid fill">
            <a:extLst>
              <a:ext uri="{FF2B5EF4-FFF2-40B4-BE49-F238E27FC236}">
                <a16:creationId xmlns:a16="http://schemas.microsoft.com/office/drawing/2014/main" id="{102C4650-16CE-A80B-D39B-457255ADF98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13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Spotify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98D5871-79E9-4839-1695-F6DD6929835B}"/>
              </a:ext>
            </a:extLst>
          </p:cNvPr>
          <p:cNvSpPr txBox="1">
            <a:spLocks/>
          </p:cNvSpPr>
          <p:nvPr/>
        </p:nvSpPr>
        <p:spPr>
          <a:xfrm>
            <a:off x="280233" y="217823"/>
            <a:ext cx="856235" cy="365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bg1"/>
                </a:solidFill>
                <a:latin typeface="Circular Spotify Text Book" panose="020B0504020101020102" pitchFamily="34" charset="77"/>
                <a:ea typeface="+mn-ea"/>
                <a:cs typeface="Circular Spotify Text Book" panose="020B05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Q2.</a:t>
            </a:r>
          </a:p>
        </p:txBody>
      </p:sp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26616C9E-0941-ECCB-D932-220899D9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" y="1685075"/>
            <a:ext cx="12191766" cy="34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181313"/>
      </a:dk2>
      <a:lt2>
        <a:srgbClr val="E3F1CA"/>
      </a:lt2>
      <a:accent1>
        <a:srgbClr val="1AB251"/>
      </a:accent1>
      <a:accent2>
        <a:srgbClr val="1CD05D"/>
      </a:accent2>
      <a:accent3>
        <a:srgbClr val="17752D"/>
      </a:accent3>
      <a:accent4>
        <a:srgbClr val="B8EEB7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9108C537-286D-754C-9A61-76C9000ED10F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17DD27-66FB-41FA-9BBB-480231F99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Macintosh PowerPoint</Application>
  <PresentationFormat>Widescreen</PresentationFormat>
  <Paragraphs>94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Circular Spotify Text Bold</vt:lpstr>
      <vt:lpstr>Circular Spotify Text Book</vt:lpstr>
      <vt:lpstr>Circular Spotify Text Light</vt:lpstr>
      <vt:lpstr>Office Theme</vt:lpstr>
      <vt:lpstr>Analytics</vt:lpstr>
      <vt:lpstr>Introduction to Dataset </vt:lpstr>
      <vt:lpstr>Cleaned Data</vt:lpstr>
      <vt:lpstr>Questions</vt:lpstr>
      <vt:lpstr>Question One: What is the relationship between genre and popularity?</vt:lpstr>
      <vt:lpstr>PowerPoint Presentation</vt:lpstr>
      <vt:lpstr>PowerPoint Presentation</vt:lpstr>
      <vt:lpstr>Question Two:  </vt:lpstr>
      <vt:lpstr>PowerPoint Presentation</vt:lpstr>
      <vt:lpstr>PowerPoint Presentation</vt:lpstr>
      <vt:lpstr>PowerPoint Presentation</vt:lpstr>
      <vt:lpstr>Question 3: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Assessment and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2023-07-24T23:49:15Z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