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7" r:id="rId12"/>
    <p:sldId id="279" r:id="rId13"/>
    <p:sldId id="264" r:id="rId14"/>
    <p:sldId id="269" r:id="rId15"/>
    <p:sldId id="270" r:id="rId16"/>
    <p:sldId id="265" r:id="rId17"/>
    <p:sldId id="268" r:id="rId18"/>
    <p:sldId id="271" r:id="rId19"/>
    <p:sldId id="273" r:id="rId20"/>
    <p:sldId id="274" r:id="rId21"/>
    <p:sldId id="275" r:id="rId22"/>
    <p:sldId id="272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8"/>
    <p:restoredTop sz="94658"/>
  </p:normalViewPr>
  <p:slideViewPr>
    <p:cSldViewPr snapToGrid="0">
      <p:cViewPr varScale="1">
        <p:scale>
          <a:sx n="138" d="100"/>
          <a:sy n="138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95F6C-B30F-4AE2-B236-6F7691316DC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3119B-F540-4449-8E51-0B1AB71B133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Drasil is a platform to capture knowledge and create artifacts from this knowledge.</a:t>
          </a:r>
          <a:endParaRPr lang="en-US"/>
        </a:p>
      </dgm:t>
    </dgm:pt>
    <dgm:pt modelId="{D7567EE7-BCBE-4493-9A4D-99DC09A6D208}" type="parTrans" cxnId="{6B970B57-88BE-4BAD-98E3-BAE76664F268}">
      <dgm:prSet/>
      <dgm:spPr/>
      <dgm:t>
        <a:bodyPr/>
        <a:lstStyle/>
        <a:p>
          <a:endParaRPr lang="en-US"/>
        </a:p>
      </dgm:t>
    </dgm:pt>
    <dgm:pt modelId="{B7444640-283E-4159-A18B-C13CADDFB492}" type="sibTrans" cxnId="{6B970B57-88BE-4BAD-98E3-BAE76664F268}">
      <dgm:prSet/>
      <dgm:spPr/>
      <dgm:t>
        <a:bodyPr/>
        <a:lstStyle/>
        <a:p>
          <a:endParaRPr lang="en-US"/>
        </a:p>
      </dgm:t>
    </dgm:pt>
    <dgm:pt modelId="{FA1B372A-1024-4DDC-9361-A9C818F6394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Project goal: Add better support for vectors and matrices to Drasil</a:t>
          </a:r>
          <a:endParaRPr lang="en-US"/>
        </a:p>
      </dgm:t>
    </dgm:pt>
    <dgm:pt modelId="{A6AA6090-7D8C-441A-AF2D-2B9EA77A0194}" type="parTrans" cxnId="{FAA18788-236C-4825-995E-0A3F38FFBD65}">
      <dgm:prSet/>
      <dgm:spPr/>
      <dgm:t>
        <a:bodyPr/>
        <a:lstStyle/>
        <a:p>
          <a:endParaRPr lang="en-US"/>
        </a:p>
      </dgm:t>
    </dgm:pt>
    <dgm:pt modelId="{40FD29F4-1EAC-493B-90D1-663F851AA6D3}" type="sibTrans" cxnId="{FAA18788-236C-4825-995E-0A3F38FFBD65}">
      <dgm:prSet/>
      <dgm:spPr/>
      <dgm:t>
        <a:bodyPr/>
        <a:lstStyle/>
        <a:p>
          <a:endParaRPr lang="en-US"/>
        </a:p>
      </dgm:t>
    </dgm:pt>
    <dgm:pt modelId="{65DDA994-8C4E-4B24-B334-BAD53356815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Including: checking validity of operations (e.g. sizes of vectors when adding, sizes of matrices when multiplying)</a:t>
          </a:r>
          <a:endParaRPr lang="en-US"/>
        </a:p>
      </dgm:t>
    </dgm:pt>
    <dgm:pt modelId="{47476FF7-1948-4C63-8A5D-7E3773346EA3}" type="parTrans" cxnId="{A708046C-CE27-4C80-B8D4-8552B32507A4}">
      <dgm:prSet/>
      <dgm:spPr/>
      <dgm:t>
        <a:bodyPr/>
        <a:lstStyle/>
        <a:p>
          <a:endParaRPr lang="en-US"/>
        </a:p>
      </dgm:t>
    </dgm:pt>
    <dgm:pt modelId="{250286F3-6006-438C-B7A7-A215E9FD5E24}" type="sibTrans" cxnId="{A708046C-CE27-4C80-B8D4-8552B32507A4}">
      <dgm:prSet/>
      <dgm:spPr/>
      <dgm:t>
        <a:bodyPr/>
        <a:lstStyle/>
        <a:p>
          <a:endParaRPr lang="en-US"/>
        </a:p>
      </dgm:t>
    </dgm:pt>
    <dgm:pt modelId="{1F9E0A3C-A81C-432F-9DEC-CEE56B8624F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Original idea: use tensors to represent vectors and matrices</a:t>
          </a:r>
          <a:endParaRPr lang="en-US"/>
        </a:p>
      </dgm:t>
    </dgm:pt>
    <dgm:pt modelId="{9E133ADC-C7F2-4563-9D48-03D7884FDE29}" type="parTrans" cxnId="{F6B47C9D-AEC3-47E4-A23B-428B50CF3488}">
      <dgm:prSet/>
      <dgm:spPr/>
      <dgm:t>
        <a:bodyPr/>
        <a:lstStyle/>
        <a:p>
          <a:endParaRPr lang="en-US"/>
        </a:p>
      </dgm:t>
    </dgm:pt>
    <dgm:pt modelId="{205233F3-C3E1-43C6-95C7-65B16F5B6151}" type="sibTrans" cxnId="{F6B47C9D-AEC3-47E4-A23B-428B50CF3488}">
      <dgm:prSet/>
      <dgm:spPr/>
      <dgm:t>
        <a:bodyPr/>
        <a:lstStyle/>
        <a:p>
          <a:endParaRPr lang="en-US"/>
        </a:p>
      </dgm:t>
    </dgm:pt>
    <dgm:pt modelId="{6BD9AD18-4943-4800-9F78-8F9143B6833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Switched to geometric algebra as we learned more about it</a:t>
          </a:r>
          <a:endParaRPr lang="en-US" dirty="0"/>
        </a:p>
      </dgm:t>
    </dgm:pt>
    <dgm:pt modelId="{046B009E-6167-49A7-87D0-D356BE2F1A02}" type="parTrans" cxnId="{93027A78-1B82-43DD-870D-BC8854C775F1}">
      <dgm:prSet/>
      <dgm:spPr/>
      <dgm:t>
        <a:bodyPr/>
        <a:lstStyle/>
        <a:p>
          <a:endParaRPr lang="en-US"/>
        </a:p>
      </dgm:t>
    </dgm:pt>
    <dgm:pt modelId="{1D72B61D-39E6-4CB0-8008-3E96486883BD}" type="sibTrans" cxnId="{93027A78-1B82-43DD-870D-BC8854C775F1}">
      <dgm:prSet/>
      <dgm:spPr/>
      <dgm:t>
        <a:bodyPr/>
        <a:lstStyle/>
        <a:p>
          <a:endParaRPr lang="en-US"/>
        </a:p>
      </dgm:t>
    </dgm:pt>
    <dgm:pt modelId="{0015A437-6501-4274-8424-92282140A460}" type="pres">
      <dgm:prSet presAssocID="{54795F6C-B30F-4AE2-B236-6F7691316DCC}" presName="root" presStyleCnt="0">
        <dgm:presLayoutVars>
          <dgm:dir/>
          <dgm:resizeHandles val="exact"/>
        </dgm:presLayoutVars>
      </dgm:prSet>
      <dgm:spPr/>
    </dgm:pt>
    <dgm:pt modelId="{12D1C2BB-A5B2-4BF4-9ED3-2926F53CC9E2}" type="pres">
      <dgm:prSet presAssocID="{AF53119B-F540-4449-8E51-0B1AB71B1330}" presName="compNode" presStyleCnt="0"/>
      <dgm:spPr/>
    </dgm:pt>
    <dgm:pt modelId="{CC49F69B-2EDF-4AC2-BE61-A53E8A975F13}" type="pres">
      <dgm:prSet presAssocID="{AF53119B-F540-4449-8E51-0B1AB71B1330}" presName="bgRect" presStyleLbl="bgShp" presStyleIdx="0" presStyleCnt="4"/>
      <dgm:spPr/>
    </dgm:pt>
    <dgm:pt modelId="{03447537-CF35-4968-B90F-8562701C4A48}" type="pres">
      <dgm:prSet presAssocID="{AF53119B-F540-4449-8E51-0B1AB71B13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C91B6A-0E06-4B67-9167-6B8664806D5C}" type="pres">
      <dgm:prSet presAssocID="{AF53119B-F540-4449-8E51-0B1AB71B1330}" presName="spaceRect" presStyleCnt="0"/>
      <dgm:spPr/>
    </dgm:pt>
    <dgm:pt modelId="{56434656-4A0C-4B37-A79B-8725B8EB841E}" type="pres">
      <dgm:prSet presAssocID="{AF53119B-F540-4449-8E51-0B1AB71B1330}" presName="parTx" presStyleLbl="revTx" presStyleIdx="0" presStyleCnt="5">
        <dgm:presLayoutVars>
          <dgm:chMax val="0"/>
          <dgm:chPref val="0"/>
        </dgm:presLayoutVars>
      </dgm:prSet>
      <dgm:spPr/>
    </dgm:pt>
    <dgm:pt modelId="{BC507CF4-734B-402C-B530-6046BCB84D1B}" type="pres">
      <dgm:prSet presAssocID="{B7444640-283E-4159-A18B-C13CADDFB492}" presName="sibTrans" presStyleCnt="0"/>
      <dgm:spPr/>
    </dgm:pt>
    <dgm:pt modelId="{38E8BC4F-FE15-4BDC-BA33-B34255B33470}" type="pres">
      <dgm:prSet presAssocID="{FA1B372A-1024-4DDC-9361-A9C818F63941}" presName="compNode" presStyleCnt="0"/>
      <dgm:spPr/>
    </dgm:pt>
    <dgm:pt modelId="{B5680ECA-7BB2-4350-AB0E-4D0D9719B367}" type="pres">
      <dgm:prSet presAssocID="{FA1B372A-1024-4DDC-9361-A9C818F63941}" presName="bgRect" presStyleLbl="bgShp" presStyleIdx="1" presStyleCnt="4"/>
      <dgm:spPr/>
    </dgm:pt>
    <dgm:pt modelId="{0A1ABC6F-84C6-4B8B-977C-1E506DF6594F}" type="pres">
      <dgm:prSet presAssocID="{FA1B372A-1024-4DDC-9361-A9C818F639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0F4CDDB-0328-4939-A1D3-499709C81EBB}" type="pres">
      <dgm:prSet presAssocID="{FA1B372A-1024-4DDC-9361-A9C818F63941}" presName="spaceRect" presStyleCnt="0"/>
      <dgm:spPr/>
    </dgm:pt>
    <dgm:pt modelId="{ABBAE4EE-C050-49DC-BDA8-99759E92806B}" type="pres">
      <dgm:prSet presAssocID="{FA1B372A-1024-4DDC-9361-A9C818F63941}" presName="parTx" presStyleLbl="revTx" presStyleIdx="1" presStyleCnt="5">
        <dgm:presLayoutVars>
          <dgm:chMax val="0"/>
          <dgm:chPref val="0"/>
        </dgm:presLayoutVars>
      </dgm:prSet>
      <dgm:spPr/>
    </dgm:pt>
    <dgm:pt modelId="{D229CD13-54ED-4D37-BDB2-55733891A482}" type="pres">
      <dgm:prSet presAssocID="{FA1B372A-1024-4DDC-9361-A9C818F63941}" presName="desTx" presStyleLbl="revTx" presStyleIdx="2" presStyleCnt="5">
        <dgm:presLayoutVars/>
      </dgm:prSet>
      <dgm:spPr/>
    </dgm:pt>
    <dgm:pt modelId="{AE5805ED-C723-43A3-9EDF-569EAEFCE7F0}" type="pres">
      <dgm:prSet presAssocID="{40FD29F4-1EAC-493B-90D1-663F851AA6D3}" presName="sibTrans" presStyleCnt="0"/>
      <dgm:spPr/>
    </dgm:pt>
    <dgm:pt modelId="{B04212FA-6945-4EAA-8F7D-FE73F889EC99}" type="pres">
      <dgm:prSet presAssocID="{1F9E0A3C-A81C-432F-9DEC-CEE56B8624F9}" presName="compNode" presStyleCnt="0"/>
      <dgm:spPr/>
    </dgm:pt>
    <dgm:pt modelId="{BEABE22D-DC88-464E-92F6-78C5DADE8478}" type="pres">
      <dgm:prSet presAssocID="{1F9E0A3C-A81C-432F-9DEC-CEE56B8624F9}" presName="bgRect" presStyleLbl="bgShp" presStyleIdx="2" presStyleCnt="4"/>
      <dgm:spPr/>
    </dgm:pt>
    <dgm:pt modelId="{1E08C57C-54A7-40B2-94DC-304D59C83410}" type="pres">
      <dgm:prSet presAssocID="{1F9E0A3C-A81C-432F-9DEC-CEE56B8624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F61F7184-6DE0-4B11-99CC-1B5B13005843}" type="pres">
      <dgm:prSet presAssocID="{1F9E0A3C-A81C-432F-9DEC-CEE56B8624F9}" presName="spaceRect" presStyleCnt="0"/>
      <dgm:spPr/>
    </dgm:pt>
    <dgm:pt modelId="{30BA1402-05E4-4905-9CF9-66ED4A9CD28D}" type="pres">
      <dgm:prSet presAssocID="{1F9E0A3C-A81C-432F-9DEC-CEE56B8624F9}" presName="parTx" presStyleLbl="revTx" presStyleIdx="3" presStyleCnt="5">
        <dgm:presLayoutVars>
          <dgm:chMax val="0"/>
          <dgm:chPref val="0"/>
        </dgm:presLayoutVars>
      </dgm:prSet>
      <dgm:spPr/>
    </dgm:pt>
    <dgm:pt modelId="{AC6E6551-307F-440F-BE72-AB21E0B00352}" type="pres">
      <dgm:prSet presAssocID="{205233F3-C3E1-43C6-95C7-65B16F5B6151}" presName="sibTrans" presStyleCnt="0"/>
      <dgm:spPr/>
    </dgm:pt>
    <dgm:pt modelId="{6B9DC697-845B-48B7-8C1B-7DA35CBD58AB}" type="pres">
      <dgm:prSet presAssocID="{6BD9AD18-4943-4800-9F78-8F9143B6833E}" presName="compNode" presStyleCnt="0"/>
      <dgm:spPr/>
    </dgm:pt>
    <dgm:pt modelId="{7DF32EDC-AE6A-4509-8BB4-1426A7777F73}" type="pres">
      <dgm:prSet presAssocID="{6BD9AD18-4943-4800-9F78-8F9143B6833E}" presName="bgRect" presStyleLbl="bgShp" presStyleIdx="3" presStyleCnt="4"/>
      <dgm:spPr/>
    </dgm:pt>
    <dgm:pt modelId="{A75CE3C7-E772-458A-BDF4-4C4890C500DC}" type="pres">
      <dgm:prSet presAssocID="{6BD9AD18-4943-4800-9F78-8F9143B683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E90DCA6-4F2C-4D3B-B894-25B161E2A670}" type="pres">
      <dgm:prSet presAssocID="{6BD9AD18-4943-4800-9F78-8F9143B6833E}" presName="spaceRect" presStyleCnt="0"/>
      <dgm:spPr/>
    </dgm:pt>
    <dgm:pt modelId="{F7C3E9B3-EABD-40D2-8EEC-50506ED62313}" type="pres">
      <dgm:prSet presAssocID="{6BD9AD18-4943-4800-9F78-8F9143B6833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C1F0312-6DB3-47AD-8581-8BED07BDC2BC}" type="presOf" srcId="{65DDA994-8C4E-4B24-B334-BAD53356815D}" destId="{D229CD13-54ED-4D37-BDB2-55733891A482}" srcOrd="0" destOrd="0" presId="urn:microsoft.com/office/officeart/2018/2/layout/IconVerticalSolidList"/>
    <dgm:cxn modelId="{29857840-65FA-49C5-BC0B-FF959CBF345B}" type="presOf" srcId="{1F9E0A3C-A81C-432F-9DEC-CEE56B8624F9}" destId="{30BA1402-05E4-4905-9CF9-66ED4A9CD28D}" srcOrd="0" destOrd="0" presId="urn:microsoft.com/office/officeart/2018/2/layout/IconVerticalSolidList"/>
    <dgm:cxn modelId="{6B970B57-88BE-4BAD-98E3-BAE76664F268}" srcId="{54795F6C-B30F-4AE2-B236-6F7691316DCC}" destId="{AF53119B-F540-4449-8E51-0B1AB71B1330}" srcOrd="0" destOrd="0" parTransId="{D7567EE7-BCBE-4493-9A4D-99DC09A6D208}" sibTransId="{B7444640-283E-4159-A18B-C13CADDFB492}"/>
    <dgm:cxn modelId="{A708046C-CE27-4C80-B8D4-8552B32507A4}" srcId="{FA1B372A-1024-4DDC-9361-A9C818F63941}" destId="{65DDA994-8C4E-4B24-B334-BAD53356815D}" srcOrd="0" destOrd="0" parTransId="{47476FF7-1948-4C63-8A5D-7E3773346EA3}" sibTransId="{250286F3-6006-438C-B7A7-A215E9FD5E24}"/>
    <dgm:cxn modelId="{93027A78-1B82-43DD-870D-BC8854C775F1}" srcId="{54795F6C-B30F-4AE2-B236-6F7691316DCC}" destId="{6BD9AD18-4943-4800-9F78-8F9143B6833E}" srcOrd="3" destOrd="0" parTransId="{046B009E-6167-49A7-87D0-D356BE2F1A02}" sibTransId="{1D72B61D-39E6-4CB0-8008-3E96486883BD}"/>
    <dgm:cxn modelId="{FAA18788-236C-4825-995E-0A3F38FFBD65}" srcId="{54795F6C-B30F-4AE2-B236-6F7691316DCC}" destId="{FA1B372A-1024-4DDC-9361-A9C818F63941}" srcOrd="1" destOrd="0" parTransId="{A6AA6090-7D8C-441A-AF2D-2B9EA77A0194}" sibTransId="{40FD29F4-1EAC-493B-90D1-663F851AA6D3}"/>
    <dgm:cxn modelId="{F6B47C9D-AEC3-47E4-A23B-428B50CF3488}" srcId="{54795F6C-B30F-4AE2-B236-6F7691316DCC}" destId="{1F9E0A3C-A81C-432F-9DEC-CEE56B8624F9}" srcOrd="2" destOrd="0" parTransId="{9E133ADC-C7F2-4563-9D48-03D7884FDE29}" sibTransId="{205233F3-C3E1-43C6-95C7-65B16F5B6151}"/>
    <dgm:cxn modelId="{7FDD1BA4-A2D5-4235-A355-6A61053B4ECC}" type="presOf" srcId="{FA1B372A-1024-4DDC-9361-A9C818F63941}" destId="{ABBAE4EE-C050-49DC-BDA8-99759E92806B}" srcOrd="0" destOrd="0" presId="urn:microsoft.com/office/officeart/2018/2/layout/IconVerticalSolidList"/>
    <dgm:cxn modelId="{3FCF3CDC-481D-46D7-919C-0F8163FB6AA9}" type="presOf" srcId="{54795F6C-B30F-4AE2-B236-6F7691316DCC}" destId="{0015A437-6501-4274-8424-92282140A460}" srcOrd="0" destOrd="0" presId="urn:microsoft.com/office/officeart/2018/2/layout/IconVerticalSolidList"/>
    <dgm:cxn modelId="{2D4A2CF7-0CA7-4FE9-9480-F81E9133DFA8}" type="presOf" srcId="{AF53119B-F540-4449-8E51-0B1AB71B1330}" destId="{56434656-4A0C-4B37-A79B-8725B8EB841E}" srcOrd="0" destOrd="0" presId="urn:microsoft.com/office/officeart/2018/2/layout/IconVerticalSolidList"/>
    <dgm:cxn modelId="{3EC239FB-2E89-4B6B-9AD0-33A1B7282EC7}" type="presOf" srcId="{6BD9AD18-4943-4800-9F78-8F9143B6833E}" destId="{F7C3E9B3-EABD-40D2-8EEC-50506ED62313}" srcOrd="0" destOrd="0" presId="urn:microsoft.com/office/officeart/2018/2/layout/IconVerticalSolidList"/>
    <dgm:cxn modelId="{59199AD0-8941-4E5F-A1EE-E366FA0C29E0}" type="presParOf" srcId="{0015A437-6501-4274-8424-92282140A460}" destId="{12D1C2BB-A5B2-4BF4-9ED3-2926F53CC9E2}" srcOrd="0" destOrd="0" presId="urn:microsoft.com/office/officeart/2018/2/layout/IconVerticalSolidList"/>
    <dgm:cxn modelId="{F11B9BC9-44B5-486A-9A3F-C2D2CBCEAC44}" type="presParOf" srcId="{12D1C2BB-A5B2-4BF4-9ED3-2926F53CC9E2}" destId="{CC49F69B-2EDF-4AC2-BE61-A53E8A975F13}" srcOrd="0" destOrd="0" presId="urn:microsoft.com/office/officeart/2018/2/layout/IconVerticalSolidList"/>
    <dgm:cxn modelId="{2FEF6CC7-ED25-4B37-A3F7-8D633ABF56FD}" type="presParOf" srcId="{12D1C2BB-A5B2-4BF4-9ED3-2926F53CC9E2}" destId="{03447537-CF35-4968-B90F-8562701C4A48}" srcOrd="1" destOrd="0" presId="urn:microsoft.com/office/officeart/2018/2/layout/IconVerticalSolidList"/>
    <dgm:cxn modelId="{16B7AC2B-2294-4878-BECD-AA01AEA1B201}" type="presParOf" srcId="{12D1C2BB-A5B2-4BF4-9ED3-2926F53CC9E2}" destId="{22C91B6A-0E06-4B67-9167-6B8664806D5C}" srcOrd="2" destOrd="0" presId="urn:microsoft.com/office/officeart/2018/2/layout/IconVerticalSolidList"/>
    <dgm:cxn modelId="{9D27A464-C177-4BEB-BEFF-3E98C828F309}" type="presParOf" srcId="{12D1C2BB-A5B2-4BF4-9ED3-2926F53CC9E2}" destId="{56434656-4A0C-4B37-A79B-8725B8EB841E}" srcOrd="3" destOrd="0" presId="urn:microsoft.com/office/officeart/2018/2/layout/IconVerticalSolidList"/>
    <dgm:cxn modelId="{C568400B-DC35-4B80-992A-84FD015AE9C7}" type="presParOf" srcId="{0015A437-6501-4274-8424-92282140A460}" destId="{BC507CF4-734B-402C-B530-6046BCB84D1B}" srcOrd="1" destOrd="0" presId="urn:microsoft.com/office/officeart/2018/2/layout/IconVerticalSolidList"/>
    <dgm:cxn modelId="{3284C22C-5121-413C-9994-F95A14ABC34C}" type="presParOf" srcId="{0015A437-6501-4274-8424-92282140A460}" destId="{38E8BC4F-FE15-4BDC-BA33-B34255B33470}" srcOrd="2" destOrd="0" presId="urn:microsoft.com/office/officeart/2018/2/layout/IconVerticalSolidList"/>
    <dgm:cxn modelId="{D05A6D6C-6400-4B31-B7E3-CCCAA6568C6B}" type="presParOf" srcId="{38E8BC4F-FE15-4BDC-BA33-B34255B33470}" destId="{B5680ECA-7BB2-4350-AB0E-4D0D9719B367}" srcOrd="0" destOrd="0" presId="urn:microsoft.com/office/officeart/2018/2/layout/IconVerticalSolidList"/>
    <dgm:cxn modelId="{3BB7A104-7DB6-4EB4-81A9-61BCD12668D1}" type="presParOf" srcId="{38E8BC4F-FE15-4BDC-BA33-B34255B33470}" destId="{0A1ABC6F-84C6-4B8B-977C-1E506DF6594F}" srcOrd="1" destOrd="0" presId="urn:microsoft.com/office/officeart/2018/2/layout/IconVerticalSolidList"/>
    <dgm:cxn modelId="{A7F6BEC9-2776-4EAA-AE26-95BF72E17C8F}" type="presParOf" srcId="{38E8BC4F-FE15-4BDC-BA33-B34255B33470}" destId="{60F4CDDB-0328-4939-A1D3-499709C81EBB}" srcOrd="2" destOrd="0" presId="urn:microsoft.com/office/officeart/2018/2/layout/IconVerticalSolidList"/>
    <dgm:cxn modelId="{56F5E167-D69F-45D9-8C59-2FC9ED5BA893}" type="presParOf" srcId="{38E8BC4F-FE15-4BDC-BA33-B34255B33470}" destId="{ABBAE4EE-C050-49DC-BDA8-99759E92806B}" srcOrd="3" destOrd="0" presId="urn:microsoft.com/office/officeart/2018/2/layout/IconVerticalSolidList"/>
    <dgm:cxn modelId="{24FBCE09-AF0B-4CA0-B479-12BE68E1C601}" type="presParOf" srcId="{38E8BC4F-FE15-4BDC-BA33-B34255B33470}" destId="{D229CD13-54ED-4D37-BDB2-55733891A482}" srcOrd="4" destOrd="0" presId="urn:microsoft.com/office/officeart/2018/2/layout/IconVerticalSolidList"/>
    <dgm:cxn modelId="{CB0B5AAC-5E2F-4CA3-BE53-C205146CDD21}" type="presParOf" srcId="{0015A437-6501-4274-8424-92282140A460}" destId="{AE5805ED-C723-43A3-9EDF-569EAEFCE7F0}" srcOrd="3" destOrd="0" presId="urn:microsoft.com/office/officeart/2018/2/layout/IconVerticalSolidList"/>
    <dgm:cxn modelId="{F6020363-E885-460E-975D-FC835C10D677}" type="presParOf" srcId="{0015A437-6501-4274-8424-92282140A460}" destId="{B04212FA-6945-4EAA-8F7D-FE73F889EC99}" srcOrd="4" destOrd="0" presId="urn:microsoft.com/office/officeart/2018/2/layout/IconVerticalSolidList"/>
    <dgm:cxn modelId="{4DDFDBE3-912F-4492-8520-ABA46263019C}" type="presParOf" srcId="{B04212FA-6945-4EAA-8F7D-FE73F889EC99}" destId="{BEABE22D-DC88-464E-92F6-78C5DADE8478}" srcOrd="0" destOrd="0" presId="urn:microsoft.com/office/officeart/2018/2/layout/IconVerticalSolidList"/>
    <dgm:cxn modelId="{187316EA-2265-4E4B-8319-A427A582D1CB}" type="presParOf" srcId="{B04212FA-6945-4EAA-8F7D-FE73F889EC99}" destId="{1E08C57C-54A7-40B2-94DC-304D59C83410}" srcOrd="1" destOrd="0" presId="urn:microsoft.com/office/officeart/2018/2/layout/IconVerticalSolidList"/>
    <dgm:cxn modelId="{81507511-9EDC-4682-B5BE-1BB2B96DB16C}" type="presParOf" srcId="{B04212FA-6945-4EAA-8F7D-FE73F889EC99}" destId="{F61F7184-6DE0-4B11-99CC-1B5B13005843}" srcOrd="2" destOrd="0" presId="urn:microsoft.com/office/officeart/2018/2/layout/IconVerticalSolidList"/>
    <dgm:cxn modelId="{209DCC7F-35C1-449C-B873-1E2ED1B23FC3}" type="presParOf" srcId="{B04212FA-6945-4EAA-8F7D-FE73F889EC99}" destId="{30BA1402-05E4-4905-9CF9-66ED4A9CD28D}" srcOrd="3" destOrd="0" presId="urn:microsoft.com/office/officeart/2018/2/layout/IconVerticalSolidList"/>
    <dgm:cxn modelId="{E951C2D3-FC2F-47ED-AB42-1829C1D0F4E9}" type="presParOf" srcId="{0015A437-6501-4274-8424-92282140A460}" destId="{AC6E6551-307F-440F-BE72-AB21E0B00352}" srcOrd="5" destOrd="0" presId="urn:microsoft.com/office/officeart/2018/2/layout/IconVerticalSolidList"/>
    <dgm:cxn modelId="{99CCFD7D-28BD-4338-8ABD-180FF1A886C5}" type="presParOf" srcId="{0015A437-6501-4274-8424-92282140A460}" destId="{6B9DC697-845B-48B7-8C1B-7DA35CBD58AB}" srcOrd="6" destOrd="0" presId="urn:microsoft.com/office/officeart/2018/2/layout/IconVerticalSolidList"/>
    <dgm:cxn modelId="{4E2F8079-87AE-4011-9F65-2F16CAE598FB}" type="presParOf" srcId="{6B9DC697-845B-48B7-8C1B-7DA35CBD58AB}" destId="{7DF32EDC-AE6A-4509-8BB4-1426A7777F73}" srcOrd="0" destOrd="0" presId="urn:microsoft.com/office/officeart/2018/2/layout/IconVerticalSolidList"/>
    <dgm:cxn modelId="{DF2D4313-E61C-4022-9C02-FAD34B750E85}" type="presParOf" srcId="{6B9DC697-845B-48B7-8C1B-7DA35CBD58AB}" destId="{A75CE3C7-E772-458A-BDF4-4C4890C500DC}" srcOrd="1" destOrd="0" presId="urn:microsoft.com/office/officeart/2018/2/layout/IconVerticalSolidList"/>
    <dgm:cxn modelId="{F296D623-A266-4DF0-B6AB-3ACA51CEDAEF}" type="presParOf" srcId="{6B9DC697-845B-48B7-8C1B-7DA35CBD58AB}" destId="{0E90DCA6-4F2C-4D3B-B894-25B161E2A670}" srcOrd="2" destOrd="0" presId="urn:microsoft.com/office/officeart/2018/2/layout/IconVerticalSolidList"/>
    <dgm:cxn modelId="{C73573D7-6243-4DA0-AA7C-B8F30450CD3A}" type="presParOf" srcId="{6B9DC697-845B-48B7-8C1B-7DA35CBD58AB}" destId="{F7C3E9B3-EABD-40D2-8EEC-50506ED623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47DDA-03D5-4074-AC02-E6D02B3C103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4858E8-8095-46BF-BD32-95457196A285}">
      <dgm:prSet/>
      <dgm:spPr/>
      <dgm:t>
        <a:bodyPr/>
        <a:lstStyle/>
        <a:p>
          <a:r>
            <a:rPr lang="en-CA"/>
            <a:t>Real numbers embedded: grade 0 clifs are just real numbers (not super interesting by itself)</a:t>
          </a:r>
          <a:endParaRPr lang="en-US"/>
        </a:p>
      </dgm:t>
    </dgm:pt>
    <dgm:pt modelId="{D702A71F-883C-47E3-AEE6-CE1EFDE4B9CA}" type="parTrans" cxnId="{FCE5FB3A-FF20-48CE-8D37-D3BD34B20FC6}">
      <dgm:prSet/>
      <dgm:spPr/>
      <dgm:t>
        <a:bodyPr/>
        <a:lstStyle/>
        <a:p>
          <a:endParaRPr lang="en-US"/>
        </a:p>
      </dgm:t>
    </dgm:pt>
    <dgm:pt modelId="{0458071F-145E-42B6-A4F7-2AABCCC4CBD4}" type="sibTrans" cxnId="{FCE5FB3A-FF20-48CE-8D37-D3BD34B20FC6}">
      <dgm:prSet/>
      <dgm:spPr/>
      <dgm:t>
        <a:bodyPr/>
        <a:lstStyle/>
        <a:p>
          <a:endParaRPr lang="en-US"/>
        </a:p>
      </dgm:t>
    </dgm:pt>
    <dgm:pt modelId="{8DB953F3-70E2-4334-9F33-04223C9337A8}">
      <dgm:prSet/>
      <dgm:spPr/>
      <dgm:t>
        <a:bodyPr/>
        <a:lstStyle/>
        <a:p>
          <a:r>
            <a:rPr lang="en-CA"/>
            <a:t>Vectors embedded: grade 1 clifs are just vectors of real numbers (same)</a:t>
          </a:r>
          <a:endParaRPr lang="en-US"/>
        </a:p>
      </dgm:t>
    </dgm:pt>
    <dgm:pt modelId="{E3538095-9F2D-4123-804A-D81F2FB5E0D2}" type="parTrans" cxnId="{BAD2370D-146D-4415-BBCC-DC5F81D709A2}">
      <dgm:prSet/>
      <dgm:spPr/>
      <dgm:t>
        <a:bodyPr/>
        <a:lstStyle/>
        <a:p>
          <a:endParaRPr lang="en-US"/>
        </a:p>
      </dgm:t>
    </dgm:pt>
    <dgm:pt modelId="{92AEDD8C-E5F0-4750-945F-F9ADDF978E10}" type="sibTrans" cxnId="{BAD2370D-146D-4415-BBCC-DC5F81D709A2}">
      <dgm:prSet/>
      <dgm:spPr/>
      <dgm:t>
        <a:bodyPr/>
        <a:lstStyle/>
        <a:p>
          <a:endParaRPr lang="en-US"/>
        </a:p>
      </dgm:t>
    </dgm:pt>
    <dgm:pt modelId="{98717DF1-7172-4067-8F7C-D67972AA7116}">
      <dgm:prSet/>
      <dgm:spPr/>
      <dgm:t>
        <a:bodyPr/>
        <a:lstStyle/>
        <a:p>
          <a:r>
            <a:rPr lang="en-CA" dirty="0"/>
            <a:t>Complex numbers can be represented as a subalgebra using scalars and bivectors in two dimensions. </a:t>
          </a:r>
          <a:br>
            <a:rPr lang="en-CA" dirty="0"/>
          </a:br>
          <a:br>
            <a:rPr lang="en-CA" dirty="0"/>
          </a:br>
          <a:r>
            <a:rPr lang="en-CA" dirty="0"/>
            <a:t>→ More interesting! Allow us to describe 2D rotations.</a:t>
          </a:r>
          <a:endParaRPr lang="en-US" dirty="0"/>
        </a:p>
      </dgm:t>
    </dgm:pt>
    <dgm:pt modelId="{554ED2CD-E60C-4B87-8566-EA9FB851376D}" type="parTrans" cxnId="{5A207BAF-0410-443D-BBD8-C4A70B5AB5BD}">
      <dgm:prSet/>
      <dgm:spPr/>
      <dgm:t>
        <a:bodyPr/>
        <a:lstStyle/>
        <a:p>
          <a:endParaRPr lang="en-US"/>
        </a:p>
      </dgm:t>
    </dgm:pt>
    <dgm:pt modelId="{E83B5174-8AC2-4E46-934A-203540E646EF}" type="sibTrans" cxnId="{5A207BAF-0410-443D-BBD8-C4A70B5AB5BD}">
      <dgm:prSet/>
      <dgm:spPr/>
      <dgm:t>
        <a:bodyPr/>
        <a:lstStyle/>
        <a:p>
          <a:endParaRPr lang="en-US"/>
        </a:p>
      </dgm:t>
    </dgm:pt>
    <dgm:pt modelId="{523BEF68-532A-41DA-8A99-50518281ED01}">
      <dgm:prSet/>
      <dgm:spPr/>
      <dgm:t>
        <a:bodyPr/>
        <a:lstStyle/>
        <a:p>
          <a:r>
            <a:rPr lang="en-CA" dirty="0"/>
            <a:t>Quaternions as well: subalgebra containing scalars and bivectors in three dimensions.</a:t>
          </a:r>
          <a:br>
            <a:rPr lang="en-CA" dirty="0"/>
          </a:br>
          <a:br>
            <a:rPr lang="en-CA" dirty="0"/>
          </a:br>
          <a:r>
            <a:rPr lang="en-CA" dirty="0"/>
            <a:t>→ Even more interesting! Allows describing 3D rotations.</a:t>
          </a:r>
          <a:endParaRPr lang="en-US" dirty="0"/>
        </a:p>
      </dgm:t>
    </dgm:pt>
    <dgm:pt modelId="{3AC86530-2CB4-4D5C-8692-F6A26A2FE407}" type="parTrans" cxnId="{F7E0BAC0-0B57-4A07-8F14-D20BBBB02E7A}">
      <dgm:prSet/>
      <dgm:spPr/>
      <dgm:t>
        <a:bodyPr/>
        <a:lstStyle/>
        <a:p>
          <a:endParaRPr lang="en-US"/>
        </a:p>
      </dgm:t>
    </dgm:pt>
    <dgm:pt modelId="{F2754FA7-247A-4CE9-BD58-16FB10628EF2}" type="sibTrans" cxnId="{F7E0BAC0-0B57-4A07-8F14-D20BBBB02E7A}">
      <dgm:prSet/>
      <dgm:spPr/>
      <dgm:t>
        <a:bodyPr/>
        <a:lstStyle/>
        <a:p>
          <a:endParaRPr lang="en-US"/>
        </a:p>
      </dgm:t>
    </dgm:pt>
    <dgm:pt modelId="{A278FB61-5204-40A9-9A82-EFD3D6FAEB6B}">
      <dgm:prSet/>
      <dgm:spPr/>
      <dgm:t>
        <a:bodyPr/>
        <a:lstStyle/>
        <a:p>
          <a:r>
            <a:rPr lang="en-CA"/>
            <a:t>Operations do not care about their basis</a:t>
          </a:r>
          <a:endParaRPr lang="en-US"/>
        </a:p>
      </dgm:t>
    </dgm:pt>
    <dgm:pt modelId="{E7506493-03A6-49F3-8CD8-702864F57BF8}" type="parTrans" cxnId="{E790ACB7-E882-4C3D-87D2-AB318A7D1F70}">
      <dgm:prSet/>
      <dgm:spPr/>
      <dgm:t>
        <a:bodyPr/>
        <a:lstStyle/>
        <a:p>
          <a:endParaRPr lang="en-US"/>
        </a:p>
      </dgm:t>
    </dgm:pt>
    <dgm:pt modelId="{C5749891-5703-4908-BBF4-2BE1D08A95CC}" type="sibTrans" cxnId="{E790ACB7-E882-4C3D-87D2-AB318A7D1F70}">
      <dgm:prSet/>
      <dgm:spPr/>
      <dgm:t>
        <a:bodyPr/>
        <a:lstStyle/>
        <a:p>
          <a:endParaRPr lang="en-US"/>
        </a:p>
      </dgm:t>
    </dgm:pt>
    <dgm:pt modelId="{6E51E3B6-00D4-CE4D-9BAE-A89343BACE97}" type="pres">
      <dgm:prSet presAssocID="{8EC47DDA-03D5-4074-AC02-E6D02B3C1032}" presName="diagram" presStyleCnt="0">
        <dgm:presLayoutVars>
          <dgm:dir/>
          <dgm:resizeHandles val="exact"/>
        </dgm:presLayoutVars>
      </dgm:prSet>
      <dgm:spPr/>
    </dgm:pt>
    <dgm:pt modelId="{BF3E7DD6-F136-FE42-9B4D-F4E6DE5D5FE3}" type="pres">
      <dgm:prSet presAssocID="{924858E8-8095-46BF-BD32-95457196A285}" presName="node" presStyleLbl="node1" presStyleIdx="0" presStyleCnt="5">
        <dgm:presLayoutVars>
          <dgm:bulletEnabled val="1"/>
        </dgm:presLayoutVars>
      </dgm:prSet>
      <dgm:spPr/>
    </dgm:pt>
    <dgm:pt modelId="{0056ACD7-1DBA-9242-A32A-9F5089FF4BC7}" type="pres">
      <dgm:prSet presAssocID="{0458071F-145E-42B6-A4F7-2AABCCC4CBD4}" presName="sibTrans" presStyleCnt="0"/>
      <dgm:spPr/>
    </dgm:pt>
    <dgm:pt modelId="{DF56320B-95C1-6242-8A3C-A25AB1C39ABA}" type="pres">
      <dgm:prSet presAssocID="{8DB953F3-70E2-4334-9F33-04223C9337A8}" presName="node" presStyleLbl="node1" presStyleIdx="1" presStyleCnt="5">
        <dgm:presLayoutVars>
          <dgm:bulletEnabled val="1"/>
        </dgm:presLayoutVars>
      </dgm:prSet>
      <dgm:spPr/>
    </dgm:pt>
    <dgm:pt modelId="{368EA987-FC0A-7546-914A-B7DDDD969D1A}" type="pres">
      <dgm:prSet presAssocID="{92AEDD8C-E5F0-4750-945F-F9ADDF978E10}" presName="sibTrans" presStyleCnt="0"/>
      <dgm:spPr/>
    </dgm:pt>
    <dgm:pt modelId="{B7AB4495-2800-E140-B75F-351546A8D689}" type="pres">
      <dgm:prSet presAssocID="{98717DF1-7172-4067-8F7C-D67972AA7116}" presName="node" presStyleLbl="node1" presStyleIdx="2" presStyleCnt="5">
        <dgm:presLayoutVars>
          <dgm:bulletEnabled val="1"/>
        </dgm:presLayoutVars>
      </dgm:prSet>
      <dgm:spPr/>
    </dgm:pt>
    <dgm:pt modelId="{A1D09A0B-5632-6741-BB79-24AAADD6707C}" type="pres">
      <dgm:prSet presAssocID="{E83B5174-8AC2-4E46-934A-203540E646EF}" presName="sibTrans" presStyleCnt="0"/>
      <dgm:spPr/>
    </dgm:pt>
    <dgm:pt modelId="{B83CB690-FDCC-044C-998A-CF72F86E8448}" type="pres">
      <dgm:prSet presAssocID="{523BEF68-532A-41DA-8A99-50518281ED01}" presName="node" presStyleLbl="node1" presStyleIdx="3" presStyleCnt="5">
        <dgm:presLayoutVars>
          <dgm:bulletEnabled val="1"/>
        </dgm:presLayoutVars>
      </dgm:prSet>
      <dgm:spPr/>
    </dgm:pt>
    <dgm:pt modelId="{996FE3A4-BE4F-4443-ACCB-9E0CB32E9D4F}" type="pres">
      <dgm:prSet presAssocID="{F2754FA7-247A-4CE9-BD58-16FB10628EF2}" presName="sibTrans" presStyleCnt="0"/>
      <dgm:spPr/>
    </dgm:pt>
    <dgm:pt modelId="{173E5203-4DC2-364D-A3BD-90A61437D05B}" type="pres">
      <dgm:prSet presAssocID="{A278FB61-5204-40A9-9A82-EFD3D6FAEB6B}" presName="node" presStyleLbl="node1" presStyleIdx="4" presStyleCnt="5">
        <dgm:presLayoutVars>
          <dgm:bulletEnabled val="1"/>
        </dgm:presLayoutVars>
      </dgm:prSet>
      <dgm:spPr/>
    </dgm:pt>
  </dgm:ptLst>
  <dgm:cxnLst>
    <dgm:cxn modelId="{B3737608-2B68-BB47-938C-49CFCED94084}" type="presOf" srcId="{8EC47DDA-03D5-4074-AC02-E6D02B3C1032}" destId="{6E51E3B6-00D4-CE4D-9BAE-A89343BACE97}" srcOrd="0" destOrd="0" presId="urn:microsoft.com/office/officeart/2005/8/layout/default"/>
    <dgm:cxn modelId="{BAD2370D-146D-4415-BBCC-DC5F81D709A2}" srcId="{8EC47DDA-03D5-4074-AC02-E6D02B3C1032}" destId="{8DB953F3-70E2-4334-9F33-04223C9337A8}" srcOrd="1" destOrd="0" parTransId="{E3538095-9F2D-4123-804A-D81F2FB5E0D2}" sibTransId="{92AEDD8C-E5F0-4750-945F-F9ADDF978E10}"/>
    <dgm:cxn modelId="{E310E329-7D8A-324F-B29F-1A410E72EECA}" type="presOf" srcId="{924858E8-8095-46BF-BD32-95457196A285}" destId="{BF3E7DD6-F136-FE42-9B4D-F4E6DE5D5FE3}" srcOrd="0" destOrd="0" presId="urn:microsoft.com/office/officeart/2005/8/layout/default"/>
    <dgm:cxn modelId="{FCE5FB3A-FF20-48CE-8D37-D3BD34B20FC6}" srcId="{8EC47DDA-03D5-4074-AC02-E6D02B3C1032}" destId="{924858E8-8095-46BF-BD32-95457196A285}" srcOrd="0" destOrd="0" parTransId="{D702A71F-883C-47E3-AEE6-CE1EFDE4B9CA}" sibTransId="{0458071F-145E-42B6-A4F7-2AABCCC4CBD4}"/>
    <dgm:cxn modelId="{5A877D58-A8A9-C64C-9D73-F15265AA9015}" type="presOf" srcId="{A278FB61-5204-40A9-9A82-EFD3D6FAEB6B}" destId="{173E5203-4DC2-364D-A3BD-90A61437D05B}" srcOrd="0" destOrd="0" presId="urn:microsoft.com/office/officeart/2005/8/layout/default"/>
    <dgm:cxn modelId="{0EDDA69F-8DF3-D648-A5F0-9C26E448A9E7}" type="presOf" srcId="{8DB953F3-70E2-4334-9F33-04223C9337A8}" destId="{DF56320B-95C1-6242-8A3C-A25AB1C39ABA}" srcOrd="0" destOrd="0" presId="urn:microsoft.com/office/officeart/2005/8/layout/default"/>
    <dgm:cxn modelId="{5A207BAF-0410-443D-BBD8-C4A70B5AB5BD}" srcId="{8EC47DDA-03D5-4074-AC02-E6D02B3C1032}" destId="{98717DF1-7172-4067-8F7C-D67972AA7116}" srcOrd="2" destOrd="0" parTransId="{554ED2CD-E60C-4B87-8566-EA9FB851376D}" sibTransId="{E83B5174-8AC2-4E46-934A-203540E646EF}"/>
    <dgm:cxn modelId="{E790ACB7-E882-4C3D-87D2-AB318A7D1F70}" srcId="{8EC47DDA-03D5-4074-AC02-E6D02B3C1032}" destId="{A278FB61-5204-40A9-9A82-EFD3D6FAEB6B}" srcOrd="4" destOrd="0" parTransId="{E7506493-03A6-49F3-8CD8-702864F57BF8}" sibTransId="{C5749891-5703-4908-BBF4-2BE1D08A95CC}"/>
    <dgm:cxn modelId="{F7E0BAC0-0B57-4A07-8F14-D20BBBB02E7A}" srcId="{8EC47DDA-03D5-4074-AC02-E6D02B3C1032}" destId="{523BEF68-532A-41DA-8A99-50518281ED01}" srcOrd="3" destOrd="0" parTransId="{3AC86530-2CB4-4D5C-8692-F6A26A2FE407}" sibTransId="{F2754FA7-247A-4CE9-BD58-16FB10628EF2}"/>
    <dgm:cxn modelId="{E919D9E5-FEFF-C748-83FF-3A2C39771FBD}" type="presOf" srcId="{523BEF68-532A-41DA-8A99-50518281ED01}" destId="{B83CB690-FDCC-044C-998A-CF72F86E8448}" srcOrd="0" destOrd="0" presId="urn:microsoft.com/office/officeart/2005/8/layout/default"/>
    <dgm:cxn modelId="{710FDFF6-9CBF-3B43-926F-FFA1336B36E1}" type="presOf" srcId="{98717DF1-7172-4067-8F7C-D67972AA7116}" destId="{B7AB4495-2800-E140-B75F-351546A8D689}" srcOrd="0" destOrd="0" presId="urn:microsoft.com/office/officeart/2005/8/layout/default"/>
    <dgm:cxn modelId="{517542FE-1631-D543-957B-0ABD61D83831}" type="presParOf" srcId="{6E51E3B6-00D4-CE4D-9BAE-A89343BACE97}" destId="{BF3E7DD6-F136-FE42-9B4D-F4E6DE5D5FE3}" srcOrd="0" destOrd="0" presId="urn:microsoft.com/office/officeart/2005/8/layout/default"/>
    <dgm:cxn modelId="{BFE69DB9-B803-EB40-9755-0A7FA073E83F}" type="presParOf" srcId="{6E51E3B6-00D4-CE4D-9BAE-A89343BACE97}" destId="{0056ACD7-1DBA-9242-A32A-9F5089FF4BC7}" srcOrd="1" destOrd="0" presId="urn:microsoft.com/office/officeart/2005/8/layout/default"/>
    <dgm:cxn modelId="{85A21236-8939-7D43-9265-99FAC66406FC}" type="presParOf" srcId="{6E51E3B6-00D4-CE4D-9BAE-A89343BACE97}" destId="{DF56320B-95C1-6242-8A3C-A25AB1C39ABA}" srcOrd="2" destOrd="0" presId="urn:microsoft.com/office/officeart/2005/8/layout/default"/>
    <dgm:cxn modelId="{6C97C55C-A15B-2849-A7CC-0E7A865DBC77}" type="presParOf" srcId="{6E51E3B6-00D4-CE4D-9BAE-A89343BACE97}" destId="{368EA987-FC0A-7546-914A-B7DDDD969D1A}" srcOrd="3" destOrd="0" presId="urn:microsoft.com/office/officeart/2005/8/layout/default"/>
    <dgm:cxn modelId="{DD15BEF1-1A9D-EE4A-99FE-AC218C557686}" type="presParOf" srcId="{6E51E3B6-00D4-CE4D-9BAE-A89343BACE97}" destId="{B7AB4495-2800-E140-B75F-351546A8D689}" srcOrd="4" destOrd="0" presId="urn:microsoft.com/office/officeart/2005/8/layout/default"/>
    <dgm:cxn modelId="{23A9CF96-B1DA-F54C-9AE2-EA63B4B7DD91}" type="presParOf" srcId="{6E51E3B6-00D4-CE4D-9BAE-A89343BACE97}" destId="{A1D09A0B-5632-6741-BB79-24AAADD6707C}" srcOrd="5" destOrd="0" presId="urn:microsoft.com/office/officeart/2005/8/layout/default"/>
    <dgm:cxn modelId="{54F5B989-D6F5-6947-A9AE-6C69F7FC0A4E}" type="presParOf" srcId="{6E51E3B6-00D4-CE4D-9BAE-A89343BACE97}" destId="{B83CB690-FDCC-044C-998A-CF72F86E8448}" srcOrd="6" destOrd="0" presId="urn:microsoft.com/office/officeart/2005/8/layout/default"/>
    <dgm:cxn modelId="{6A40C9CC-A0FC-C045-A085-81C195029105}" type="presParOf" srcId="{6E51E3B6-00D4-CE4D-9BAE-A89343BACE97}" destId="{996FE3A4-BE4F-4443-ACCB-9E0CB32E9D4F}" srcOrd="7" destOrd="0" presId="urn:microsoft.com/office/officeart/2005/8/layout/default"/>
    <dgm:cxn modelId="{1CFB0E70-A0B2-0F4E-9857-60E5D7FA4C91}" type="presParOf" srcId="{6E51E3B6-00D4-CE4D-9BAE-A89343BACE97}" destId="{173E5203-4DC2-364D-A3BD-90A61437D0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9F69B-2EDF-4AC2-BE61-A53E8A975F13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47537-CF35-4968-B90F-8562701C4A4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34656-4A0C-4B37-A79B-8725B8EB841E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Drasil is a platform to capture knowledge and create artifacts from this knowledge.</a:t>
          </a:r>
          <a:endParaRPr lang="en-US" sz="2200" kern="1200"/>
        </a:p>
      </dsp:txBody>
      <dsp:txXfrm>
        <a:off x="1057183" y="1805"/>
        <a:ext cx="9458416" cy="915310"/>
      </dsp:txXfrm>
    </dsp:sp>
    <dsp:sp modelId="{B5680ECA-7BB2-4350-AB0E-4D0D9719B36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ABC6F-84C6-4B8B-977C-1E506DF6594F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AE4EE-C050-49DC-BDA8-99759E92806B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Project goal: Add better support for vectors and matrices to Drasil</a:t>
          </a:r>
          <a:endParaRPr lang="en-US" sz="2200" kern="1200"/>
        </a:p>
      </dsp:txBody>
      <dsp:txXfrm>
        <a:off x="1057183" y="1145944"/>
        <a:ext cx="4732020" cy="915310"/>
      </dsp:txXfrm>
    </dsp:sp>
    <dsp:sp modelId="{D229CD13-54ED-4D37-BDB2-55733891A482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Including: checking validity of operations (e.g. sizes of vectors when adding, sizes of matrices when multiplying)</a:t>
          </a:r>
          <a:endParaRPr lang="en-US" sz="1500" kern="1200"/>
        </a:p>
      </dsp:txBody>
      <dsp:txXfrm>
        <a:off x="5789203" y="1145944"/>
        <a:ext cx="4726396" cy="915310"/>
      </dsp:txXfrm>
    </dsp:sp>
    <dsp:sp modelId="{BEABE22D-DC88-464E-92F6-78C5DADE847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8C57C-54A7-40B2-94DC-304D59C8341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A1402-05E4-4905-9CF9-66ED4A9CD28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Original idea: use tensors to represent vectors and matrices</a:t>
          </a:r>
          <a:endParaRPr lang="en-US" sz="2200" kern="1200"/>
        </a:p>
      </dsp:txBody>
      <dsp:txXfrm>
        <a:off x="1057183" y="2290082"/>
        <a:ext cx="9458416" cy="915310"/>
      </dsp:txXfrm>
    </dsp:sp>
    <dsp:sp modelId="{7DF32EDC-AE6A-4509-8BB4-1426A7777F73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CE3C7-E772-458A-BDF4-4C4890C500DC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3E9B3-EABD-40D2-8EEC-50506ED62313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Switched to geometric algebra as we learned more about it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E7DD6-F136-FE42-9B4D-F4E6DE5D5FE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Real numbers embedded: grade 0 clifs are just real numbers (not super interesting by itself)</a:t>
          </a:r>
          <a:endParaRPr lang="en-US" sz="1600" kern="1200"/>
        </a:p>
      </dsp:txBody>
      <dsp:txXfrm>
        <a:off x="0" y="39687"/>
        <a:ext cx="3286125" cy="1971675"/>
      </dsp:txXfrm>
    </dsp:sp>
    <dsp:sp modelId="{DF56320B-95C1-6242-8A3C-A25AB1C39ABA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1540825"/>
            <a:satOff val="0"/>
            <a:lumOff val="4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Vectors embedded: grade 1 clifs are just vectors of real numbers (same)</a:t>
          </a:r>
          <a:endParaRPr lang="en-US" sz="1600" kern="1200"/>
        </a:p>
      </dsp:txBody>
      <dsp:txXfrm>
        <a:off x="3614737" y="39687"/>
        <a:ext cx="3286125" cy="1971675"/>
      </dsp:txXfrm>
    </dsp:sp>
    <dsp:sp modelId="{B7AB4495-2800-E140-B75F-351546A8D689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Complex numbers can be represented as a subalgebra using scalars and bivectors in two dimensions. </a:t>
          </a:r>
          <a:br>
            <a:rPr lang="en-CA" sz="1600" kern="1200" dirty="0"/>
          </a:br>
          <a:br>
            <a:rPr lang="en-CA" sz="1600" kern="1200" dirty="0"/>
          </a:br>
          <a:r>
            <a:rPr lang="en-CA" sz="1600" kern="1200" dirty="0"/>
            <a:t>→ More interesting! Allow us to describe 2D rotations.</a:t>
          </a:r>
          <a:endParaRPr lang="en-US" sz="1600" kern="1200" dirty="0"/>
        </a:p>
      </dsp:txBody>
      <dsp:txXfrm>
        <a:off x="7229475" y="39687"/>
        <a:ext cx="3286125" cy="1971675"/>
      </dsp:txXfrm>
    </dsp:sp>
    <dsp:sp modelId="{B83CB690-FDCC-044C-998A-CF72F86E8448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2">
            <a:hueOff val="4622474"/>
            <a:satOff val="0"/>
            <a:lumOff val="1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Quaternions as well: subalgebra containing scalars and bivectors in three dimensions.</a:t>
          </a:r>
          <a:br>
            <a:rPr lang="en-CA" sz="1600" kern="1200" dirty="0"/>
          </a:br>
          <a:br>
            <a:rPr lang="en-CA" sz="1600" kern="1200" dirty="0"/>
          </a:br>
          <a:r>
            <a:rPr lang="en-CA" sz="1600" kern="1200" dirty="0"/>
            <a:t>→ Even more interesting! Allows describing 3D rotations.</a:t>
          </a:r>
          <a:endParaRPr lang="en-US" sz="1600" kern="1200" dirty="0"/>
        </a:p>
      </dsp:txBody>
      <dsp:txXfrm>
        <a:off x="1807368" y="2339975"/>
        <a:ext cx="3286125" cy="1971675"/>
      </dsp:txXfrm>
    </dsp:sp>
    <dsp:sp modelId="{173E5203-4DC2-364D-A3BD-90A61437D05B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Operations do not care about their basis</a:t>
          </a:r>
          <a:endParaRPr lang="en-US" sz="16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BC6EC-1577-E841-BFB8-F6BB9FFF0BF5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CE2A-988B-AD4A-9D77-18B8D03227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66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5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0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0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1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8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1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9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4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5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quesCarette/Drasil/pull/4009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chank/GeometricCodeGe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F2FB0BF8-3CC1-C977-10F1-D36BCDD678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24" r="1" b="694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9CEFCF-FD7A-3603-0AC4-77182C1C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 fontScale="90000"/>
          </a:bodyPr>
          <a:lstStyle/>
          <a:p>
            <a:r>
              <a:rPr lang="en-CA" sz="6600" dirty="0" err="1">
                <a:solidFill>
                  <a:srgbClr val="FFFFFF"/>
                </a:solidFill>
              </a:rPr>
              <a:t>Drasil</a:t>
            </a:r>
            <a:r>
              <a:rPr lang="en-CA" sz="6600" dirty="0">
                <a:solidFill>
                  <a:srgbClr val="FFFFFF"/>
                </a:solidFill>
              </a:rPr>
              <a:t> Geometric Algebra Extension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3CABB-CECD-0D51-E737-9F742443C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Christopher Schankula</a:t>
            </a:r>
          </a:p>
          <a:p>
            <a:r>
              <a:rPr lang="en-CA" dirty="0">
                <a:solidFill>
                  <a:srgbClr val="FFFFFF"/>
                </a:solidFill>
              </a:rPr>
              <a:t>CAS-741</a:t>
            </a:r>
          </a:p>
          <a:p>
            <a:r>
              <a:rPr lang="en-CA" dirty="0">
                <a:solidFill>
                  <a:srgbClr val="FFFFFF"/>
                </a:solidFill>
              </a:rPr>
              <a:t>April 1</a:t>
            </a:r>
            <a:r>
              <a:rPr lang="en-CA" baseline="30000" dirty="0">
                <a:solidFill>
                  <a:srgbClr val="FFFFFF"/>
                </a:solidFill>
              </a:rPr>
              <a:t>st</a:t>
            </a:r>
            <a:r>
              <a:rPr lang="en-CA" dirty="0">
                <a:solidFill>
                  <a:srgbClr val="FFFFFF"/>
                </a:solidFill>
              </a:rPr>
              <a:t>, 2025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7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CBE11-AFFF-EB75-069E-653FD2A93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D07F-701B-3985-48C7-A49A5A73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Computing the Geometric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48C2D-AE92-C652-A795-70A1903F5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ptos" panose="020B0004020202020204" pitchFamily="34" charset="0"/>
                  </a:rPr>
                  <a:t>To compute a geometric product, first pick a basis, project into that basis, then multiply out term-by-term and simplify</a:t>
                </a:r>
              </a:p>
              <a:p>
                <a:r>
                  <a:rPr lang="en-CA" dirty="0">
                    <a:solidFill>
                      <a:srgbClr val="000000"/>
                    </a:solidFill>
                    <a:latin typeface="Aptos" panose="020B0004020202020204" pitchFamily="34" charset="0"/>
                  </a:rPr>
                  <a:t>Simplification rules:</a:t>
                </a:r>
              </a:p>
              <a:p>
                <a:pPr lvl="1"/>
                <a:r>
                  <a:rPr lang="el-GR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γ</a:t>
                </a:r>
                <a:r>
                  <a:rPr lang="en-US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l-GR" b="0" i="1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γ</a:t>
                </a:r>
                <a:r>
                  <a:rPr lang="en-US" b="0" i="1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j</a:t>
                </a:r>
                <a:r>
                  <a:rPr lang="en-CA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 = </a:t>
                </a:r>
                <a:r>
                  <a:rPr lang="en-CA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-</a:t>
                </a:r>
                <a:r>
                  <a:rPr lang="en-CA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l-GR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γ</a:t>
                </a:r>
                <a:r>
                  <a:rPr lang="en-US" b="0" i="1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j</a:t>
                </a:r>
                <a:r>
                  <a:rPr lang="el-GR" b="0" i="1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γ</a:t>
                </a:r>
                <a:r>
                  <a:rPr lang="en-US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CA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 </a:t>
                </a:r>
                <a:r>
                  <a:rPr lang="en-CA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for</a:t>
                </a:r>
                <a:r>
                  <a:rPr lang="en-CA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lvl="1"/>
                <a:r>
                  <a:rPr lang="el-GR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γ</a:t>
                </a:r>
                <a:r>
                  <a:rPr lang="en-US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l-GR" b="0" i="1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γ</a:t>
                </a:r>
                <a:r>
                  <a:rPr lang="en-US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CA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 = </a:t>
                </a:r>
                <a:r>
                  <a:rPr lang="en-CA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en-CA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CA" b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  <a:cs typeface="Courier New" panose="02070309020205020404" pitchFamily="49" charset="0"/>
                  </a:rPr>
                  <a:t>(spacelike)</a:t>
                </a:r>
                <a:endParaRPr lang="en-US" b="0" dirty="0">
                  <a:solidFill>
                    <a:srgbClr val="000000"/>
                  </a:solidFill>
                  <a:effectLst/>
                  <a:latin typeface="Aptos" panose="020B0004020202020204" pitchFamily="34" charset="0"/>
                  <a:cs typeface="Courier New" panose="02070309020205020404" pitchFamily="49" charset="0"/>
                </a:endParaRPr>
              </a:p>
              <a:p>
                <a:endParaRPr lang="en-CA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48C2D-AE92-C652-A795-70A1903F5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95B8B36-C76A-3D68-EB4A-7FD4258C39E5}"/>
              </a:ext>
            </a:extLst>
          </p:cNvPr>
          <p:cNvSpPr txBox="1"/>
          <p:nvPr/>
        </p:nvSpPr>
        <p:spPr>
          <a:xfrm>
            <a:off x="10911050" y="58076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36501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4C449-0E42-9030-49DA-04C2CD2D7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A8DC-57A7-C6DC-A870-F68990F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Computing the Geometric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998B-6AEE-FEAC-7520-07490CD4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702"/>
            <a:ext cx="10515600" cy="56051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Example: AB where </a:t>
            </a:r>
            <a:r>
              <a:rPr lang="en-CA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</a:t>
            </a:r>
            <a:r>
              <a:rPr lang="el-G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γ</a:t>
            </a:r>
            <a:r>
              <a:rPr lang="el-GR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l-G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+ 2γ</a:t>
            </a:r>
            <a:r>
              <a:rPr lang="el-GR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l-G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γ</a:t>
            </a:r>
            <a:r>
              <a:rPr lang="el-GR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l-G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 </a:t>
            </a:r>
            <a:r>
              <a:rPr lang="en-CA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3</a:t>
            </a:r>
            <a:r>
              <a:rPr lang="el-G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γ</a:t>
            </a:r>
            <a:r>
              <a:rPr lang="el-GR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l-G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+ 5γ</a:t>
            </a:r>
            <a:r>
              <a:rPr lang="el-GR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l-G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γ</a:t>
            </a:r>
            <a:r>
              <a:rPr lang="el-GR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l-G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γ</a:t>
            </a:r>
            <a:r>
              <a:rPr lang="el-GR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endParaRPr lang="en-US" b="0" i="0" baseline="-250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  <a:t>Step 1:</a:t>
            </a:r>
            <a:br>
              <a:rPr lang="en-US" b="0" dirty="0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  <a:t>Pairwise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  <a:t>mult</a:t>
            </a:r>
            <a:r>
              <a:rPr lang="en-US" sz="2400" b="0" dirty="0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  <a:t>.)</a:t>
            </a:r>
            <a:endParaRPr lang="en-US" sz="3200" dirty="0">
              <a:solidFill>
                <a:srgbClr val="000000"/>
              </a:solidFill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Aptos" panose="020B0004020202020204" pitchFamily="34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  <a:t>Step 2:</a:t>
            </a:r>
            <a:br>
              <a:rPr lang="en-US" b="0" dirty="0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  <a:t>Rearrange)</a:t>
            </a:r>
            <a:b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  <a:cs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  <a:t> Step 3:</a:t>
            </a:r>
            <a:br>
              <a:rPr lang="en-US" dirty="0">
                <a:solidFill>
                  <a:srgbClr val="000000"/>
                </a:solidFill>
                <a:latin typeface="Aptos" panose="020B0004020202020204" pitchFamily="34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  <a:cs typeface="Courier New" panose="02070309020205020404" pitchFamily="49" charset="0"/>
              </a:rPr>
              <a:t>(Simplify)</a:t>
            </a:r>
            <a:endParaRPr lang="en-US" sz="2400" b="0" dirty="0">
              <a:solidFill>
                <a:srgbClr val="000000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CA" dirty="0">
              <a:latin typeface="Aptos" panose="020B00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09B72E-197A-0A1E-2652-FFAF40FC7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53344"/>
              </p:ext>
            </p:extLst>
          </p:nvPr>
        </p:nvGraphicFramePr>
        <p:xfrm>
          <a:off x="3773213" y="1865373"/>
          <a:ext cx="5948854" cy="1554480"/>
        </p:xfrm>
        <a:graphic>
          <a:graphicData uri="http://schemas.openxmlformats.org/drawingml/2006/table">
            <a:tbl>
              <a:tblPr/>
              <a:tblGrid>
                <a:gridCol w="1252482">
                  <a:extLst>
                    <a:ext uri="{9D8B030D-6E8A-4147-A177-3AD203B41FA5}">
                      <a16:colId xmlns:a16="http://schemas.microsoft.com/office/drawing/2014/main" val="390695138"/>
                    </a:ext>
                  </a:extLst>
                </a:gridCol>
                <a:gridCol w="2348186">
                  <a:extLst>
                    <a:ext uri="{9D8B030D-6E8A-4147-A177-3AD203B41FA5}">
                      <a16:colId xmlns:a16="http://schemas.microsoft.com/office/drawing/2014/main" val="3728635462"/>
                    </a:ext>
                  </a:extLst>
                </a:gridCol>
                <a:gridCol w="2348186">
                  <a:extLst>
                    <a:ext uri="{9D8B030D-6E8A-4147-A177-3AD203B41FA5}">
                      <a16:colId xmlns:a16="http://schemas.microsoft.com/office/drawing/2014/main" val="4044159383"/>
                    </a:ext>
                  </a:extLst>
                </a:gridCol>
              </a:tblGrid>
              <a:tr h="493634">
                <a:tc>
                  <a:txBody>
                    <a:bodyPr/>
                    <a:lstStyle/>
                    <a:p>
                      <a:pPr algn="r" fontAlgn="t"/>
                      <a:r>
                        <a:rPr lang="en-CA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       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439780"/>
                  </a:ext>
                </a:extLst>
              </a:tr>
              <a:tr h="493634">
                <a:tc>
                  <a:txBody>
                    <a:bodyPr/>
                    <a:lstStyle/>
                    <a:p>
                      <a:pPr algn="r" fontAlgn="t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    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667037"/>
                  </a:ext>
                </a:extLst>
              </a:tr>
              <a:tr h="493634">
                <a:tc>
                  <a:txBody>
                    <a:bodyPr/>
                    <a:lstStyle/>
                    <a:p>
                      <a:pPr algn="r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939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C53535-27EF-37A5-A2D1-7A92A188F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3439"/>
              </p:ext>
            </p:extLst>
          </p:nvPr>
        </p:nvGraphicFramePr>
        <p:xfrm>
          <a:off x="3825765" y="3495637"/>
          <a:ext cx="5896302" cy="1554480"/>
        </p:xfrm>
        <a:graphic>
          <a:graphicData uri="http://schemas.openxmlformats.org/drawingml/2006/table">
            <a:tbl>
              <a:tblPr/>
              <a:tblGrid>
                <a:gridCol w="1199930">
                  <a:extLst>
                    <a:ext uri="{9D8B030D-6E8A-4147-A177-3AD203B41FA5}">
                      <a16:colId xmlns:a16="http://schemas.microsoft.com/office/drawing/2014/main" val="390695138"/>
                    </a:ext>
                  </a:extLst>
                </a:gridCol>
                <a:gridCol w="2348186">
                  <a:extLst>
                    <a:ext uri="{9D8B030D-6E8A-4147-A177-3AD203B41FA5}">
                      <a16:colId xmlns:a16="http://schemas.microsoft.com/office/drawing/2014/main" val="3728635462"/>
                    </a:ext>
                  </a:extLst>
                </a:gridCol>
                <a:gridCol w="2348186">
                  <a:extLst>
                    <a:ext uri="{9D8B030D-6E8A-4147-A177-3AD203B41FA5}">
                      <a16:colId xmlns:a16="http://schemas.microsoft.com/office/drawing/2014/main" val="4044159383"/>
                    </a:ext>
                  </a:extLst>
                </a:gridCol>
              </a:tblGrid>
              <a:tr h="493634">
                <a:tc>
                  <a:txBody>
                    <a:bodyPr/>
                    <a:lstStyle/>
                    <a:p>
                      <a:pPr algn="r" fontAlgn="t"/>
                      <a:r>
                        <a:rPr lang="en-CA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       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439780"/>
                  </a:ext>
                </a:extLst>
              </a:tr>
              <a:tr h="493634">
                <a:tc>
                  <a:txBody>
                    <a:bodyPr/>
                    <a:lstStyle/>
                    <a:p>
                      <a:pPr algn="r" fontAlgn="t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    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667037"/>
                  </a:ext>
                </a:extLst>
              </a:tr>
              <a:tr h="493634">
                <a:tc>
                  <a:txBody>
                    <a:bodyPr/>
                    <a:lstStyle/>
                    <a:p>
                      <a:pPr algn="r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939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E99BE9-BEA1-1D42-D3CF-C9C90548B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649"/>
              </p:ext>
            </p:extLst>
          </p:nvPr>
        </p:nvGraphicFramePr>
        <p:xfrm>
          <a:off x="3794234" y="5064519"/>
          <a:ext cx="5927833" cy="1554480"/>
        </p:xfrm>
        <a:graphic>
          <a:graphicData uri="http://schemas.openxmlformats.org/drawingml/2006/table">
            <a:tbl>
              <a:tblPr/>
              <a:tblGrid>
                <a:gridCol w="1231461">
                  <a:extLst>
                    <a:ext uri="{9D8B030D-6E8A-4147-A177-3AD203B41FA5}">
                      <a16:colId xmlns:a16="http://schemas.microsoft.com/office/drawing/2014/main" val="390695138"/>
                    </a:ext>
                  </a:extLst>
                </a:gridCol>
                <a:gridCol w="2348186">
                  <a:extLst>
                    <a:ext uri="{9D8B030D-6E8A-4147-A177-3AD203B41FA5}">
                      <a16:colId xmlns:a16="http://schemas.microsoft.com/office/drawing/2014/main" val="3728635462"/>
                    </a:ext>
                  </a:extLst>
                </a:gridCol>
                <a:gridCol w="2348186">
                  <a:extLst>
                    <a:ext uri="{9D8B030D-6E8A-4147-A177-3AD203B41FA5}">
                      <a16:colId xmlns:a16="http://schemas.microsoft.com/office/drawing/2014/main" val="4044159383"/>
                    </a:ext>
                  </a:extLst>
                </a:gridCol>
              </a:tblGrid>
              <a:tr h="493634">
                <a:tc>
                  <a:txBody>
                    <a:bodyPr/>
                    <a:lstStyle/>
                    <a:p>
                      <a:pPr algn="r" fontAlgn="t"/>
                      <a:r>
                        <a:rPr lang="en-CA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       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439780"/>
                  </a:ext>
                </a:extLst>
              </a:tr>
              <a:tr h="493634">
                <a:tc>
                  <a:txBody>
                    <a:bodyPr/>
                    <a:lstStyle/>
                    <a:p>
                      <a:pPr algn="r" fontAlgn="t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    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667037"/>
                  </a:ext>
                </a:extLst>
              </a:tr>
              <a:tr h="493634">
                <a:tc>
                  <a:txBody>
                    <a:bodyPr/>
                    <a:lstStyle/>
                    <a:p>
                      <a:pPr algn="r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9398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26533CE1-6975-C3D5-94BB-EC2DB40FA2F3}"/>
              </a:ext>
            </a:extLst>
          </p:cNvPr>
          <p:cNvGrpSpPr/>
          <p:nvPr/>
        </p:nvGrpSpPr>
        <p:grpSpPr>
          <a:xfrm>
            <a:off x="5284068" y="4120054"/>
            <a:ext cx="4238304" cy="813028"/>
            <a:chOff x="4695489" y="3993930"/>
            <a:chExt cx="4238304" cy="81302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71303B-C4A1-7171-7668-AE2618D6537F}"/>
                </a:ext>
              </a:extLst>
            </p:cNvPr>
            <p:cNvSpPr/>
            <p:nvPr/>
          </p:nvSpPr>
          <p:spPr>
            <a:xfrm>
              <a:off x="7315199" y="3993930"/>
              <a:ext cx="1030015" cy="300816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71A3F8-EDFF-D037-DB2D-9B040F6E0D7E}"/>
                </a:ext>
              </a:extLst>
            </p:cNvPr>
            <p:cNvSpPr/>
            <p:nvPr/>
          </p:nvSpPr>
          <p:spPr>
            <a:xfrm>
              <a:off x="4737533" y="3997184"/>
              <a:ext cx="696314" cy="300816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D7A74F-87D8-2ECE-DD41-BF0598B392C4}"/>
                </a:ext>
              </a:extLst>
            </p:cNvPr>
            <p:cNvSpPr/>
            <p:nvPr/>
          </p:nvSpPr>
          <p:spPr>
            <a:xfrm>
              <a:off x="4695489" y="4500990"/>
              <a:ext cx="1179793" cy="300816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B66728-62B9-BF85-DCC0-73C91483BE95}"/>
                </a:ext>
              </a:extLst>
            </p:cNvPr>
            <p:cNvSpPr/>
            <p:nvPr/>
          </p:nvSpPr>
          <p:spPr>
            <a:xfrm>
              <a:off x="7475475" y="4506142"/>
              <a:ext cx="1458318" cy="300816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4BB94B-88C3-1A78-FCD0-29859A6D286C}"/>
              </a:ext>
            </a:extLst>
          </p:cNvPr>
          <p:cNvGrpSpPr/>
          <p:nvPr/>
        </p:nvGrpSpPr>
        <p:grpSpPr>
          <a:xfrm>
            <a:off x="5252538" y="6186746"/>
            <a:ext cx="4204144" cy="331763"/>
            <a:chOff x="4663959" y="6060622"/>
            <a:chExt cx="4204144" cy="3317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511606-FBE7-1260-F456-A159AA2AD589}"/>
                </a:ext>
              </a:extLst>
            </p:cNvPr>
            <p:cNvSpPr/>
            <p:nvPr/>
          </p:nvSpPr>
          <p:spPr>
            <a:xfrm>
              <a:off x="8204634" y="6060622"/>
              <a:ext cx="663469" cy="300816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FEB7EE-7F23-2035-F8CD-446649858DE8}"/>
                </a:ext>
              </a:extLst>
            </p:cNvPr>
            <p:cNvSpPr/>
            <p:nvPr/>
          </p:nvSpPr>
          <p:spPr>
            <a:xfrm>
              <a:off x="4663959" y="6091569"/>
              <a:ext cx="663469" cy="300816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A6EC409-C31E-5602-DD27-7609A50E5009}"/>
              </a:ext>
            </a:extLst>
          </p:cNvPr>
          <p:cNvSpPr txBox="1"/>
          <p:nvPr/>
        </p:nvSpPr>
        <p:spPr>
          <a:xfrm>
            <a:off x="10911050" y="58076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6720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9B83B-7367-2AE8-7659-2683F77AD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7D0-672C-C2E0-451E-1C5D1107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Computing the Geometric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7D96-344D-BDAB-E985-FDBA72CC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702"/>
            <a:ext cx="10515600" cy="5605188"/>
          </a:xfrm>
        </p:spPr>
        <p:txBody>
          <a:bodyPr>
            <a:norm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  <a:t>Therefore, (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γ</a:t>
            </a:r>
            <a:r>
              <a:rPr lang="el-GR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 + 2γ</a:t>
            </a:r>
            <a:r>
              <a:rPr lang="el-GR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γ</a:t>
            </a:r>
            <a:r>
              <a:rPr lang="el-GR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)(</a:t>
            </a:r>
            <a:r>
              <a:rPr lang="en-CA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γ</a:t>
            </a:r>
            <a:r>
              <a:rPr lang="el-GR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 + 5γ</a:t>
            </a:r>
            <a:r>
              <a:rPr lang="el-GR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γ</a:t>
            </a:r>
            <a:r>
              <a:rPr lang="el-GR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l-GR" dirty="0">
                <a:solidFill>
                  <a:srgbClr val="000000"/>
                </a:solidFill>
                <a:latin typeface="Times New Roman" panose="02020603050405020304" pitchFamily="18" charset="0"/>
              </a:rPr>
              <a:t>γ</a:t>
            </a:r>
            <a:r>
              <a:rPr lang="el-GR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 = 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3γ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5γ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5γ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10γ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b="0" dirty="0">
                <a:solidFill>
                  <a:srgbClr val="000000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CA" dirty="0">
              <a:latin typeface="Aptos" panose="020B00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19C44C-58E0-22A5-6AFC-479B80394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1370"/>
              </p:ext>
            </p:extLst>
          </p:nvPr>
        </p:nvGraphicFramePr>
        <p:xfrm>
          <a:off x="3132083" y="1394702"/>
          <a:ext cx="5927833" cy="1554480"/>
        </p:xfrm>
        <a:graphic>
          <a:graphicData uri="http://schemas.openxmlformats.org/drawingml/2006/table">
            <a:tbl>
              <a:tblPr/>
              <a:tblGrid>
                <a:gridCol w="1231461">
                  <a:extLst>
                    <a:ext uri="{9D8B030D-6E8A-4147-A177-3AD203B41FA5}">
                      <a16:colId xmlns:a16="http://schemas.microsoft.com/office/drawing/2014/main" val="390695138"/>
                    </a:ext>
                  </a:extLst>
                </a:gridCol>
                <a:gridCol w="2348186">
                  <a:extLst>
                    <a:ext uri="{9D8B030D-6E8A-4147-A177-3AD203B41FA5}">
                      <a16:colId xmlns:a16="http://schemas.microsoft.com/office/drawing/2014/main" val="3728635462"/>
                    </a:ext>
                  </a:extLst>
                </a:gridCol>
                <a:gridCol w="2348186">
                  <a:extLst>
                    <a:ext uri="{9D8B030D-6E8A-4147-A177-3AD203B41FA5}">
                      <a16:colId xmlns:a16="http://schemas.microsoft.com/office/drawing/2014/main" val="4044159383"/>
                    </a:ext>
                  </a:extLst>
                </a:gridCol>
              </a:tblGrid>
              <a:tr h="493634">
                <a:tc>
                  <a:txBody>
                    <a:bodyPr/>
                    <a:lstStyle/>
                    <a:p>
                      <a:pPr algn="r" fontAlgn="t"/>
                      <a:r>
                        <a:rPr lang="en-CA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       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439780"/>
                  </a:ext>
                </a:extLst>
              </a:tr>
              <a:tr h="493634">
                <a:tc>
                  <a:txBody>
                    <a:bodyPr/>
                    <a:lstStyle/>
                    <a:p>
                      <a:pPr algn="r" fontAlgn="t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    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667037"/>
                  </a:ext>
                </a:extLst>
              </a:tr>
              <a:tr h="493634">
                <a:tc>
                  <a:txBody>
                    <a:bodyPr/>
                    <a:lstStyle/>
                    <a:p>
                      <a:pPr algn="r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l-GR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l-GR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10γ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939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6CD67F-60C9-A04A-8034-436ABF146928}"/>
              </a:ext>
            </a:extLst>
          </p:cNvPr>
          <p:cNvSpPr txBox="1"/>
          <p:nvPr/>
        </p:nvSpPr>
        <p:spPr>
          <a:xfrm>
            <a:off x="9059916" y="25355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21625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B17EA-5366-B249-5F15-471B093A4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F397C-4D8E-C5E2-D760-3F394A6A8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1334"/>
                <a:ext cx="10515600" cy="523732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Aptos" panose="020B0004020202020204" pitchFamily="34" charset="0"/>
                  </a:rPr>
                  <a:t>Pop quiz 2: What is the “shape” of these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A" dirty="0">
                    <a:latin typeface="Aptos" panose="020B0004020202020204" pitchFamily="34" charset="0"/>
                  </a:rPr>
                  <a:t> </a:t>
                </a:r>
                <a:br>
                  <a:rPr lang="en-CA" dirty="0">
                    <a:latin typeface="Aptos" panose="020B0004020202020204" pitchFamily="34" charset="0"/>
                  </a:rPr>
                </a:br>
                <a:r>
                  <a:rPr lang="en-CA" dirty="0">
                    <a:latin typeface="Aptos" panose="020B0004020202020204" pitchFamily="34" charset="0"/>
                  </a:rPr>
                  <a:t>components?</a:t>
                </a:r>
              </a:p>
              <a:p>
                <a:endParaRPr lang="en-CA" dirty="0">
                  <a:latin typeface="Aptos" panose="020B0004020202020204" pitchFamily="34" charset="0"/>
                </a:endParaRPr>
              </a:p>
              <a:p>
                <a:endParaRPr lang="en-CA" dirty="0">
                  <a:latin typeface="Aptos" panose="020B0004020202020204" pitchFamily="34" charset="0"/>
                </a:endParaRPr>
              </a:p>
              <a:p>
                <a:endParaRPr lang="en-CA" dirty="0">
                  <a:latin typeface="Aptos" panose="020B0004020202020204" pitchFamily="34" charset="0"/>
                </a:endParaRPr>
              </a:p>
              <a:p>
                <a:endParaRPr lang="en-CA" dirty="0">
                  <a:latin typeface="Aptos" panose="020B0004020202020204" pitchFamily="34" charset="0"/>
                </a:endParaRPr>
              </a:p>
              <a:p>
                <a:endParaRPr lang="en-CA" dirty="0">
                  <a:latin typeface="Aptos" panose="020B0004020202020204" pitchFamily="34" charset="0"/>
                </a:endParaRPr>
              </a:p>
              <a:p>
                <a:endParaRPr lang="en-CA" dirty="0">
                  <a:latin typeface="Aptos" panose="020B0004020202020204" pitchFamily="34" charset="0"/>
                </a:endParaRPr>
              </a:p>
              <a:p>
                <a:endParaRPr lang="en-CA" dirty="0">
                  <a:latin typeface="Aptos" panose="020B0004020202020204" pitchFamily="34" charset="0"/>
                </a:endParaRPr>
              </a:p>
              <a:p>
                <a:endParaRPr lang="en-CA" dirty="0">
                  <a:latin typeface="Aptos" panose="020B0004020202020204" pitchFamily="34" charset="0"/>
                </a:endParaRPr>
              </a:p>
              <a:p>
                <a:r>
                  <a:rPr lang="en-CA" dirty="0">
                    <a:latin typeface="Aptos" panose="020B0004020202020204" pitchFamily="34" charset="0"/>
                  </a:rPr>
                  <a:t>Anyone recognize this?</a:t>
                </a:r>
              </a:p>
              <a:p>
                <a:endParaRPr lang="en-CA" dirty="0">
                  <a:latin typeface="Aptos" panose="020B0004020202020204" pitchFamily="34" charset="0"/>
                </a:endParaRPr>
              </a:p>
              <a:p>
                <a:pPr marL="457200" lvl="1" indent="0">
                  <a:buNone/>
                </a:pPr>
                <a:endParaRPr lang="en-US" baseline="-25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F397C-4D8E-C5E2-D760-3F394A6A8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1334"/>
                <a:ext cx="10515600" cy="5237327"/>
              </a:xfrm>
              <a:blipFill>
                <a:blip r:embed="rId2"/>
                <a:stretch>
                  <a:fillRect l="-1086" t="-24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51C05F-9B91-8F04-F8C5-AD4415B5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00504"/>
              </p:ext>
            </p:extLst>
          </p:nvPr>
        </p:nvGraphicFramePr>
        <p:xfrm>
          <a:off x="838200" y="1531334"/>
          <a:ext cx="10515600" cy="4287296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54991201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1144937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298447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42749622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8897038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8988859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6502947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8232024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73074274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3545481910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496129764"/>
                    </a:ext>
                  </a:extLst>
                </a:gridCol>
                <a:gridCol w="1022131">
                  <a:extLst>
                    <a:ext uri="{9D8B030D-6E8A-4147-A177-3AD203B41FA5}">
                      <a16:colId xmlns:a16="http://schemas.microsoft.com/office/drawing/2014/main" val="3909556377"/>
                    </a:ext>
                  </a:extLst>
                </a:gridCol>
              </a:tblGrid>
              <a:tr h="608436">
                <a:tc>
                  <a:txBody>
                    <a:bodyPr/>
                    <a:lstStyle/>
                    <a:p>
                      <a:pPr algn="ctr"/>
                      <a:endParaRPr lang="en-CA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effectLst/>
                        </a:rPr>
                        <a:t>d 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effectLst/>
                        </a:rPr>
                        <a:t>Tot.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93897"/>
                  </a:ext>
                </a:extLst>
              </a:tr>
              <a:tr h="735772"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25390"/>
                  </a:ext>
                </a:extLst>
              </a:tr>
              <a:tr h="735772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s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v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     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05680"/>
                  </a:ext>
                </a:extLst>
              </a:tr>
              <a:tr h="735772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s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v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b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     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643036"/>
                  </a:ext>
                </a:extLst>
              </a:tr>
              <a:tr h="735772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s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v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b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t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     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71614"/>
                  </a:ext>
                </a:extLst>
              </a:tr>
              <a:tr h="735772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s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v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b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t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  <a:r>
                        <a:rPr lang="en-CA" sz="2400" i="1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q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     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4270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1B4E23-BE96-02EF-5782-4978118C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Representing </a:t>
            </a:r>
            <a:r>
              <a:rPr lang="en-CA" dirty="0" err="1"/>
              <a:t>Clifs</a:t>
            </a:r>
            <a:r>
              <a:rPr lang="en-CA" dirty="0"/>
              <a:t> Cont’d</a:t>
            </a:r>
          </a:p>
        </p:txBody>
      </p:sp>
    </p:spTree>
    <p:extLst>
      <p:ext uri="{BB962C8B-B14F-4D97-AF65-F5344CB8AC3E}">
        <p14:creationId xmlns:p14="http://schemas.microsoft.com/office/powerpoint/2010/main" val="407291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EE0F-7343-519F-826C-7527DE81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How to represent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807B-126E-53C4-2383-2B12F69E2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From my original SRS:</a:t>
            </a:r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 </a:t>
            </a:r>
            <a:b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</a:br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4. The system shall allow the specification of vector and matrix operations with fixed or variable sizes at specification time.</a:t>
            </a:r>
          </a:p>
          <a:p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To do so, created this data type:</a:t>
            </a:r>
          </a:p>
          <a:p>
            <a:endParaRPr lang="en-CA" dirty="0"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CA" dirty="0"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CA" dirty="0"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CA" dirty="0"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Allows fixed dimensions of any non-negative size, or named dimensions such as “n”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CFC59-C14F-0E0F-3CA3-9B14F2D49CDC}"/>
              </a:ext>
            </a:extLst>
          </p:cNvPr>
          <p:cNvSpPr txBox="1"/>
          <p:nvPr/>
        </p:nvSpPr>
        <p:spPr>
          <a:xfrm>
            <a:off x="3146314" y="3429000"/>
            <a:ext cx="58993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Dimension where</a:t>
            </a:r>
          </a:p>
          <a:p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-- | Fixed dimension</a:t>
            </a:r>
          </a:p>
          <a:p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Fixed :: Natural -&gt; Dimension</a:t>
            </a:r>
          </a:p>
          <a:p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-- | Variable dimension</a:t>
            </a:r>
          </a:p>
          <a:p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VDim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:: String -&gt; Dimension</a:t>
            </a:r>
          </a:p>
        </p:txBody>
      </p:sp>
    </p:spTree>
    <p:extLst>
      <p:ext uri="{BB962C8B-B14F-4D97-AF65-F5344CB8AC3E}">
        <p14:creationId xmlns:p14="http://schemas.microsoft.com/office/powerpoint/2010/main" val="387206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A457E-A23D-B678-7996-85C181956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4916-214F-DF86-FE01-83107C06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Representing </a:t>
            </a:r>
            <a:r>
              <a:rPr lang="en-CA" dirty="0" err="1">
                <a:latin typeface="Aptos" panose="020B0004020202020204" pitchFamily="34" charset="0"/>
              </a:rPr>
              <a:t>Clifs</a:t>
            </a:r>
            <a:r>
              <a:rPr lang="en-CA" dirty="0">
                <a:latin typeface="Aptos" panose="020B0004020202020204" pitchFamily="34" charset="0"/>
              </a:rPr>
              <a:t> in Haskell (Old)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DEE8-CAFD-F5F3-6A12-F67A4240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First iteration:</a:t>
            </a:r>
            <a:br>
              <a:rPr lang="en-CA" dirty="0"/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Clif :: Natural -&gt;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S.Dimension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-&gt; Expr -&gt; Expr</a:t>
            </a:r>
          </a:p>
          <a:p>
            <a:pPr lvl="1"/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Had no representation for the space/components </a:t>
            </a:r>
          </a:p>
          <a:p>
            <a:pPr lvl="1"/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Good for computing with basis-free, but could not be applied to a particular basis (the single Expr argument makes no sense)</a:t>
            </a:r>
          </a:p>
          <a:p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Next try:</a:t>
            </a:r>
            <a:b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Clif ::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S.Dimension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-&gt; Maybe [Expr] -&gt; Expr</a:t>
            </a:r>
          </a:p>
          <a:p>
            <a:pPr lvl="1"/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Removed the grade, represents a </a:t>
            </a:r>
            <a:r>
              <a:rPr lang="en-CA" dirty="0" err="1">
                <a:latin typeface="Aptos" panose="020B0004020202020204" pitchFamily="34" charset="0"/>
                <a:cs typeface="Courier New" panose="02070309020205020404" pitchFamily="49" charset="0"/>
              </a:rPr>
              <a:t>clif</a:t>
            </a:r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 of any grade in the given dimension</a:t>
            </a:r>
          </a:p>
          <a:p>
            <a:pPr lvl="1"/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Allows basis-free or particular-basis computations</a:t>
            </a:r>
          </a:p>
          <a:p>
            <a:pPr lvl="1"/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31989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D906-875F-96B6-3966-E5032787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Problem?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01023-B2E6-B22A-47DD-336A3950C3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>
                    <a:latin typeface="Aptos" panose="020B0004020202020204" pitchFamily="34" charset="0"/>
                  </a:rPr>
                  <a:t>This gets big pretty fast!</a:t>
                </a:r>
              </a:p>
              <a:p>
                <a:r>
                  <a:rPr lang="en-CA" dirty="0">
                    <a:latin typeface="Aptos" panose="020B0004020202020204" pitchFamily="34" charset="0"/>
                  </a:rPr>
                  <a:t>For the implementation, taking advantage of </a:t>
                </a:r>
                <a:r>
                  <a:rPr lang="en-CA" i="1" dirty="0">
                    <a:latin typeface="Aptos" panose="020B0004020202020204" pitchFamily="34" charset="0"/>
                  </a:rPr>
                  <a:t>sparsity </a:t>
                </a:r>
                <a:r>
                  <a:rPr lang="en-CA" dirty="0">
                    <a:latin typeface="Aptos" panose="020B0004020202020204" pitchFamily="34" charset="0"/>
                  </a:rPr>
                  <a:t>is very important. </a:t>
                </a:r>
              </a:p>
              <a:p>
                <a:pPr lvl="1"/>
                <a:r>
                  <a:rPr lang="en-CA" dirty="0">
                    <a:latin typeface="Aptos" panose="020B0004020202020204" pitchFamily="34" charset="0"/>
                  </a:rPr>
                  <a:t>Imagine adding two 250D vectors, we only need the 250 vector components, not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CA" dirty="0">
                    <a:latin typeface="Aptos" panose="020B0004020202020204" pitchFamily="34" charset="0"/>
                  </a:rPr>
                  <a:t> components!</a:t>
                </a:r>
              </a:p>
              <a:p>
                <a:r>
                  <a:rPr lang="en-CA" dirty="0">
                    <a:latin typeface="Aptos" panose="020B0004020202020204" pitchFamily="34" charset="0"/>
                  </a:rPr>
                  <a:t>In fact, many operations, even wedge and geometric products on general </a:t>
                </a:r>
                <a:r>
                  <a:rPr lang="en-CA" dirty="0" err="1">
                    <a:latin typeface="Aptos" panose="020B0004020202020204" pitchFamily="34" charset="0"/>
                  </a:rPr>
                  <a:t>clifs</a:t>
                </a:r>
                <a:r>
                  <a:rPr lang="en-CA" dirty="0">
                    <a:latin typeface="Aptos" panose="020B0004020202020204" pitchFamily="34" charset="0"/>
                  </a:rPr>
                  <a:t>, do not use all or even most or many. There is a lot of sparsity!</a:t>
                </a:r>
              </a:p>
              <a:p>
                <a:endParaRPr lang="en-CA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01023-B2E6-B22A-47DD-336A3950C3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A4182-FBA9-40A7-E523-C4E57F490C95}"/>
                  </a:ext>
                </a:extLst>
              </p:cNvPr>
              <p:cNvSpPr txBox="1"/>
              <p:nvPr/>
            </p:nvSpPr>
            <p:spPr>
              <a:xfrm>
                <a:off x="9091536" y="6485590"/>
                <a:ext cx="3100464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dirty="0" smtClean="0"/>
                      <m:t>1.8092513943×10⁷⁵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A4182-FBA9-40A7-E523-C4E57F490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536" y="6485590"/>
                <a:ext cx="3100464" cy="372410"/>
              </a:xfrm>
              <a:prstGeom prst="rect">
                <a:avLst/>
              </a:prstGeom>
              <a:blipFill>
                <a:blip r:embed="rId3"/>
                <a:stretch>
                  <a:fillRect l="-1626" t="-3333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2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4A8A6-B034-BA89-8DF1-4D94E108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FB98-BB78-201B-8147-51ED5CA9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D54C-55E5-C132-EBF8-1FAF4C92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9965"/>
          </a:xfrm>
        </p:spPr>
        <p:txBody>
          <a:bodyPr>
            <a:norm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Lindsay et al [3].’s solution: use dictionaries! </a:t>
            </a:r>
          </a:p>
          <a:p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Instead of a list of all components, use a dictionary indexed by the component and containing the value, symbol or expression in that component.</a:t>
            </a:r>
          </a:p>
          <a:p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Sort components first by grade, then lexicographically, and index them using a binary number:</a:t>
            </a:r>
          </a:p>
          <a:p>
            <a:pPr marL="0" indent="0">
              <a:buNone/>
            </a:pPr>
            <a:endParaRPr lang="en-CA" dirty="0"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pPr lvl="1"/>
            <a:endParaRPr lang="en-CA" dirty="0">
              <a:latin typeface="Aptos" panose="020B000402020202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111EF2-DC44-1E4F-465B-120B763A1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20707"/>
              </p:ext>
            </p:extLst>
          </p:nvPr>
        </p:nvGraphicFramePr>
        <p:xfrm>
          <a:off x="1435103" y="4839722"/>
          <a:ext cx="93217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489">
                  <a:extLst>
                    <a:ext uri="{9D8B030D-6E8A-4147-A177-3AD203B41FA5}">
                      <a16:colId xmlns:a16="http://schemas.microsoft.com/office/drawing/2014/main" val="16087964"/>
                    </a:ext>
                  </a:extLst>
                </a:gridCol>
                <a:gridCol w="928413">
                  <a:extLst>
                    <a:ext uri="{9D8B030D-6E8A-4147-A177-3AD203B41FA5}">
                      <a16:colId xmlns:a16="http://schemas.microsoft.com/office/drawing/2014/main" val="1974891487"/>
                    </a:ext>
                  </a:extLst>
                </a:gridCol>
                <a:gridCol w="928413">
                  <a:extLst>
                    <a:ext uri="{9D8B030D-6E8A-4147-A177-3AD203B41FA5}">
                      <a16:colId xmlns:a16="http://schemas.microsoft.com/office/drawing/2014/main" val="2591053001"/>
                    </a:ext>
                  </a:extLst>
                </a:gridCol>
                <a:gridCol w="928413">
                  <a:extLst>
                    <a:ext uri="{9D8B030D-6E8A-4147-A177-3AD203B41FA5}">
                      <a16:colId xmlns:a16="http://schemas.microsoft.com/office/drawing/2014/main" val="2644839695"/>
                    </a:ext>
                  </a:extLst>
                </a:gridCol>
                <a:gridCol w="928413">
                  <a:extLst>
                    <a:ext uri="{9D8B030D-6E8A-4147-A177-3AD203B41FA5}">
                      <a16:colId xmlns:a16="http://schemas.microsoft.com/office/drawing/2014/main" val="3899480283"/>
                    </a:ext>
                  </a:extLst>
                </a:gridCol>
                <a:gridCol w="928413">
                  <a:extLst>
                    <a:ext uri="{9D8B030D-6E8A-4147-A177-3AD203B41FA5}">
                      <a16:colId xmlns:a16="http://schemas.microsoft.com/office/drawing/2014/main" val="1844367105"/>
                    </a:ext>
                  </a:extLst>
                </a:gridCol>
                <a:gridCol w="928413">
                  <a:extLst>
                    <a:ext uri="{9D8B030D-6E8A-4147-A177-3AD203B41FA5}">
                      <a16:colId xmlns:a16="http://schemas.microsoft.com/office/drawing/2014/main" val="1137319479"/>
                    </a:ext>
                  </a:extLst>
                </a:gridCol>
                <a:gridCol w="928413">
                  <a:extLst>
                    <a:ext uri="{9D8B030D-6E8A-4147-A177-3AD203B41FA5}">
                      <a16:colId xmlns:a16="http://schemas.microsoft.com/office/drawing/2014/main" val="141416171"/>
                    </a:ext>
                  </a:extLst>
                </a:gridCol>
                <a:gridCol w="928413">
                  <a:extLst>
                    <a:ext uri="{9D8B030D-6E8A-4147-A177-3AD203B41FA5}">
                      <a16:colId xmlns:a16="http://schemas.microsoft.com/office/drawing/2014/main" val="1683610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4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400" b="0" i="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l-GR" sz="2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400" b="0" i="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400" b="0" i="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400" b="0" i="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l-GR" sz="2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400" b="0" i="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400" b="0" i="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l-GR" sz="2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400" b="0" i="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400" b="0" i="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400" b="0" i="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400" b="0" i="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l-GR" sz="2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400" b="0" i="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2400" b="0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2400" b="0" i="0" baseline="-25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latin typeface="Aptos" panose="020B00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latin typeface="Aptos" panose="020B0004020202020204" pitchFamily="34" charset="0"/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latin typeface="Aptos" panose="020B0004020202020204" pitchFamily="34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latin typeface="Aptos" panose="020B0004020202020204" pitchFamily="34" charset="0"/>
                        </a:rPr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latin typeface="Aptos" panose="020B0004020202020204" pitchFamily="34" charset="0"/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latin typeface="Aptos" panose="020B00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latin typeface="Aptos" panose="020B000402020202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latin typeface="Aptos" panose="020B0004020202020204" pitchFamily="34" charset="0"/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95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D32FD-F281-BCDA-5C5E-F5667120F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F29A-29D6-09A6-658A-EFED8A6A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A1E4-E575-DB51-07B8-854A727F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33"/>
            <a:ext cx="10515600" cy="4659965"/>
          </a:xfrm>
        </p:spPr>
        <p:txBody>
          <a:bodyPr>
            <a:normAutofit lnSpcReduction="10000"/>
          </a:bodyPr>
          <a:lstStyle/>
          <a:p>
            <a:r>
              <a:rPr lang="en-CA" dirty="0">
                <a:latin typeface="Aptos" panose="020B0004020202020204" pitchFamily="34" charset="0"/>
              </a:rPr>
              <a:t>In Haskell code:</a:t>
            </a:r>
            <a:br>
              <a:rPr lang="en-CA" dirty="0">
                <a:latin typeface="Aptos" panose="020B0004020202020204" pitchFamily="34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Clif ::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S.Dimension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BasisBlades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Expr -&gt; Expr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BasisBlades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e =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Map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BasisKey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e -- Map is a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in Haskell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BasisKey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Y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BasisKey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| N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BasisKey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| E</a:t>
            </a:r>
          </a:p>
          <a:p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Example: </a:t>
            </a:r>
            <a:r>
              <a:rPr lang="el-GR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8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8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is represented 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(Y (N E))</a:t>
            </a:r>
            <a:endParaRPr lang="en-C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12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17DE-3989-85FA-88DF-28FB43E58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8209-A8FB-BC4E-F059-40A9D768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What about other 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EA30-7AAB-0090-3D87-4256FB24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9965"/>
          </a:xfrm>
        </p:spPr>
        <p:txBody>
          <a:bodyPr>
            <a:normAutofit/>
          </a:bodyPr>
          <a:lstStyle/>
          <a:p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As mentioned, all the basis vectors so far have been </a:t>
            </a:r>
            <a:r>
              <a:rPr lang="en-CA" i="1" dirty="0">
                <a:latin typeface="Aptos" panose="020B0004020202020204" pitchFamily="34" charset="0"/>
                <a:cs typeface="Courier New" panose="02070309020205020404" pitchFamily="49" charset="0"/>
              </a:rPr>
              <a:t>spacelike, </a:t>
            </a:r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meaning a vector</a:t>
            </a:r>
            <a:r>
              <a:rPr lang="el-GR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γ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such that </a:t>
            </a:r>
            <a:r>
              <a:rPr lang="el-GR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γ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l-GR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</a:t>
            </a:r>
            <a:r>
              <a:rPr lang="el-G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γ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CA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&gt;</a:t>
            </a:r>
            <a:r>
              <a:rPr lang="en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0.</a:t>
            </a:r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 </a:t>
            </a:r>
          </a:p>
          <a:p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There are two other kinds:</a:t>
            </a:r>
          </a:p>
          <a:p>
            <a:pPr lvl="1"/>
            <a:r>
              <a:rPr lang="en-CA" dirty="0" err="1">
                <a:latin typeface="Aptos" panose="020B0004020202020204" pitchFamily="34" charset="0"/>
                <a:cs typeface="Courier New" panose="02070309020205020404" pitchFamily="49" charset="0"/>
              </a:rPr>
              <a:t>Timelike</a:t>
            </a:r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: a vector</a:t>
            </a:r>
            <a:r>
              <a:rPr lang="el-GR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γ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such that </a:t>
            </a:r>
            <a:r>
              <a:rPr lang="el-GR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γ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l-GR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</a:t>
            </a:r>
            <a:r>
              <a:rPr lang="el-G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γ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CA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&lt;</a:t>
            </a:r>
            <a:r>
              <a:rPr lang="en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0.</a:t>
            </a:r>
          </a:p>
          <a:p>
            <a:pPr lvl="2"/>
            <a:r>
              <a:rPr lang="en-CA" dirty="0">
                <a:solidFill>
                  <a:srgbClr val="000000"/>
                </a:solidFill>
                <a:latin typeface="Aptos" panose="020B0004020202020204" pitchFamily="34" charset="0"/>
                <a:cs typeface="Courier New" panose="02070309020205020404" pitchFamily="49" charset="0"/>
              </a:rPr>
              <a:t>Useful for solving problems in general relativity! [1]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ptos" panose="020B0004020202020204" pitchFamily="34" charset="0"/>
                <a:cs typeface="Courier New" panose="02070309020205020404" pitchFamily="49" charset="0"/>
              </a:rPr>
              <a:t>Null, or “</a:t>
            </a:r>
            <a:r>
              <a:rPr lang="en-CA" dirty="0" err="1">
                <a:solidFill>
                  <a:srgbClr val="000000"/>
                </a:solidFill>
                <a:latin typeface="Aptos" panose="020B0004020202020204" pitchFamily="34" charset="0"/>
                <a:cs typeface="Courier New" panose="02070309020205020404" pitchFamily="49" charset="0"/>
              </a:rPr>
              <a:t>lightlike</a:t>
            </a:r>
            <a:r>
              <a:rPr lang="en-CA" dirty="0">
                <a:solidFill>
                  <a:srgbClr val="000000"/>
                </a:solidFill>
                <a:latin typeface="Aptos" panose="020B0004020202020204" pitchFamily="34" charset="0"/>
                <a:cs typeface="Courier New" panose="02070309020205020404" pitchFamily="49" charset="0"/>
              </a:rPr>
              <a:t>”:</a:t>
            </a:r>
            <a:r>
              <a:rPr lang="en-CA" dirty="0">
                <a:latin typeface="Aptos" panose="020B0004020202020204" pitchFamily="34" charset="0"/>
                <a:cs typeface="Courier New" panose="02070309020205020404" pitchFamily="49" charset="0"/>
              </a:rPr>
              <a:t> a vector</a:t>
            </a:r>
            <a:r>
              <a:rPr lang="el-GR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γ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such that </a:t>
            </a:r>
            <a:r>
              <a:rPr lang="el-GR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γ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l-GR" b="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</a:t>
            </a:r>
            <a:r>
              <a:rPr lang="el-G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γ</a:t>
            </a:r>
            <a:r>
              <a:rPr 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CA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</a:t>
            </a:r>
            <a:r>
              <a:rPr lang="en-C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0</a:t>
            </a:r>
          </a:p>
          <a:p>
            <a:pPr lvl="2"/>
            <a:r>
              <a:rPr lang="en-CA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Also useful in special relativi</a:t>
            </a:r>
            <a:r>
              <a:rPr lang="en-CA" dirty="0">
                <a:solidFill>
                  <a:srgbClr val="000000"/>
                </a:solidFill>
                <a:latin typeface="Aptos" panose="020B0004020202020204" pitchFamily="34" charset="0"/>
              </a:rPr>
              <a:t>ty </a:t>
            </a:r>
            <a:r>
              <a:rPr lang="en-CA" dirty="0"/>
              <a:t>[4]</a:t>
            </a: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Future work include</a:t>
            </a:r>
            <a:r>
              <a:rPr lang="en-CA" dirty="0">
                <a:solidFill>
                  <a:srgbClr val="000000"/>
                </a:solidFill>
                <a:latin typeface="Aptos" panose="020B0004020202020204" pitchFamily="34" charset="0"/>
              </a:rPr>
              <a:t>s allowing you to change the types of basis vectors to create a more generalized Clifford space</a:t>
            </a:r>
            <a:endParaRPr lang="en-CA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1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1C4E-19B6-CECE-6883-B453CF12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Recap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4EECEA-3DB1-37A4-C9C2-155E5B8AFF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99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FA35-7FD2-0A67-2B2A-86064F03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61DC-8CEC-FDA5-AFD9-7FD0BA19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Have a representation of Clifford algebra in </a:t>
            </a:r>
            <a:r>
              <a:rPr lang="en-CA" dirty="0" err="1">
                <a:latin typeface="Aptos" panose="020B0004020202020204" pitchFamily="34" charset="0"/>
              </a:rPr>
              <a:t>Drasil</a:t>
            </a:r>
            <a:r>
              <a:rPr lang="en-CA" dirty="0">
                <a:latin typeface="Aptos" panose="020B0004020202020204" pitchFamily="34" charset="0"/>
              </a:rPr>
              <a:t>!</a:t>
            </a:r>
          </a:p>
          <a:p>
            <a:r>
              <a:rPr lang="en-CA" dirty="0">
                <a:latin typeface="Aptos" panose="020B0004020202020204" pitchFamily="34" charset="0"/>
              </a:rPr>
              <a:t>Currently supports spacelike vectors of any dimension</a:t>
            </a:r>
          </a:p>
          <a:p>
            <a:r>
              <a:rPr lang="en-CA" dirty="0">
                <a:latin typeface="Aptos" panose="020B0004020202020204" pitchFamily="34" charset="0"/>
              </a:rPr>
              <a:t>Must take advantage of sparsity to make the generalization worth it</a:t>
            </a:r>
          </a:p>
          <a:p>
            <a:r>
              <a:rPr lang="en-CA" dirty="0">
                <a:latin typeface="Aptos" panose="020B0004020202020204" pitchFamily="34" charset="0"/>
              </a:rPr>
              <a:t>Still no idea how to represent matrices!</a:t>
            </a:r>
          </a:p>
          <a:p>
            <a:r>
              <a:rPr lang="en-CA" dirty="0">
                <a:latin typeface="Aptos" panose="020B0004020202020204" pitchFamily="34" charset="0"/>
              </a:rPr>
              <a:t>Documentation (LaTeX) generation of vectors works</a:t>
            </a:r>
          </a:p>
        </p:txBody>
      </p:sp>
    </p:spTree>
    <p:extLst>
      <p:ext uri="{BB962C8B-B14F-4D97-AF65-F5344CB8AC3E}">
        <p14:creationId xmlns:p14="http://schemas.microsoft.com/office/powerpoint/2010/main" val="575893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A9CE8-FB4D-F5C7-300C-8C42B415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A387-44E7-F300-6014-A31BBDF7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38B1-AF7F-4B44-F25B-14DBEA92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485"/>
          </a:xfrm>
        </p:spPr>
        <p:txBody>
          <a:bodyPr>
            <a:normAutofit fontScale="92500"/>
          </a:bodyPr>
          <a:lstStyle/>
          <a:p>
            <a:r>
              <a:rPr lang="en-CA" dirty="0">
                <a:latin typeface="Aptos" panose="020B0004020202020204" pitchFamily="34" charset="0"/>
              </a:rPr>
              <a:t>Short-term: </a:t>
            </a:r>
            <a:r>
              <a:rPr lang="en-CA" dirty="0" err="1">
                <a:latin typeface="Aptos" panose="020B0004020202020204" pitchFamily="34" charset="0"/>
              </a:rPr>
              <a:t>Getcode</a:t>
            </a:r>
            <a:r>
              <a:rPr lang="en-CA" dirty="0">
                <a:latin typeface="Aptos" panose="020B0004020202020204" pitchFamily="34" charset="0"/>
              </a:rPr>
              <a:t> generation working, generated code should take advantage of sparsity too</a:t>
            </a:r>
          </a:p>
          <a:p>
            <a:r>
              <a:rPr lang="en-CA" dirty="0">
                <a:latin typeface="Aptos" panose="020B0004020202020204" pitchFamily="34" charset="0"/>
              </a:rPr>
              <a:t>Short/medium-term: Create an program to compute the trajectory of a projectile in 2D, and use these new components (representing vectors as </a:t>
            </a:r>
            <a:r>
              <a:rPr lang="en-CA" dirty="0" err="1">
                <a:latin typeface="Aptos" panose="020B0004020202020204" pitchFamily="34" charset="0"/>
              </a:rPr>
              <a:t>clifs</a:t>
            </a:r>
            <a:r>
              <a:rPr lang="en-CA" dirty="0">
                <a:latin typeface="Aptos" panose="020B0004020202020204" pitchFamily="34" charset="0"/>
              </a:rPr>
              <a:t>, using </a:t>
            </a:r>
            <a:r>
              <a:rPr lang="en-CA" dirty="0" err="1">
                <a:latin typeface="Aptos" panose="020B0004020202020204" pitchFamily="34" charset="0"/>
              </a:rPr>
              <a:t>clif</a:t>
            </a:r>
            <a:r>
              <a:rPr lang="en-CA" dirty="0">
                <a:latin typeface="Aptos" panose="020B0004020202020204" pitchFamily="34" charset="0"/>
              </a:rPr>
              <a:t> addition, </a:t>
            </a:r>
            <a:r>
              <a:rPr lang="en-CA" dirty="0" err="1">
                <a:latin typeface="Aptos" panose="020B0004020202020204" pitchFamily="34" charset="0"/>
              </a:rPr>
              <a:t>etc</a:t>
            </a:r>
            <a:r>
              <a:rPr lang="en-CA" dirty="0">
                <a:latin typeface="Aptos" panose="020B0004020202020204" pitchFamily="34" charset="0"/>
              </a:rPr>
              <a:t>) to generate documentation and code</a:t>
            </a:r>
          </a:p>
          <a:p>
            <a:r>
              <a:rPr lang="en-CA" dirty="0">
                <a:latin typeface="Aptos" panose="020B0004020202020204" pitchFamily="34" charset="0"/>
              </a:rPr>
              <a:t>Medium-term: Implement more operations on dimensions (e.g. concatenating vector of size m and n should yield a vector of size </a:t>
            </a:r>
            <a:r>
              <a:rPr lang="en-CA" dirty="0" err="1">
                <a:latin typeface="Aptos" panose="020B0004020202020204" pitchFamily="34" charset="0"/>
              </a:rPr>
              <a:t>m+n</a:t>
            </a:r>
            <a:r>
              <a:rPr lang="en-CA" dirty="0">
                <a:latin typeface="Aptos" panose="020B0004020202020204" pitchFamily="34" charset="0"/>
              </a:rPr>
              <a:t>, currently not possible)</a:t>
            </a:r>
          </a:p>
          <a:p>
            <a:r>
              <a:rPr lang="en-CA" dirty="0">
                <a:latin typeface="Aptos" panose="020B0004020202020204" pitchFamily="34" charset="0"/>
              </a:rPr>
              <a:t>Medium-term: support </a:t>
            </a:r>
            <a:r>
              <a:rPr lang="en-CA" dirty="0" err="1">
                <a:latin typeface="Aptos" panose="020B0004020202020204" pitchFamily="34" charset="0"/>
              </a:rPr>
              <a:t>timelike</a:t>
            </a:r>
            <a:r>
              <a:rPr lang="en-CA" dirty="0">
                <a:latin typeface="Aptos" panose="020B0004020202020204" pitchFamily="34" charset="0"/>
              </a:rPr>
              <a:t> and </a:t>
            </a:r>
            <a:r>
              <a:rPr lang="en-CA" dirty="0" err="1">
                <a:latin typeface="Aptos" panose="020B0004020202020204" pitchFamily="34" charset="0"/>
              </a:rPr>
              <a:t>lightlike</a:t>
            </a:r>
            <a:r>
              <a:rPr lang="en-CA" dirty="0">
                <a:latin typeface="Aptos" panose="020B0004020202020204" pitchFamily="34" charset="0"/>
              </a:rPr>
              <a:t> basis vectors</a:t>
            </a:r>
          </a:p>
          <a:p>
            <a:r>
              <a:rPr lang="en-CA" dirty="0">
                <a:latin typeface="Aptos" panose="020B0004020202020204" pitchFamily="34" charset="0"/>
              </a:rPr>
              <a:t>Long-term: create examples with advanced scientific computations (e.g. gyroscopic procession, Maxwell’s equations, special relativity)</a:t>
            </a:r>
          </a:p>
        </p:txBody>
      </p:sp>
    </p:spTree>
    <p:extLst>
      <p:ext uri="{BB962C8B-B14F-4D97-AF65-F5344CB8AC3E}">
        <p14:creationId xmlns:p14="http://schemas.microsoft.com/office/powerpoint/2010/main" val="292261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4B22-1717-98C4-EBE8-E7D0CA23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F2A9-F95F-34AD-9877-35F0A469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latin typeface="Aptos" panose="020B0004020202020204" pitchFamily="34" charset="0"/>
              </a:rPr>
              <a:t>[1] J. S. Denker, "Clifford Algebra: A Visual Introduction," AV8N, [Online]. Available: https://www.av8n.com/physics/</a:t>
            </a:r>
            <a:r>
              <a:rPr lang="en-CA" dirty="0" err="1">
                <a:latin typeface="Aptos" panose="020B0004020202020204" pitchFamily="34" charset="0"/>
              </a:rPr>
              <a:t>clifford-intro.htm</a:t>
            </a:r>
            <a:r>
              <a:rPr lang="en-CA" dirty="0">
                <a:latin typeface="Aptos" panose="020B0004020202020204" pitchFamily="34" charset="0"/>
              </a:rPr>
              <a:t>. . [Accessed: Mar. 2025].</a:t>
            </a:r>
          </a:p>
          <a:p>
            <a:pPr marL="0" indent="0">
              <a:buNone/>
            </a:pPr>
            <a:r>
              <a:rPr lang="en-CA" dirty="0">
                <a:latin typeface="Aptos" panose="020B0004020202020204" pitchFamily="34" charset="0"/>
              </a:rPr>
              <a:t>[2] Wikimedia Foundation, "William Kingdon Clifford," </a:t>
            </a:r>
            <a:r>
              <a:rPr lang="en-CA" i="1" dirty="0">
                <a:latin typeface="Aptos" panose="020B0004020202020204" pitchFamily="34" charset="0"/>
              </a:rPr>
              <a:t>Wikipedia</a:t>
            </a:r>
            <a:r>
              <a:rPr lang="en-CA" dirty="0">
                <a:latin typeface="Aptos" panose="020B0004020202020204" pitchFamily="34" charset="0"/>
              </a:rPr>
              <a:t>. [Online]. Available: https://</a:t>
            </a:r>
            <a:r>
              <a:rPr lang="en-CA" dirty="0" err="1">
                <a:latin typeface="Aptos" panose="020B0004020202020204" pitchFamily="34" charset="0"/>
              </a:rPr>
              <a:t>en.wikipedia.org</a:t>
            </a:r>
            <a:r>
              <a:rPr lang="en-CA" dirty="0">
                <a:latin typeface="Aptos" panose="020B0004020202020204" pitchFamily="34" charset="0"/>
              </a:rPr>
              <a:t>/wiki/</a:t>
            </a:r>
            <a:r>
              <a:rPr lang="en-CA" dirty="0" err="1">
                <a:latin typeface="Aptos" panose="020B0004020202020204" pitchFamily="34" charset="0"/>
              </a:rPr>
              <a:t>William_Kingdon_Clifford</a:t>
            </a:r>
            <a:r>
              <a:rPr lang="en-CA" dirty="0">
                <a:latin typeface="Aptos" panose="020B0004020202020204" pitchFamily="34" charset="0"/>
              </a:rPr>
              <a:t>. . [Accessed: 01-Apr-2025].</a:t>
            </a:r>
          </a:p>
          <a:p>
            <a:pPr marL="0" indent="0">
              <a:buNone/>
            </a:pPr>
            <a:r>
              <a:rPr lang="en-CA" dirty="0">
                <a:latin typeface="Aptos" panose="020B0004020202020204" pitchFamily="34" charset="0"/>
              </a:rPr>
              <a:t>[3] J. M. Lindsay and A. </a:t>
            </a:r>
            <a:r>
              <a:rPr lang="en-CA" dirty="0" err="1">
                <a:latin typeface="Aptos" panose="020B0004020202020204" pitchFamily="34" charset="0"/>
              </a:rPr>
              <a:t>Soreni</a:t>
            </a:r>
            <a:r>
              <a:rPr lang="en-CA" dirty="0">
                <a:latin typeface="Aptos" panose="020B0004020202020204" pitchFamily="34" charset="0"/>
              </a:rPr>
              <a:t>-Harari, "Beyond the Limits of Propulsion: Exploring Interstellar Spaceflight," </a:t>
            </a:r>
            <a:r>
              <a:rPr lang="en-CA" dirty="0" err="1">
                <a:latin typeface="Aptos" panose="020B0004020202020204" pitchFamily="34" charset="0"/>
              </a:rPr>
              <a:t>arXiv</a:t>
            </a:r>
            <a:r>
              <a:rPr lang="en-CA" dirty="0">
                <a:latin typeface="Aptos" panose="020B0004020202020204" pitchFamily="34" charset="0"/>
              </a:rPr>
              <a:t>, 2503.10451, Mar. 2025. [Online]. Available: https://</a:t>
            </a:r>
            <a:r>
              <a:rPr lang="en-CA" dirty="0" err="1">
                <a:latin typeface="Aptos" panose="020B0004020202020204" pitchFamily="34" charset="0"/>
              </a:rPr>
              <a:t>arxiv.org</a:t>
            </a:r>
            <a:r>
              <a:rPr lang="en-CA" dirty="0">
                <a:latin typeface="Aptos" panose="020B0004020202020204" pitchFamily="34" charset="0"/>
              </a:rPr>
              <a:t>/abs/2503.10451.</a:t>
            </a:r>
          </a:p>
          <a:p>
            <a:pPr marL="0" indent="0">
              <a:buNone/>
            </a:pPr>
            <a:r>
              <a:rPr lang="en-CA" dirty="0">
                <a:latin typeface="Aptos" panose="020B0004020202020204" pitchFamily="34" charset="0"/>
              </a:rPr>
              <a:t>[4] E. W. </a:t>
            </a:r>
            <a:r>
              <a:rPr lang="en-CA" dirty="0" err="1">
                <a:latin typeface="Aptos" panose="020B0004020202020204" pitchFamily="34" charset="0"/>
              </a:rPr>
              <a:t>Weisstein</a:t>
            </a:r>
            <a:r>
              <a:rPr lang="en-CA" dirty="0">
                <a:latin typeface="Aptos" panose="020B0004020202020204" pitchFamily="34" charset="0"/>
              </a:rPr>
              <a:t>, "</a:t>
            </a:r>
            <a:r>
              <a:rPr lang="en-CA" dirty="0" err="1">
                <a:latin typeface="Aptos" panose="020B0004020202020204" pitchFamily="34" charset="0"/>
              </a:rPr>
              <a:t>Lightlike</a:t>
            </a:r>
            <a:r>
              <a:rPr lang="en-CA" dirty="0">
                <a:latin typeface="Aptos" panose="020B0004020202020204" pitchFamily="34" charset="0"/>
              </a:rPr>
              <a:t>," </a:t>
            </a:r>
            <a:r>
              <a:rPr lang="en-CA" dirty="0" err="1">
                <a:latin typeface="Aptos" panose="020B0004020202020204" pitchFamily="34" charset="0"/>
              </a:rPr>
              <a:t>MathWorld</a:t>
            </a:r>
            <a:r>
              <a:rPr lang="en-CA" dirty="0">
                <a:latin typeface="Aptos" panose="020B0004020202020204" pitchFamily="34" charset="0"/>
              </a:rPr>
              <a:t>, Wolfram Research, Inc., [Online]. Available: https://</a:t>
            </a:r>
            <a:r>
              <a:rPr lang="en-CA" dirty="0" err="1">
                <a:latin typeface="Aptos" panose="020B0004020202020204" pitchFamily="34" charset="0"/>
              </a:rPr>
              <a:t>mathworld.wolfram.com</a:t>
            </a:r>
            <a:r>
              <a:rPr lang="en-CA" dirty="0">
                <a:latin typeface="Aptos" panose="020B0004020202020204" pitchFamily="34" charset="0"/>
              </a:rPr>
              <a:t>/</a:t>
            </a:r>
            <a:r>
              <a:rPr lang="en-CA" dirty="0" err="1">
                <a:latin typeface="Aptos" panose="020B0004020202020204" pitchFamily="34" charset="0"/>
              </a:rPr>
              <a:t>Lightlike.html</a:t>
            </a:r>
            <a:r>
              <a:rPr lang="en-CA" dirty="0">
                <a:latin typeface="Aptos" panose="020B0004020202020204" pitchFamily="34" charset="0"/>
              </a:rPr>
              <a:t>. . [Accessed: Mar. 2025].</a:t>
            </a:r>
          </a:p>
        </p:txBody>
      </p:sp>
    </p:spTree>
    <p:extLst>
      <p:ext uri="{BB962C8B-B14F-4D97-AF65-F5344CB8AC3E}">
        <p14:creationId xmlns:p14="http://schemas.microsoft.com/office/powerpoint/2010/main" val="3707852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B764BABA-D0D7-D314-C388-29D378641E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6250"/>
          <a:stretch/>
        </p:blipFill>
        <p:spPr>
          <a:xfrm>
            <a:off x="8878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49E6F-521D-1821-9496-9F45E23D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2" y="2271449"/>
            <a:ext cx="10648595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 Questions?</a:t>
            </a:r>
            <a:br>
              <a:rPr lang="en-US" sz="6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PR: </a:t>
            </a:r>
            <a:r>
              <a:rPr lang="en-US" sz="2000" b="1" i="0" kern="1200" cap="all" baseline="0" dirty="0">
                <a:solidFill>
                  <a:schemeClr val="accent4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https://github.com/JacquesCarette/Drasil/pull/4009</a:t>
            </a:r>
            <a:br>
              <a:rPr lang="en-US" sz="20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Documentation: </a:t>
            </a:r>
            <a:r>
              <a:rPr lang="en-US" sz="2000" b="1" i="0" kern="1200" cap="all" baseline="0" dirty="0">
                <a:solidFill>
                  <a:schemeClr val="accent4"/>
                </a:solidFill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https://github.com/CSchank/GeometricCodeGen</a:t>
            </a:r>
            <a:r>
              <a:rPr lang="en-US" sz="2000" b="1" i="0" kern="1200" cap="all" baseline="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endParaRPr lang="en-US" sz="6600" b="1" i="0" kern="1200" cap="all" baseline="0" dirty="0"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7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53F9E1EB-5EC1-E0A5-7E8A-A8EC747CE877}"/>
              </a:ext>
            </a:extLst>
          </p:cNvPr>
          <p:cNvSpPr txBox="1">
            <a:spLocks/>
          </p:cNvSpPr>
          <p:nvPr/>
        </p:nvSpPr>
        <p:spPr>
          <a:xfrm>
            <a:off x="113231" y="-1338424"/>
            <a:ext cx="7298360" cy="2838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all" dirty="0">
                <a:solidFill>
                  <a:schemeClr val="bg1"/>
                </a:solidFill>
              </a:rPr>
              <a:t>Recap: Geometric Algebra</a:t>
            </a:r>
          </a:p>
        </p:txBody>
      </p:sp>
      <p:pic>
        <p:nvPicPr>
          <p:cNvPr id="17" name="Picture 4" descr="undefined">
            <a:extLst>
              <a:ext uri="{FF2B5EF4-FFF2-40B4-BE49-F238E27FC236}">
                <a16:creationId xmlns:a16="http://schemas.microsoft.com/office/drawing/2014/main" id="{B4D2D463-3543-C893-306B-3082A9403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2697" y="1495094"/>
            <a:ext cx="3519428" cy="422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C9DCFE0-0EFA-9906-8A6E-250C6B7D2414}"/>
              </a:ext>
            </a:extLst>
          </p:cNvPr>
          <p:cNvGrpSpPr/>
          <p:nvPr/>
        </p:nvGrpSpPr>
        <p:grpSpPr>
          <a:xfrm>
            <a:off x="7576223" y="156701"/>
            <a:ext cx="4451144" cy="5960939"/>
            <a:chOff x="6045321" y="296640"/>
            <a:chExt cx="4953001" cy="6633021"/>
          </a:xfrm>
        </p:grpSpPr>
        <p:pic>
          <p:nvPicPr>
            <p:cNvPr id="21" name="Picture 2" descr="blades">
              <a:extLst>
                <a:ext uri="{FF2B5EF4-FFF2-40B4-BE49-F238E27FC236}">
                  <a16:creationId xmlns:a16="http://schemas.microsoft.com/office/drawing/2014/main" id="{E295EE06-1374-AD01-9786-AF74D9EEB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45345" y="296640"/>
              <a:ext cx="4952972" cy="1609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add-vectors">
              <a:extLst>
                <a:ext uri="{FF2B5EF4-FFF2-40B4-BE49-F238E27FC236}">
                  <a16:creationId xmlns:a16="http://schemas.microsoft.com/office/drawing/2014/main" id="{88BBFB74-0A74-CAA6-2769-DC154EC14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323" y="2055810"/>
              <a:ext cx="4952997" cy="2362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add-bivectors">
              <a:extLst>
                <a:ext uri="{FF2B5EF4-FFF2-40B4-BE49-F238E27FC236}">
                  <a16:creationId xmlns:a16="http://schemas.microsoft.com/office/drawing/2014/main" id="{17FE692C-0A18-84EE-A775-B8F83516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321" y="4567461"/>
              <a:ext cx="4953001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69ADEC4-AE9B-28A1-3D9F-6DD470581718}"/>
              </a:ext>
            </a:extLst>
          </p:cNvPr>
          <p:cNvSpPr txBox="1"/>
          <p:nvPr/>
        </p:nvSpPr>
        <p:spPr>
          <a:xfrm>
            <a:off x="1142623" y="5739723"/>
            <a:ext cx="523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William Kingdon Clifford (1845-1879)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9B4BAA-9C9F-F0CD-9357-FFF5DC030F63}"/>
              </a:ext>
            </a:extLst>
          </p:cNvPr>
          <p:cNvSpPr txBox="1"/>
          <p:nvPr/>
        </p:nvSpPr>
        <p:spPr>
          <a:xfrm>
            <a:off x="9124452" y="6371158"/>
            <a:ext cx="29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Aptos" panose="020B0004020202020204" pitchFamily="34" charset="0"/>
              </a:rPr>
              <a:t>Right-side graphics from [1]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EA114-C189-77BE-789A-45D55A466C5D}"/>
              </a:ext>
            </a:extLst>
          </p:cNvPr>
          <p:cNvSpPr txBox="1"/>
          <p:nvPr/>
        </p:nvSpPr>
        <p:spPr>
          <a:xfrm>
            <a:off x="5522125" y="54204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Aptos" panose="020B0004020202020204" pitchFamily="34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80936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352E-05F5-D605-BFB0-C8C21EC3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Geometric Algebra Cont’d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8822DE-B3AB-BD65-3EF2-2858929DD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21577"/>
              </p:ext>
            </p:extLst>
          </p:nvPr>
        </p:nvGraphicFramePr>
        <p:xfrm>
          <a:off x="838199" y="1898174"/>
          <a:ext cx="10515603" cy="420624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18095533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137798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2792052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9285367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548654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9096950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166751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CA" sz="2000" b="1" dirty="0">
                          <a:effectLst/>
                          <a:latin typeface="Aptos" panose="020B0004020202020204" pitchFamily="34" charset="0"/>
                        </a:rPr>
                        <a:t>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000" b="1" dirty="0">
                          <a:effectLst/>
                          <a:latin typeface="Aptos" panose="020B0004020202020204" pitchFamily="34" charset="0"/>
                        </a:rPr>
                        <a:t>visualized 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000" b="1" dirty="0">
                          <a:effectLst/>
                          <a:latin typeface="Aptos" panose="020B0004020202020204" pitchFamily="34" charset="0"/>
                        </a:rPr>
                        <a:t>geometric extent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  <a:latin typeface="Aptos" panose="020B0004020202020204" pitchFamily="34" charset="0"/>
                        </a:rPr>
                        <a:t>grade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87604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scalar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no geometric extent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97226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vector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line segment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extent in 1 direction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44652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bivector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patch of surface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extent in 2 directions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0935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trivector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piece of 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extent in 3 directions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  <a:latin typeface="Aptos" panose="020B0004020202020204" pitchFamily="34" charset="0"/>
                        </a:rPr>
                        <a:t>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370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CA" sz="2000">
                          <a:effectLst/>
                          <a:latin typeface="Aptos" panose="020B0004020202020204" pitchFamily="34" charset="0"/>
                        </a:rPr>
                        <a:t>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>
                        <a:latin typeface="Aptos" panose="020B00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0">
                        <a:latin typeface="Aptos" panose="020B00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0">
                        <a:latin typeface="Aptos" panose="020B00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0">
                        <a:latin typeface="Aptos" panose="020B00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0">
                        <a:latin typeface="Aptos" panose="020B00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1591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691AB8-C36A-84F6-7429-07AA94412599}"/>
              </a:ext>
            </a:extLst>
          </p:cNvPr>
          <p:cNvSpPr txBox="1"/>
          <p:nvPr/>
        </p:nvSpPr>
        <p:spPr>
          <a:xfrm>
            <a:off x="11132425" y="57350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01080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4FECE-F6E6-8434-5EDE-0CC67878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bg1"/>
                </a:solidFill>
                <a:latin typeface="Aptos" panose="020B0004020202020204" pitchFamily="34" charset="0"/>
              </a:rPr>
              <a:t>Why Geometric Algebra?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2D57ED-29E5-29F6-3A00-004507AB9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5367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55709B-CBD6-81D8-F253-80928111984D}"/>
              </a:ext>
            </a:extLst>
          </p:cNvPr>
          <p:cNvSpPr txBox="1"/>
          <p:nvPr/>
        </p:nvSpPr>
        <p:spPr>
          <a:xfrm>
            <a:off x="9641544" y="58076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Aptos" panose="020B000402020202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09665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B4994-C4E1-BC6E-6F0C-C0A30A745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28AA-C48B-70E0-22D2-C0484F17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77"/>
            <a:ext cx="10515600" cy="1325563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“Help stamp out cross products!”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B944-1DBC-7169-4C1C-6BDF30D4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487"/>
            <a:ext cx="10515600" cy="4351338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Geometric algebra defines the wedge product, a generalization of cross product. </a:t>
            </a:r>
          </a:p>
          <a:p>
            <a:r>
              <a:rPr lang="en-CA" dirty="0">
                <a:latin typeface="Aptos" panose="020B0004020202020204" pitchFamily="34" charset="0"/>
              </a:rPr>
              <a:t>Any calculation involving cross products can be generalized / simplified using a wedge product.</a:t>
            </a:r>
          </a:p>
          <a:p>
            <a:r>
              <a:rPr lang="en-CA" dirty="0">
                <a:latin typeface="Aptos" panose="020B0004020202020204" pitchFamily="34" charset="0"/>
              </a:rPr>
              <a:t>Example: Maxwell’s equations</a:t>
            </a:r>
          </a:p>
          <a:p>
            <a:pPr marL="0" indent="0">
              <a:buNone/>
            </a:pPr>
            <a:endParaRPr lang="en-CA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DE354-EC74-FFD0-ADE8-D1E33FAF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9" y="3631395"/>
            <a:ext cx="4196862" cy="3085928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F024092-3CD2-B15A-D858-867303F8C709}"/>
              </a:ext>
            </a:extLst>
          </p:cNvPr>
          <p:cNvSpPr/>
          <p:nvPr/>
        </p:nvSpPr>
        <p:spPr>
          <a:xfrm>
            <a:off x="5884986" y="4747109"/>
            <a:ext cx="1617784" cy="801332"/>
          </a:xfrm>
          <a:prstGeom prst="rightArrow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D1C7C-41AF-5E21-8B4F-3061401D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215" y="4493725"/>
            <a:ext cx="2870200" cy="1308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75EE7B-04E8-C528-5780-60A982E37378}"/>
              </a:ext>
            </a:extLst>
          </p:cNvPr>
          <p:cNvSpPr txBox="1"/>
          <p:nvPr/>
        </p:nvSpPr>
        <p:spPr>
          <a:xfrm>
            <a:off x="10911050" y="60485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76892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2B7C-24BE-265F-2A5C-53CCF2B8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Representing </a:t>
            </a:r>
            <a:r>
              <a:rPr lang="en-CA" dirty="0" err="1"/>
              <a:t>Clifs</a:t>
            </a:r>
            <a:r>
              <a:rPr lang="en-CA" dirty="0"/>
              <a:t> Component-Wise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42B9B-33FE-1A60-A855-039DC6BEB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>
                    <a:latin typeface="Aptos" panose="020B0004020202020204" pitchFamily="34" charset="0"/>
                  </a:rPr>
                  <a:t>When we want to actually compute using </a:t>
                </a:r>
                <a:r>
                  <a:rPr lang="en-CA" dirty="0" err="1">
                    <a:latin typeface="Aptos" panose="020B0004020202020204" pitchFamily="34" charset="0"/>
                  </a:rPr>
                  <a:t>clifs</a:t>
                </a:r>
                <a:r>
                  <a:rPr lang="en-CA" dirty="0">
                    <a:latin typeface="Aptos" panose="020B0004020202020204" pitchFamily="34" charset="0"/>
                  </a:rPr>
                  <a:t>, we need to pick a basis.</a:t>
                </a:r>
              </a:p>
              <a:p>
                <a:r>
                  <a:rPr lang="en-CA" dirty="0">
                    <a:latin typeface="Aptos" panose="020B0004020202020204" pitchFamily="34" charset="0"/>
                  </a:rPr>
                  <a:t>Let’s call the basis vectors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en-US" b="0" i="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,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b="0" i="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,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etc.</a:t>
                </a:r>
                <a:endParaRPr lang="en-CA" dirty="0">
                  <a:latin typeface="Aptos" panose="020B0004020202020204" pitchFamily="34" charset="0"/>
                </a:endParaRPr>
              </a:p>
              <a:p>
                <a:r>
                  <a:rPr lang="en-CA" dirty="0">
                    <a:latin typeface="Aptos" panose="020B0004020202020204" pitchFamily="34" charset="0"/>
                  </a:rPr>
                  <a:t>A convenient basis is an </a:t>
                </a:r>
                <a:r>
                  <a:rPr lang="en-CA" i="1" dirty="0">
                    <a:latin typeface="Aptos" panose="020B0004020202020204" pitchFamily="34" charset="0"/>
                  </a:rPr>
                  <a:t>orthonormal basis</a:t>
                </a:r>
                <a:r>
                  <a:rPr lang="en-CA" dirty="0">
                    <a:latin typeface="Aptos" panose="020B0004020202020204" pitchFamily="34" charset="0"/>
                  </a:rPr>
                  <a:t> of </a:t>
                </a:r>
                <a:r>
                  <a:rPr lang="en-CA" i="1" dirty="0">
                    <a:latin typeface="Aptos" panose="020B0004020202020204" pitchFamily="34" charset="0"/>
                  </a:rPr>
                  <a:t>spacelike</a:t>
                </a:r>
                <a:r>
                  <a:rPr lang="en-CA" dirty="0">
                    <a:latin typeface="Aptos" panose="020B0004020202020204" pitchFamily="34" charset="0"/>
                  </a:rPr>
                  <a:t> basis vectors</a:t>
                </a:r>
              </a:p>
              <a:p>
                <a:pPr lvl="1"/>
                <a:r>
                  <a:rPr lang="en-US" b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Orthonormal: </a:t>
                </a:r>
                <a14:m>
                  <m:oMath xmlns:m="http://schemas.openxmlformats.org/officeDocument/2006/math">
                    <m:r>
                      <a:rPr lang="el-G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baseline="-25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l-GR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·</m:t>
                    </m:r>
                    <m:r>
                      <a:rPr lang="el-G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baseline="-250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CA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lvl="1"/>
                <a:r>
                  <a:rPr lang="en-US" b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Orthonormal also means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baseline="-25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b="0" i="1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(unit vectors)</a:t>
                </a:r>
              </a:p>
              <a:p>
                <a:pPr lvl="1"/>
                <a:r>
                  <a:rPr lang="en-US" b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Spacelike: </a:t>
                </a:r>
                <a:r>
                  <a:rPr lang="el-GR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γ</a:t>
                </a:r>
                <a:r>
                  <a:rPr lang="en-US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l-GR" b="0" i="1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CA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·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γ</a:t>
                </a:r>
                <a:r>
                  <a:rPr lang="en-US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CA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 </a:t>
                </a:r>
                <a:r>
                  <a:rPr lang="en-CA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&gt;</a:t>
                </a:r>
                <a:r>
                  <a:rPr lang="en-CA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0 (</a:t>
                </a:r>
                <a:r>
                  <a:rPr lang="el-GR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γ</a:t>
                </a:r>
                <a:r>
                  <a:rPr lang="en-US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l-GR" b="0" i="1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CA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·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γ</a:t>
                </a:r>
                <a:r>
                  <a:rPr lang="en-US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CA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 =</a:t>
                </a:r>
                <a:r>
                  <a:rPr lang="en-CA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1 </a:t>
                </a:r>
                <a:r>
                  <a:rPr lang="en-CA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due to orthonormality</a:t>
                </a:r>
                <a:r>
                  <a:rPr lang="en-CA" dirty="0">
                    <a:solidFill>
                      <a:srgbClr val="000000"/>
                    </a:solidFill>
                    <a:latin typeface="Aptos" panose="020B0004020202020204" pitchFamily="34" charset="0"/>
                  </a:rPr>
                  <a:t>)</a:t>
                </a:r>
                <a:endParaRPr lang="en-CA" i="1" dirty="0">
                  <a:solidFill>
                    <a:srgbClr val="000000"/>
                  </a:solidFill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42B9B-33FE-1A60-A855-039DC6BEB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5A1A8A9-D9D7-18CC-21F0-6C1D722D4C3F}"/>
              </a:ext>
            </a:extLst>
          </p:cNvPr>
          <p:cNvSpPr txBox="1"/>
          <p:nvPr/>
        </p:nvSpPr>
        <p:spPr>
          <a:xfrm>
            <a:off x="10911050" y="58076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76632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D9A6-E5F2-9472-5BE1-ABD6D6B7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Representing </a:t>
            </a:r>
            <a:r>
              <a:rPr lang="en-CA" dirty="0" err="1"/>
              <a:t>Clifs</a:t>
            </a:r>
            <a:r>
              <a:rPr lang="en-CA" dirty="0"/>
              <a:t>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4B256-926D-C4E2-2D7D-1407CE9FB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>
                    <a:latin typeface="Aptos" panose="020B0004020202020204" pitchFamily="34" charset="0"/>
                  </a:rPr>
                  <a:t>Example: In a 3D Clifford space, we have the following components:</a:t>
                </a:r>
              </a:p>
              <a:p>
                <a:pPr lvl="1"/>
                <a:r>
                  <a:rPr lang="en-CA" dirty="0">
                    <a:latin typeface="Aptos" panose="020B0004020202020204" pitchFamily="34" charset="0"/>
                  </a:rPr>
                  <a:t>1 scalar component</a:t>
                </a:r>
              </a:p>
              <a:p>
                <a:pPr lvl="1"/>
                <a:r>
                  <a:rPr lang="en-CA" dirty="0">
                    <a:latin typeface="Aptos" panose="020B0004020202020204" pitchFamily="34" charset="0"/>
                  </a:rPr>
                  <a:t>3 vector components: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b="0" i="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</a:t>
                </a:r>
                <a:r>
                  <a:rPr lang="en-US" b="0" i="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ptos" panose="020B0004020202020204" pitchFamily="34" charset="0"/>
                  </a:rPr>
                  <a:t>.</a:t>
                </a:r>
                <a:r>
                  <a:rPr lang="en-CA" dirty="0">
                    <a:latin typeface="Aptos" panose="020B0004020202020204" pitchFamily="34" charset="0"/>
                  </a:rPr>
                  <a:t> </a:t>
                </a:r>
              </a:p>
              <a:p>
                <a:pPr lvl="1"/>
                <a:r>
                  <a:rPr lang="en-CA" dirty="0">
                    <a:latin typeface="Aptos" panose="020B0004020202020204" pitchFamily="34" charset="0"/>
                  </a:rPr>
                  <a:t>3 bivector components: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Aptos" panose="020B0004020202020204" pitchFamily="34" charset="0"/>
                  </a:rPr>
                  <a:t>and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CA" dirty="0">
                    <a:latin typeface="Aptos" panose="020B0004020202020204" pitchFamily="34" charset="0"/>
                  </a:rPr>
                  <a:t>1 </a:t>
                </a:r>
                <a:r>
                  <a:rPr lang="en-CA" dirty="0" err="1">
                    <a:latin typeface="Aptos" panose="020B0004020202020204" pitchFamily="34" charset="0"/>
                  </a:rPr>
                  <a:t>trivector</a:t>
                </a:r>
                <a:r>
                  <a:rPr lang="en-CA" dirty="0">
                    <a:latin typeface="Aptos" panose="020B0004020202020204" pitchFamily="34" charset="0"/>
                  </a:rPr>
                  <a:t> component: 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l-GR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CA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dirty="0">
                    <a:latin typeface="Aptos" panose="020B0004020202020204" pitchFamily="34" charset="0"/>
                  </a:rPr>
                  <a:t>Pop quiz! How many components in total, as function of a general dimension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>
                    <a:latin typeface="Aptos" panose="020B0004020202020204" pitchFamily="34" charset="0"/>
                  </a:rPr>
                  <a:t>?</a:t>
                </a:r>
              </a:p>
              <a:p>
                <a:pPr lvl="1"/>
                <a:r>
                  <a:rPr lang="en-CA" dirty="0">
                    <a:latin typeface="Aptos" panose="020B0004020202020204" pitchFamily="34" charset="0"/>
                  </a:rPr>
                  <a:t>Answer: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A" dirty="0">
                    <a:latin typeface="Aptos" panose="020B0004020202020204" pitchFamily="34" charset="0"/>
                  </a:rPr>
                  <a:t> components!</a:t>
                </a:r>
              </a:p>
              <a:p>
                <a:pPr marL="457200" lvl="1" indent="0">
                  <a:buNone/>
                </a:pPr>
                <a:endParaRPr lang="en-US" baseline="-25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4B256-926D-C4E2-2D7D-1407CE9FB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0A81F4B-7DC9-A491-F981-B6C7D8B94B50}"/>
              </a:ext>
            </a:extLst>
          </p:cNvPr>
          <p:cNvSpPr txBox="1"/>
          <p:nvPr/>
        </p:nvSpPr>
        <p:spPr>
          <a:xfrm>
            <a:off x="10911050" y="58076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18770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9624-0247-FF1B-0496-684EEE36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Geometric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1556B-3318-5FB4-8E1F-733EB91D3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>
                    <a:latin typeface="Aptos" panose="020B0004020202020204" pitchFamily="34" charset="0"/>
                  </a:rPr>
                  <a:t>The geometric product is written AB, simply juxtaposing the multiplicands.</a:t>
                </a:r>
              </a:p>
              <a:p>
                <a:r>
                  <a:rPr lang="en-CA" dirty="0">
                    <a:latin typeface="Aptos" panose="020B0004020202020204" pitchFamily="34" charset="0"/>
                  </a:rPr>
                  <a:t>Geometric product is:</a:t>
                </a:r>
              </a:p>
              <a:p>
                <a:pPr lvl="1"/>
                <a:r>
                  <a:rPr lang="en-CA" dirty="0">
                    <a:latin typeface="Aptos" panose="020B0004020202020204" pitchFamily="34" charset="0"/>
                  </a:rPr>
                  <a:t>Associative: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endParaRPr lang="en-CA" dirty="0">
                  <a:latin typeface="Aptos" panose="020B0004020202020204" pitchFamily="34" charset="0"/>
                </a:endParaRPr>
              </a:p>
              <a:p>
                <a:pPr lvl="1"/>
                <a:r>
                  <a:rPr lang="en-CA" dirty="0">
                    <a:latin typeface="Aptos" panose="020B0004020202020204" pitchFamily="34" charset="0"/>
                  </a:rPr>
                  <a:t>And distributes over addition: A(B+C) = AB+AC</a:t>
                </a:r>
              </a:p>
              <a:p>
                <a:r>
                  <a:rPr lang="en-CA" dirty="0">
                    <a:latin typeface="Aptos" panose="020B0004020202020204" pitchFamily="34" charset="0"/>
                  </a:rPr>
                  <a:t>Special cases:</a:t>
                </a:r>
              </a:p>
              <a:p>
                <a:pPr lvl="1"/>
                <a:r>
                  <a:rPr lang="en-CA" dirty="0">
                    <a:latin typeface="Aptos" panose="020B0004020202020204" pitchFamily="34" charset="0"/>
                  </a:rPr>
                  <a:t>Scalar times scalar is a scalar</a:t>
                </a:r>
              </a:p>
              <a:p>
                <a:pPr lvl="1"/>
                <a:r>
                  <a:rPr lang="en-CA" dirty="0">
                    <a:latin typeface="Aptos" panose="020B0004020202020204" pitchFamily="34" charset="0"/>
                  </a:rPr>
                  <a:t>Scalar times </a:t>
                </a:r>
                <a:r>
                  <a:rPr lang="en-CA" dirty="0" err="1">
                    <a:latin typeface="Aptos" panose="020B0004020202020204" pitchFamily="34" charset="0"/>
                  </a:rPr>
                  <a:t>clif</a:t>
                </a:r>
                <a:r>
                  <a:rPr lang="en-CA" dirty="0">
                    <a:latin typeface="Aptos" panose="020B0004020202020204" pitchFamily="34" charset="0"/>
                  </a:rPr>
                  <a:t> is a </a:t>
                </a:r>
                <a:r>
                  <a:rPr lang="en-CA" dirty="0" err="1">
                    <a:latin typeface="Aptos" panose="020B0004020202020204" pitchFamily="34" charset="0"/>
                  </a:rPr>
                  <a:t>clif</a:t>
                </a:r>
                <a:r>
                  <a:rPr lang="en-CA" dirty="0">
                    <a:latin typeface="Aptos" panose="020B0004020202020204" pitchFamily="34" charset="0"/>
                  </a:rPr>
                  <a:t> of the same grade, and this is commutative: </a:t>
                </a:r>
                <a:br>
                  <a:rPr lang="en-CA" dirty="0">
                    <a:latin typeface="Aptos" panose="020B00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𝐶𝑠</m:t>
                    </m:r>
                  </m:oMath>
                </a14:m>
                <a:endParaRPr lang="en-CA" dirty="0">
                  <a:latin typeface="Aptos" panose="020B0004020202020204" pitchFamily="34" charset="0"/>
                </a:endParaRPr>
              </a:p>
              <a:p>
                <a:pPr lvl="2"/>
                <a:r>
                  <a:rPr lang="en-CA" dirty="0">
                    <a:latin typeface="Aptos" panose="020B0004020202020204" pitchFamily="34" charset="0"/>
                  </a:rPr>
                  <a:t>Note: geometric product is not commutative in general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1556B-3318-5FB4-8E1F-733EB91D3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5A62BAD-D4B9-7A94-F36C-70CC06C466EC}"/>
              </a:ext>
            </a:extLst>
          </p:cNvPr>
          <p:cNvSpPr txBox="1"/>
          <p:nvPr/>
        </p:nvSpPr>
        <p:spPr>
          <a:xfrm>
            <a:off x="10911050" y="58076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44784462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1777</Words>
  <Application>Microsoft Macintosh PowerPoint</Application>
  <PresentationFormat>Widescreen</PresentationFormat>
  <Paragraphs>293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Cambria Math</vt:lpstr>
      <vt:lpstr>Courier New</vt:lpstr>
      <vt:lpstr>Times New Roman</vt:lpstr>
      <vt:lpstr>Univers</vt:lpstr>
      <vt:lpstr>GradientVTI</vt:lpstr>
      <vt:lpstr>Drasil Geometric Algebra Extension</vt:lpstr>
      <vt:lpstr>Recap</vt:lpstr>
      <vt:lpstr>PowerPoint Presentation</vt:lpstr>
      <vt:lpstr>Geometric Algebra Cont’d</vt:lpstr>
      <vt:lpstr>Why Geometric Algebra?</vt:lpstr>
      <vt:lpstr>“Help stamp out cross products!”</vt:lpstr>
      <vt:lpstr>Representing Clifs Component-Wise</vt:lpstr>
      <vt:lpstr>Representing Clifs Cont’d</vt:lpstr>
      <vt:lpstr>Geometric Product</vt:lpstr>
      <vt:lpstr>Computing the Geometric Product</vt:lpstr>
      <vt:lpstr>Computing the Geometric Product</vt:lpstr>
      <vt:lpstr>Computing the Geometric Product</vt:lpstr>
      <vt:lpstr>Representing Clifs Cont’d</vt:lpstr>
      <vt:lpstr>How to represent dimensions</vt:lpstr>
      <vt:lpstr>Representing Clifs in Haskell (Old)</vt:lpstr>
      <vt:lpstr>Problem?</vt:lpstr>
      <vt:lpstr>Solution</vt:lpstr>
      <vt:lpstr>Solution</vt:lpstr>
      <vt:lpstr>What about other bases?</vt:lpstr>
      <vt:lpstr>Conclusion</vt:lpstr>
      <vt:lpstr>Next Steps</vt:lpstr>
      <vt:lpstr>References</vt:lpstr>
      <vt:lpstr>Thank you! Questions? PR: https://github.com/JacquesCarette/Drasil/pull/4009 Documentation: https://github.com/CSchank/GeometricCodeGen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 Schankula</dc:creator>
  <cp:lastModifiedBy>C. Schankula</cp:lastModifiedBy>
  <cp:revision>14</cp:revision>
  <cp:lastPrinted>2025-03-31T22:03:30Z</cp:lastPrinted>
  <dcterms:created xsi:type="dcterms:W3CDTF">2025-03-31T21:12:53Z</dcterms:created>
  <dcterms:modified xsi:type="dcterms:W3CDTF">2025-04-01T16:55:01Z</dcterms:modified>
</cp:coreProperties>
</file>