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72"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755"/>
  </p:normalViewPr>
  <p:slideViewPr>
    <p:cSldViewPr snapToGrid="0" snapToObjects="1">
      <p:cViewPr varScale="1">
        <p:scale>
          <a:sx n="83" d="100"/>
          <a:sy n="83" d="100"/>
        </p:scale>
        <p:origin x="16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04198-F467-8446-9CEA-E7847CC76662}" type="datetimeFigureOut">
              <a:rPr lang="en-US" smtClean="0"/>
              <a:t>4/26/21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D89D9-9E5F-174D-88A8-6BF9CCE817C4}" type="slidenum">
              <a:rPr lang="en-US" smtClean="0"/>
              <a:t>‹#›</a:t>
            </a:fld>
            <a:endParaRPr lang="en-US"/>
          </a:p>
        </p:txBody>
      </p:sp>
    </p:spTree>
    <p:extLst>
      <p:ext uri="{BB962C8B-B14F-4D97-AF65-F5344CB8AC3E}">
        <p14:creationId xmlns:p14="http://schemas.microsoft.com/office/powerpoint/2010/main" val="236936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National parks in the United States were created for conservation purposes and include 62 unique sites. Out of these spectacular 63 parks, however it may be challenging to narrow down just which to see first. This project aims at investigating and characterizing the different national parks by biological diversity, focusing on mammals, birds, reptiles/amphibians, fish and vascular plants. </a:t>
            </a:r>
          </a:p>
          <a:p>
            <a:r>
              <a:rPr lang="en-US" dirty="0"/>
              <a:t> </a:t>
            </a:r>
          </a:p>
          <a:p>
            <a:endParaRPr lang="en-US" dirty="0"/>
          </a:p>
        </p:txBody>
      </p:sp>
      <p:sp>
        <p:nvSpPr>
          <p:cNvPr id="4" name="Slide Number Placeholder 3"/>
          <p:cNvSpPr>
            <a:spLocks noGrp="1"/>
          </p:cNvSpPr>
          <p:nvPr>
            <p:ph type="sldNum" sz="quarter" idx="5"/>
          </p:nvPr>
        </p:nvSpPr>
        <p:spPr/>
        <p:txBody>
          <a:bodyPr/>
          <a:lstStyle/>
          <a:p>
            <a:fld id="{119D89D9-9E5F-174D-88A8-6BF9CCE817C4}" type="slidenum">
              <a:rPr lang="en-US" smtClean="0"/>
              <a:t>2</a:t>
            </a:fld>
            <a:endParaRPr lang="en-US"/>
          </a:p>
        </p:txBody>
      </p:sp>
    </p:spTree>
    <p:extLst>
      <p:ext uri="{BB962C8B-B14F-4D97-AF65-F5344CB8AC3E}">
        <p14:creationId xmlns:p14="http://schemas.microsoft.com/office/powerpoint/2010/main" val="115598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Diversity is defined as, “the state of variety; the condition of having or being composed of different elements”. By identifying the national park with most diverse ecosystem, this information can be used to determine the best park to see larger mammals, or perhaps you are a budding birder, or a fan of fauna? Additionally, this database contains entries of animals and plants that were once located in the park but are gone now (historic), whether this be due to migration or perhaps extinction. Therefore, we will also investigate species that are currently endangered or threatened and could impact future sightings at the park. </a:t>
            </a:r>
          </a:p>
          <a:p>
            <a:endParaRPr lang="en-US" dirty="0"/>
          </a:p>
        </p:txBody>
      </p:sp>
      <p:sp>
        <p:nvSpPr>
          <p:cNvPr id="4" name="Slide Number Placeholder 3"/>
          <p:cNvSpPr>
            <a:spLocks noGrp="1"/>
          </p:cNvSpPr>
          <p:nvPr>
            <p:ph type="sldNum" sz="quarter" idx="5"/>
          </p:nvPr>
        </p:nvSpPr>
        <p:spPr/>
        <p:txBody>
          <a:bodyPr/>
          <a:lstStyle/>
          <a:p>
            <a:fld id="{119D89D9-9E5F-174D-88A8-6BF9CCE817C4}" type="slidenum">
              <a:rPr lang="en-US" smtClean="0"/>
              <a:t>3</a:t>
            </a:fld>
            <a:endParaRPr lang="en-US"/>
          </a:p>
        </p:txBody>
      </p:sp>
    </p:spTree>
    <p:extLst>
      <p:ext uri="{BB962C8B-B14F-4D97-AF65-F5344CB8AC3E}">
        <p14:creationId xmlns:p14="http://schemas.microsoft.com/office/powerpoint/2010/main" val="343675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A15FA-0868-434F-8C97-F1208A336C2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288261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A15FA-0868-434F-8C97-F1208A336C2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185410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A15FA-0868-434F-8C97-F1208A336C2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270417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A15FA-0868-434F-8C97-F1208A336C2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396185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A15FA-0868-434F-8C97-F1208A336C2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350166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A15FA-0868-434F-8C97-F1208A336C26}" type="datetimeFigureOut">
              <a:rPr lang="en-US" smtClean="0"/>
              <a:t>4/26/21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85280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A15FA-0868-434F-8C97-F1208A336C2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50952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A15FA-0868-434F-8C97-F1208A336C26}" type="datetimeFigureOut">
              <a:rPr lang="en-US" smtClean="0"/>
              <a:t>4/26/21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667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A15FA-0868-434F-8C97-F1208A336C26}" type="datetimeFigureOut">
              <a:rPr lang="en-US" smtClean="0"/>
              <a:t>4/26/21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158252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0A15FA-0868-434F-8C97-F1208A336C26}" type="datetimeFigureOut">
              <a:rPr lang="en-US" smtClean="0"/>
              <a:t>4/26/21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359013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0A15FA-0868-434F-8C97-F1208A336C26}" type="datetimeFigureOut">
              <a:rPr lang="en-US" smtClean="0"/>
              <a:t>4/26/21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B0E73-38E1-6D49-8C88-99976F63F36B}" type="slidenum">
              <a:rPr lang="en-US" smtClean="0"/>
              <a:t>‹#›</a:t>
            </a:fld>
            <a:endParaRPr lang="en-US"/>
          </a:p>
        </p:txBody>
      </p:sp>
    </p:spTree>
    <p:extLst>
      <p:ext uri="{BB962C8B-B14F-4D97-AF65-F5344CB8AC3E}">
        <p14:creationId xmlns:p14="http://schemas.microsoft.com/office/powerpoint/2010/main" val="280982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A15FA-0868-434F-8C97-F1208A336C26}" type="datetimeFigureOut">
              <a:rPr lang="en-US" smtClean="0"/>
              <a:t>4/26/21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B0E73-38E1-6D49-8C88-99976F63F36B}" type="slidenum">
              <a:rPr lang="en-US" smtClean="0"/>
              <a:t>‹#›</a:t>
            </a:fld>
            <a:endParaRPr lang="en-US"/>
          </a:p>
        </p:txBody>
      </p:sp>
    </p:spTree>
    <p:extLst>
      <p:ext uri="{BB962C8B-B14F-4D97-AF65-F5344CB8AC3E}">
        <p14:creationId xmlns:p14="http://schemas.microsoft.com/office/powerpoint/2010/main" val="16401874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9735-4D8A-DC4C-AF24-85B3EAC3E237}"/>
              </a:ext>
            </a:extLst>
          </p:cNvPr>
          <p:cNvSpPr>
            <a:spLocks noGrp="1"/>
          </p:cNvSpPr>
          <p:nvPr>
            <p:ph type="ctrTitle"/>
          </p:nvPr>
        </p:nvSpPr>
        <p:spPr/>
        <p:txBody>
          <a:bodyPr/>
          <a:lstStyle/>
          <a:p>
            <a:r>
              <a:rPr lang="en-US" dirty="0"/>
              <a:t>National Park Biodiversity</a:t>
            </a:r>
          </a:p>
        </p:txBody>
      </p:sp>
      <p:sp>
        <p:nvSpPr>
          <p:cNvPr id="3" name="Subtitle 2">
            <a:extLst>
              <a:ext uri="{FF2B5EF4-FFF2-40B4-BE49-F238E27FC236}">
                <a16:creationId xmlns:a16="http://schemas.microsoft.com/office/drawing/2014/main" id="{D092B027-7FF3-714E-93E5-15ECC9DE1300}"/>
              </a:ext>
            </a:extLst>
          </p:cNvPr>
          <p:cNvSpPr>
            <a:spLocks noGrp="1"/>
          </p:cNvSpPr>
          <p:nvPr>
            <p:ph type="subTitle" idx="1"/>
          </p:nvPr>
        </p:nvSpPr>
        <p:spPr/>
        <p:txBody>
          <a:bodyPr/>
          <a:lstStyle/>
          <a:p>
            <a:r>
              <a:rPr lang="en-US" dirty="0"/>
              <a:t>Caitlin </a:t>
            </a:r>
            <a:r>
              <a:rPr lang="en-US" dirty="0" err="1"/>
              <a:t>Schlagal</a:t>
            </a:r>
            <a:endParaRPr lang="en-US" dirty="0"/>
          </a:p>
          <a:p>
            <a:r>
              <a:rPr lang="en-US" dirty="0"/>
              <a:t>Capstone Two</a:t>
            </a:r>
          </a:p>
          <a:p>
            <a:r>
              <a:rPr lang="en-US" dirty="0"/>
              <a:t>21 April 2021</a:t>
            </a:r>
          </a:p>
          <a:p>
            <a:endParaRPr lang="en-US" dirty="0"/>
          </a:p>
        </p:txBody>
      </p:sp>
    </p:spTree>
    <p:extLst>
      <p:ext uri="{BB962C8B-B14F-4D97-AF65-F5344CB8AC3E}">
        <p14:creationId xmlns:p14="http://schemas.microsoft.com/office/powerpoint/2010/main" val="363025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58C8-36C8-084A-8C55-F417DE455493}"/>
              </a:ext>
            </a:extLst>
          </p:cNvPr>
          <p:cNvSpPr>
            <a:spLocks noGrp="1"/>
          </p:cNvSpPr>
          <p:nvPr>
            <p:ph type="title"/>
          </p:nvPr>
        </p:nvSpPr>
        <p:spPr>
          <a:xfrm>
            <a:off x="838200" y="2766217"/>
            <a:ext cx="10515600" cy="1325563"/>
          </a:xfrm>
        </p:spPr>
        <p:txBody>
          <a:bodyPr/>
          <a:lstStyle/>
          <a:p>
            <a:r>
              <a:rPr lang="en-US" dirty="0"/>
              <a:t>Birds</a:t>
            </a:r>
          </a:p>
        </p:txBody>
      </p:sp>
      <p:pic>
        <p:nvPicPr>
          <p:cNvPr id="7170" name="Picture 2">
            <a:extLst>
              <a:ext uri="{FF2B5EF4-FFF2-40B4-BE49-F238E27FC236}">
                <a16:creationId xmlns:a16="http://schemas.microsoft.com/office/drawing/2014/main" id="{97B4ECC0-6074-6440-BFD6-7BD29F3EE5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96684" y="71152"/>
            <a:ext cx="7168007" cy="671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0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C4F2-7E7E-C942-861D-52472B8FB67B}"/>
              </a:ext>
            </a:extLst>
          </p:cNvPr>
          <p:cNvSpPr>
            <a:spLocks noGrp="1"/>
          </p:cNvSpPr>
          <p:nvPr>
            <p:ph type="title"/>
          </p:nvPr>
        </p:nvSpPr>
        <p:spPr>
          <a:xfrm>
            <a:off x="838200" y="2766218"/>
            <a:ext cx="10515600" cy="1325563"/>
          </a:xfrm>
        </p:spPr>
        <p:txBody>
          <a:bodyPr/>
          <a:lstStyle/>
          <a:p>
            <a:r>
              <a:rPr lang="en-US" dirty="0"/>
              <a:t>Reptiles</a:t>
            </a:r>
          </a:p>
        </p:txBody>
      </p:sp>
      <p:pic>
        <p:nvPicPr>
          <p:cNvPr id="8194" name="Picture 2">
            <a:extLst>
              <a:ext uri="{FF2B5EF4-FFF2-40B4-BE49-F238E27FC236}">
                <a16:creationId xmlns:a16="http://schemas.microsoft.com/office/drawing/2014/main" id="{80D76035-9841-A34C-8ED7-4D574BD189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5663" y="68722"/>
            <a:ext cx="7165524" cy="672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54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2D9-5B0F-DB47-85C8-F0D6303BCCE1}"/>
              </a:ext>
            </a:extLst>
          </p:cNvPr>
          <p:cNvSpPr>
            <a:spLocks noGrp="1"/>
          </p:cNvSpPr>
          <p:nvPr>
            <p:ph type="title"/>
          </p:nvPr>
        </p:nvSpPr>
        <p:spPr>
          <a:xfrm>
            <a:off x="838200" y="2710777"/>
            <a:ext cx="10515600" cy="1325563"/>
          </a:xfrm>
        </p:spPr>
        <p:txBody>
          <a:bodyPr/>
          <a:lstStyle/>
          <a:p>
            <a:r>
              <a:rPr lang="en-US" dirty="0"/>
              <a:t>Aquatic Species</a:t>
            </a:r>
          </a:p>
        </p:txBody>
      </p:sp>
      <p:pic>
        <p:nvPicPr>
          <p:cNvPr id="9218" name="Picture 2">
            <a:extLst>
              <a:ext uri="{FF2B5EF4-FFF2-40B4-BE49-F238E27FC236}">
                <a16:creationId xmlns:a16="http://schemas.microsoft.com/office/drawing/2014/main" id="{964AFA1D-5EDD-DB46-9DA9-DD5575C17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7979" y="0"/>
            <a:ext cx="7201546" cy="674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53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4474-4A5E-434E-BEFC-BEDF98FB90F1}"/>
              </a:ext>
            </a:extLst>
          </p:cNvPr>
          <p:cNvSpPr>
            <a:spLocks noGrp="1"/>
          </p:cNvSpPr>
          <p:nvPr>
            <p:ph type="title"/>
          </p:nvPr>
        </p:nvSpPr>
        <p:spPr>
          <a:xfrm>
            <a:off x="915692" y="2766218"/>
            <a:ext cx="4896172" cy="1325563"/>
          </a:xfrm>
        </p:spPr>
        <p:txBody>
          <a:bodyPr>
            <a:normAutofit fontScale="90000"/>
          </a:bodyPr>
          <a:lstStyle/>
          <a:p>
            <a:r>
              <a:rPr lang="en-US" dirty="0"/>
              <a:t>Total Number of Historic Species Over All Parks</a:t>
            </a:r>
          </a:p>
        </p:txBody>
      </p:sp>
      <p:pic>
        <p:nvPicPr>
          <p:cNvPr id="11266" name="Picture 2">
            <a:extLst>
              <a:ext uri="{FF2B5EF4-FFF2-40B4-BE49-F238E27FC236}">
                <a16:creationId xmlns:a16="http://schemas.microsoft.com/office/drawing/2014/main" id="{2E483684-C350-2745-A2AB-22C28F00F2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720"/>
          <a:stretch/>
        </p:blipFill>
        <p:spPr bwMode="auto">
          <a:xfrm>
            <a:off x="6096000" y="1152365"/>
            <a:ext cx="5703376" cy="560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3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E734-FC2D-9A4C-AAB7-5634BCC76EBB}"/>
              </a:ext>
            </a:extLst>
          </p:cNvPr>
          <p:cNvSpPr>
            <a:spLocks noGrp="1"/>
          </p:cNvSpPr>
          <p:nvPr>
            <p:ph type="title"/>
          </p:nvPr>
        </p:nvSpPr>
        <p:spPr>
          <a:xfrm>
            <a:off x="838200" y="2766217"/>
            <a:ext cx="10515600" cy="1325563"/>
          </a:xfrm>
        </p:spPr>
        <p:txBody>
          <a:bodyPr/>
          <a:lstStyle/>
          <a:p>
            <a:r>
              <a:rPr lang="en-US" dirty="0"/>
              <a:t>Species Lost by Park </a:t>
            </a:r>
          </a:p>
        </p:txBody>
      </p:sp>
      <p:pic>
        <p:nvPicPr>
          <p:cNvPr id="10242" name="Picture 2">
            <a:extLst>
              <a:ext uri="{FF2B5EF4-FFF2-40B4-BE49-F238E27FC236}">
                <a16:creationId xmlns:a16="http://schemas.microsoft.com/office/drawing/2014/main" id="{A0523994-836F-5946-A4CC-AF6E394B5A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215289"/>
            <a:ext cx="5755715" cy="642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8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E5EE-C1D2-9047-A293-B2428D447C4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763F9EB-107B-704B-8148-99E43FECE413}"/>
              </a:ext>
            </a:extLst>
          </p:cNvPr>
          <p:cNvSpPr>
            <a:spLocks noGrp="1"/>
          </p:cNvSpPr>
          <p:nvPr>
            <p:ph idx="1"/>
          </p:nvPr>
        </p:nvSpPr>
        <p:spPr/>
        <p:txBody>
          <a:bodyPr>
            <a:normAutofit/>
          </a:bodyPr>
          <a:lstStyle/>
          <a:p>
            <a:r>
              <a:rPr lang="en-US" dirty="0"/>
              <a:t>California national parks had some of the highest diversity based on total number of animals and species density</a:t>
            </a:r>
          </a:p>
          <a:p>
            <a:pPr lvl="1"/>
            <a:r>
              <a:rPr lang="en-US" dirty="0"/>
              <a:t>Redwood and Death Valley National Parks had the greatest number of animal species overall</a:t>
            </a:r>
          </a:p>
          <a:p>
            <a:endParaRPr lang="en-US" dirty="0"/>
          </a:p>
          <a:p>
            <a:r>
              <a:rPr lang="en-US" dirty="0"/>
              <a:t>Shenandoah Nation Park had the greatest plant diversity</a:t>
            </a:r>
          </a:p>
          <a:p>
            <a:endParaRPr lang="en-US" dirty="0"/>
          </a:p>
          <a:p>
            <a:r>
              <a:rPr lang="en-US" dirty="0"/>
              <a:t>National Park of American Samoa had the greatest diversity in aquatic species </a:t>
            </a:r>
          </a:p>
          <a:p>
            <a:endParaRPr lang="en-US" dirty="0"/>
          </a:p>
          <a:p>
            <a:endParaRPr lang="en-US" dirty="0"/>
          </a:p>
          <a:p>
            <a:endParaRPr lang="en-US" dirty="0"/>
          </a:p>
        </p:txBody>
      </p:sp>
    </p:spTree>
    <p:extLst>
      <p:ext uri="{BB962C8B-B14F-4D97-AF65-F5344CB8AC3E}">
        <p14:creationId xmlns:p14="http://schemas.microsoft.com/office/powerpoint/2010/main" val="165979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0D2C-0FE5-CB40-BE65-A22FBA469D35}"/>
              </a:ext>
            </a:extLst>
          </p:cNvPr>
          <p:cNvSpPr>
            <a:spLocks noGrp="1"/>
          </p:cNvSpPr>
          <p:nvPr>
            <p:ph type="title"/>
          </p:nvPr>
        </p:nvSpPr>
        <p:spPr/>
        <p:txBody>
          <a:bodyPr/>
          <a:lstStyle/>
          <a:p>
            <a:r>
              <a:rPr lang="en-US" dirty="0"/>
              <a:t>National Parks Background</a:t>
            </a:r>
          </a:p>
        </p:txBody>
      </p:sp>
      <p:sp>
        <p:nvSpPr>
          <p:cNvPr id="3" name="Content Placeholder 2">
            <a:extLst>
              <a:ext uri="{FF2B5EF4-FFF2-40B4-BE49-F238E27FC236}">
                <a16:creationId xmlns:a16="http://schemas.microsoft.com/office/drawing/2014/main" id="{2CEEF2A5-454F-7446-9AB0-59DDB6431BC9}"/>
              </a:ext>
            </a:extLst>
          </p:cNvPr>
          <p:cNvSpPr>
            <a:spLocks noGrp="1"/>
          </p:cNvSpPr>
          <p:nvPr>
            <p:ph sz="half" idx="1"/>
          </p:nvPr>
        </p:nvSpPr>
        <p:spPr/>
        <p:txBody>
          <a:bodyPr anchor="ctr">
            <a:normAutofit/>
          </a:bodyPr>
          <a:lstStyle/>
          <a:p>
            <a:r>
              <a:rPr lang="en-US" dirty="0"/>
              <a:t>Created for conservation </a:t>
            </a:r>
          </a:p>
          <a:p>
            <a:r>
              <a:rPr lang="en-US" dirty="0"/>
              <a:t>62 unique sites </a:t>
            </a:r>
          </a:p>
        </p:txBody>
      </p:sp>
      <p:sp>
        <p:nvSpPr>
          <p:cNvPr id="4" name="Content Placeholder 3">
            <a:extLst>
              <a:ext uri="{FF2B5EF4-FFF2-40B4-BE49-F238E27FC236}">
                <a16:creationId xmlns:a16="http://schemas.microsoft.com/office/drawing/2014/main" id="{2600D52C-D1D1-034A-99C9-9DA59B32413F}"/>
              </a:ext>
            </a:extLst>
          </p:cNvPr>
          <p:cNvSpPr>
            <a:spLocks noGrp="1"/>
          </p:cNvSpPr>
          <p:nvPr>
            <p:ph sz="half" idx="2"/>
          </p:nvPr>
        </p:nvSpPr>
        <p:spPr/>
        <p:txBody>
          <a:bodyPr/>
          <a:lstStyle/>
          <a:p>
            <a:endParaRPr lang="en-US"/>
          </a:p>
        </p:txBody>
      </p:sp>
      <p:pic>
        <p:nvPicPr>
          <p:cNvPr id="14338" name="Picture 2" descr="File:NationalParks.forwiki.pdf">
            <a:extLst>
              <a:ext uri="{FF2B5EF4-FFF2-40B4-BE49-F238E27FC236}">
                <a16:creationId xmlns:a16="http://schemas.microsoft.com/office/drawing/2014/main" id="{AF8DB625-1E21-9646-8C45-B3D7CFBDF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171" y="1684799"/>
            <a:ext cx="5809658" cy="449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8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4C55-02F9-8C4E-B1C7-8187FC546B7C}"/>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25F6842E-452C-D14E-B783-82EF4323F175}"/>
              </a:ext>
            </a:extLst>
          </p:cNvPr>
          <p:cNvSpPr>
            <a:spLocks noGrp="1"/>
          </p:cNvSpPr>
          <p:nvPr>
            <p:ph idx="1"/>
          </p:nvPr>
        </p:nvSpPr>
        <p:spPr/>
        <p:txBody>
          <a:bodyPr anchor="ctr">
            <a:normAutofit/>
          </a:bodyPr>
          <a:lstStyle/>
          <a:p>
            <a:r>
              <a:rPr lang="en-US" dirty="0"/>
              <a:t>Diversity - “the state of variety; the condition of having or being composed of different elements”</a:t>
            </a:r>
          </a:p>
          <a:p>
            <a:pPr marL="0" indent="0">
              <a:buNone/>
            </a:pPr>
            <a:endParaRPr lang="en-US" dirty="0"/>
          </a:p>
          <a:p>
            <a:r>
              <a:rPr lang="en-US" dirty="0"/>
              <a:t>US National Parks Species Database</a:t>
            </a:r>
          </a:p>
          <a:p>
            <a:pPr marL="0" indent="0">
              <a:buNone/>
            </a:pPr>
            <a:endParaRPr lang="en-US" dirty="0"/>
          </a:p>
          <a:p>
            <a:r>
              <a:rPr lang="en-US" dirty="0"/>
              <a:t>Project Aim: investigate and characterize the national parks by biological diversity</a:t>
            </a:r>
          </a:p>
        </p:txBody>
      </p:sp>
    </p:spTree>
    <p:extLst>
      <p:ext uri="{BB962C8B-B14F-4D97-AF65-F5344CB8AC3E}">
        <p14:creationId xmlns:p14="http://schemas.microsoft.com/office/powerpoint/2010/main" val="47132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CDF4-F67D-284A-9091-0D828DD332EF}"/>
              </a:ext>
            </a:extLst>
          </p:cNvPr>
          <p:cNvSpPr>
            <a:spLocks noGrp="1"/>
          </p:cNvSpPr>
          <p:nvPr>
            <p:ph type="title"/>
          </p:nvPr>
        </p:nvSpPr>
        <p:spPr>
          <a:xfrm>
            <a:off x="636721" y="2766218"/>
            <a:ext cx="4684776" cy="1325563"/>
          </a:xfrm>
        </p:spPr>
        <p:txBody>
          <a:bodyPr/>
          <a:lstStyle/>
          <a:p>
            <a:pPr algn="ctr"/>
            <a:r>
              <a:rPr lang="en-US" dirty="0"/>
              <a:t>Total Species Count by Park</a:t>
            </a:r>
          </a:p>
        </p:txBody>
      </p:sp>
      <p:pic>
        <p:nvPicPr>
          <p:cNvPr id="1026" name="Picture 2">
            <a:extLst>
              <a:ext uri="{FF2B5EF4-FFF2-40B4-BE49-F238E27FC236}">
                <a16:creationId xmlns:a16="http://schemas.microsoft.com/office/drawing/2014/main" id="{A382E76E-CB8E-0F4A-943F-4AEC1C777D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1497" y="365125"/>
            <a:ext cx="6745293" cy="631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71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531E-DB8D-5648-B92D-6BAC51C690C0}"/>
              </a:ext>
            </a:extLst>
          </p:cNvPr>
          <p:cNvSpPr>
            <a:spLocks noGrp="1"/>
          </p:cNvSpPr>
          <p:nvPr>
            <p:ph type="title"/>
          </p:nvPr>
        </p:nvSpPr>
        <p:spPr>
          <a:xfrm>
            <a:off x="838200" y="2756249"/>
            <a:ext cx="4382799" cy="1325563"/>
          </a:xfrm>
        </p:spPr>
        <p:txBody>
          <a:bodyPr/>
          <a:lstStyle/>
          <a:p>
            <a:r>
              <a:rPr lang="en-US" dirty="0"/>
              <a:t>Park Size in Acres</a:t>
            </a:r>
          </a:p>
        </p:txBody>
      </p:sp>
      <p:pic>
        <p:nvPicPr>
          <p:cNvPr id="2050" name="Picture 2">
            <a:extLst>
              <a:ext uri="{FF2B5EF4-FFF2-40B4-BE49-F238E27FC236}">
                <a16:creationId xmlns:a16="http://schemas.microsoft.com/office/drawing/2014/main" id="{034ED8E4-1132-6944-867A-F458DC2BF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8838" y="181025"/>
            <a:ext cx="6480221" cy="64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43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77B7-E7F7-4647-9302-47DADD23FE05}"/>
              </a:ext>
            </a:extLst>
          </p:cNvPr>
          <p:cNvSpPr>
            <a:spLocks noGrp="1"/>
          </p:cNvSpPr>
          <p:nvPr>
            <p:ph type="title"/>
          </p:nvPr>
        </p:nvSpPr>
        <p:spPr>
          <a:xfrm>
            <a:off x="838200" y="194643"/>
            <a:ext cx="10515600" cy="1325563"/>
          </a:xfrm>
        </p:spPr>
        <p:txBody>
          <a:bodyPr/>
          <a:lstStyle/>
          <a:p>
            <a:r>
              <a:rPr lang="en-US" dirty="0"/>
              <a:t>Correlation between Area and Species Count</a:t>
            </a:r>
          </a:p>
        </p:txBody>
      </p:sp>
      <p:pic>
        <p:nvPicPr>
          <p:cNvPr id="3074" name="Picture 2">
            <a:extLst>
              <a:ext uri="{FF2B5EF4-FFF2-40B4-BE49-F238E27FC236}">
                <a16:creationId xmlns:a16="http://schemas.microsoft.com/office/drawing/2014/main" id="{45639203-2D4D-174A-96ED-E37925E9E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275" y="1169497"/>
            <a:ext cx="8961233" cy="549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5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3337-3354-6C48-A207-95957FE7FD1A}"/>
              </a:ext>
            </a:extLst>
          </p:cNvPr>
          <p:cNvSpPr>
            <a:spLocks noGrp="1"/>
          </p:cNvSpPr>
          <p:nvPr>
            <p:ph type="title"/>
          </p:nvPr>
        </p:nvSpPr>
        <p:spPr>
          <a:xfrm>
            <a:off x="745210" y="2766218"/>
            <a:ext cx="4477719" cy="1325563"/>
          </a:xfrm>
        </p:spPr>
        <p:txBody>
          <a:bodyPr/>
          <a:lstStyle/>
          <a:p>
            <a:r>
              <a:rPr lang="en-US" dirty="0"/>
              <a:t>Distribution by Species Category</a:t>
            </a:r>
          </a:p>
        </p:txBody>
      </p:sp>
      <p:pic>
        <p:nvPicPr>
          <p:cNvPr id="4098" name="Picture 2">
            <a:extLst>
              <a:ext uri="{FF2B5EF4-FFF2-40B4-BE49-F238E27FC236}">
                <a16:creationId xmlns:a16="http://schemas.microsoft.com/office/drawing/2014/main" id="{FEA0F7C1-CA88-574B-A2D2-41AB0253AF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39905" y="520108"/>
            <a:ext cx="6317714" cy="618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88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FE2B-2EB4-074B-8C77-FC177FA2FEDF}"/>
              </a:ext>
            </a:extLst>
          </p:cNvPr>
          <p:cNvSpPr>
            <a:spLocks noGrp="1"/>
          </p:cNvSpPr>
          <p:nvPr>
            <p:ph type="title"/>
          </p:nvPr>
        </p:nvSpPr>
        <p:spPr>
          <a:xfrm>
            <a:off x="838200" y="2766217"/>
            <a:ext cx="10515600" cy="1325563"/>
          </a:xfrm>
        </p:spPr>
        <p:txBody>
          <a:bodyPr/>
          <a:lstStyle/>
          <a:p>
            <a:r>
              <a:rPr lang="en-US" dirty="0"/>
              <a:t>Vascular Plants</a:t>
            </a:r>
          </a:p>
        </p:txBody>
      </p:sp>
      <p:pic>
        <p:nvPicPr>
          <p:cNvPr id="5122" name="Picture 2">
            <a:extLst>
              <a:ext uri="{FF2B5EF4-FFF2-40B4-BE49-F238E27FC236}">
                <a16:creationId xmlns:a16="http://schemas.microsoft.com/office/drawing/2014/main" id="{DBF8963A-3B20-2A4B-B4B7-0BBB82FD1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12182" y="165534"/>
            <a:ext cx="6966529" cy="652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09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EF3-8229-374A-A7AE-63794A12B3F5}"/>
              </a:ext>
            </a:extLst>
          </p:cNvPr>
          <p:cNvSpPr>
            <a:spLocks noGrp="1"/>
          </p:cNvSpPr>
          <p:nvPr>
            <p:ph type="title"/>
          </p:nvPr>
        </p:nvSpPr>
        <p:spPr>
          <a:xfrm>
            <a:off x="838200" y="2766218"/>
            <a:ext cx="10515600" cy="1325563"/>
          </a:xfrm>
        </p:spPr>
        <p:txBody>
          <a:bodyPr/>
          <a:lstStyle/>
          <a:p>
            <a:r>
              <a:rPr lang="en-US" dirty="0"/>
              <a:t>Mammals</a:t>
            </a:r>
          </a:p>
        </p:txBody>
      </p:sp>
      <p:pic>
        <p:nvPicPr>
          <p:cNvPr id="6146" name="Picture 2">
            <a:extLst>
              <a:ext uri="{FF2B5EF4-FFF2-40B4-BE49-F238E27FC236}">
                <a16:creationId xmlns:a16="http://schemas.microsoft.com/office/drawing/2014/main" id="{A6EFCB16-AD51-444C-96A5-8C6768C1F7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84960" y="160042"/>
            <a:ext cx="6978254" cy="653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318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7373</TotalTime>
  <Words>336</Words>
  <Application>Microsoft Macintosh PowerPoint</Application>
  <PresentationFormat>Widescreen</PresentationFormat>
  <Paragraphs>37</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National Park Biodiversity</vt:lpstr>
      <vt:lpstr>National Parks Background</vt:lpstr>
      <vt:lpstr>Project Proposal</vt:lpstr>
      <vt:lpstr>Total Species Count by Park</vt:lpstr>
      <vt:lpstr>Park Size in Acres</vt:lpstr>
      <vt:lpstr>Correlation between Area and Species Count</vt:lpstr>
      <vt:lpstr>Distribution by Species Category</vt:lpstr>
      <vt:lpstr>Vascular Plants</vt:lpstr>
      <vt:lpstr>Mammals</vt:lpstr>
      <vt:lpstr>Birds</vt:lpstr>
      <vt:lpstr>Reptiles</vt:lpstr>
      <vt:lpstr>Aquatic Species</vt:lpstr>
      <vt:lpstr>Total Number of Historic Species Over All Parks</vt:lpstr>
      <vt:lpstr>Species Lost by Park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Schlagal, Caitlin R.</dc:creator>
  <cp:lastModifiedBy>Schlagal, Caitlin R.</cp:lastModifiedBy>
  <cp:revision>15</cp:revision>
  <dcterms:created xsi:type="dcterms:W3CDTF">2021-04-21T18:10:37Z</dcterms:created>
  <dcterms:modified xsi:type="dcterms:W3CDTF">2021-04-26T21:04:59Z</dcterms:modified>
</cp:coreProperties>
</file>