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2" r:id="rId7"/>
    <p:sldId id="261" r:id="rId8"/>
    <p:sldId id="263" r:id="rId9"/>
    <p:sldId id="264" r:id="rId10"/>
    <p:sldId id="268" r:id="rId11"/>
    <p:sldId id="265"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5/14/19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5/14/19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5/14/19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5/14/19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5/14/19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cnblogs.com/allensun/archive/2011/02/16/1956532.html" TargetMode="External"/><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230D22-66B3-0441-8526-AAEA5200E7B3}"/>
              </a:ext>
            </a:extLst>
          </p:cNvPr>
          <p:cNvSpPr>
            <a:spLocks noGrp="1"/>
          </p:cNvSpPr>
          <p:nvPr>
            <p:ph type="ctrTitle"/>
          </p:nvPr>
        </p:nvSpPr>
        <p:spPr/>
        <p:txBody>
          <a:bodyPr/>
          <a:lstStyle/>
          <a:p>
            <a:r>
              <a:rPr kumimoji="1" lang="en" altLang="zh-CN" dirty="0" err="1"/>
              <a:t>Redis</a:t>
            </a:r>
            <a:r>
              <a:rPr kumimoji="1" lang="zh-CN" altLang="en" dirty="0"/>
              <a:t>高级</a:t>
            </a:r>
            <a:r>
              <a:rPr kumimoji="1" lang="zh-CN" altLang="en-US" dirty="0"/>
              <a:t>数据结构</a:t>
            </a:r>
          </a:p>
        </p:txBody>
      </p:sp>
      <p:sp>
        <p:nvSpPr>
          <p:cNvPr id="3" name="副标题 2">
            <a:extLst>
              <a:ext uri="{FF2B5EF4-FFF2-40B4-BE49-F238E27FC236}">
                <a16:creationId xmlns:a16="http://schemas.microsoft.com/office/drawing/2014/main" id="{48B548B1-178F-6C43-8671-DB6EF744770D}"/>
              </a:ext>
            </a:extLst>
          </p:cNvPr>
          <p:cNvSpPr>
            <a:spLocks noGrp="1"/>
          </p:cNvSpPr>
          <p:nvPr>
            <p:ph type="subTitle" idx="1"/>
          </p:nvPr>
        </p:nvSpPr>
        <p:spPr>
          <a:xfrm>
            <a:off x="2679905" y="4345385"/>
            <a:ext cx="6831673" cy="1086237"/>
          </a:xfrm>
        </p:spPr>
        <p:txBody>
          <a:bodyPr>
            <a:normAutofit/>
          </a:bodyPr>
          <a:lstStyle/>
          <a:p>
            <a:r>
              <a:rPr kumimoji="1" lang="zh-CN" altLang="en-US" dirty="0"/>
              <a:t>基本数据原理以及实际应用</a:t>
            </a:r>
            <a:r>
              <a:rPr kumimoji="1" lang="en-US" altLang="zh-CN" dirty="0"/>
              <a:t>😄</a:t>
            </a:r>
          </a:p>
        </p:txBody>
      </p:sp>
    </p:spTree>
    <p:extLst>
      <p:ext uri="{BB962C8B-B14F-4D97-AF65-F5344CB8AC3E}">
        <p14:creationId xmlns:p14="http://schemas.microsoft.com/office/powerpoint/2010/main" val="3801209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166DC-C821-CF4C-BBE1-5F8F356BD4BC}"/>
              </a:ext>
            </a:extLst>
          </p:cNvPr>
          <p:cNvSpPr>
            <a:spLocks noGrp="1"/>
          </p:cNvSpPr>
          <p:nvPr>
            <p:ph type="title"/>
          </p:nvPr>
        </p:nvSpPr>
        <p:spPr/>
        <p:txBody>
          <a:bodyPr/>
          <a:lstStyle/>
          <a:p>
            <a:r>
              <a:rPr kumimoji="1" lang="zh-CN" altLang="en-US" dirty="0"/>
              <a:t>调和平均数和平均数的区别</a:t>
            </a:r>
          </a:p>
        </p:txBody>
      </p:sp>
      <p:sp>
        <p:nvSpPr>
          <p:cNvPr id="3" name="内容占位符 2">
            <a:extLst>
              <a:ext uri="{FF2B5EF4-FFF2-40B4-BE49-F238E27FC236}">
                <a16:creationId xmlns:a16="http://schemas.microsoft.com/office/drawing/2014/main" id="{8E8C9906-E381-764A-B166-6E32FB7CB5F2}"/>
              </a:ext>
            </a:extLst>
          </p:cNvPr>
          <p:cNvSpPr>
            <a:spLocks noGrp="1"/>
          </p:cNvSpPr>
          <p:nvPr>
            <p:ph idx="1"/>
          </p:nvPr>
        </p:nvSpPr>
        <p:spPr/>
        <p:txBody>
          <a:bodyPr/>
          <a:lstStyle/>
          <a:p>
            <a:r>
              <a:rPr lang="zh-CN" altLang="en-US" dirty="0"/>
              <a:t>求平均工资</a:t>
            </a:r>
            <a:r>
              <a:rPr lang="en-US" altLang="zh-CN" dirty="0"/>
              <a:t>:</a:t>
            </a:r>
            <a:br>
              <a:rPr lang="en-US" altLang="zh-CN" dirty="0"/>
            </a:br>
            <a:r>
              <a:rPr lang="zh-CN" altLang="en-US" dirty="0"/>
              <a:t>  </a:t>
            </a:r>
            <a:r>
              <a:rPr lang="en" altLang="zh-CN" dirty="0"/>
              <a:t>A</a:t>
            </a:r>
            <a:r>
              <a:rPr lang="zh-CN" altLang="en-US" dirty="0"/>
              <a:t>的是</a:t>
            </a:r>
            <a:r>
              <a:rPr lang="en-US" altLang="zh-CN" dirty="0"/>
              <a:t>1000/</a:t>
            </a:r>
            <a:r>
              <a:rPr lang="zh-CN" altLang="en-US" dirty="0"/>
              <a:t>月，</a:t>
            </a:r>
            <a:r>
              <a:rPr lang="en" altLang="zh-CN" dirty="0"/>
              <a:t>B</a:t>
            </a:r>
            <a:r>
              <a:rPr lang="zh-CN" altLang="en-US" dirty="0"/>
              <a:t>的</a:t>
            </a:r>
            <a:r>
              <a:rPr lang="en-US" altLang="zh-CN" dirty="0"/>
              <a:t>30000/</a:t>
            </a:r>
            <a:r>
              <a:rPr lang="zh-CN" altLang="en-US" dirty="0"/>
              <a:t>月</a:t>
            </a:r>
            <a:endParaRPr lang="en-US" altLang="zh-CN" dirty="0"/>
          </a:p>
          <a:p>
            <a:endParaRPr lang="en-US" altLang="zh-CN" dirty="0"/>
          </a:p>
          <a:p>
            <a:r>
              <a:rPr kumimoji="1" lang="zh-CN" altLang="en-US" dirty="0"/>
              <a:t>平均数：   （</a:t>
            </a:r>
            <a:r>
              <a:rPr kumimoji="1" lang="en-US" altLang="zh-CN" dirty="0"/>
              <a:t>1000</a:t>
            </a:r>
            <a:r>
              <a:rPr kumimoji="1" lang="zh-CN" altLang="en-US" dirty="0"/>
              <a:t> </a:t>
            </a:r>
            <a:r>
              <a:rPr kumimoji="1" lang="en-US" altLang="zh-CN" dirty="0"/>
              <a:t>+</a:t>
            </a:r>
            <a:r>
              <a:rPr kumimoji="1" lang="zh-CN" altLang="en-US" dirty="0"/>
              <a:t> </a:t>
            </a:r>
            <a:r>
              <a:rPr kumimoji="1" lang="en-US" altLang="zh-CN" dirty="0"/>
              <a:t>30000</a:t>
            </a:r>
            <a:r>
              <a:rPr kumimoji="1" lang="zh-CN" altLang="en-US" dirty="0"/>
              <a:t>） </a:t>
            </a:r>
            <a:r>
              <a:rPr kumimoji="1" lang="en-US" altLang="zh-CN" dirty="0"/>
              <a:t>/</a:t>
            </a:r>
            <a:r>
              <a:rPr kumimoji="1" lang="zh-CN" altLang="en-US" dirty="0"/>
              <a:t> </a:t>
            </a:r>
            <a:r>
              <a:rPr kumimoji="1" lang="en-US" altLang="zh-CN" dirty="0"/>
              <a:t>2</a:t>
            </a:r>
            <a:r>
              <a:rPr kumimoji="1" lang="zh-CN" altLang="en-US" dirty="0"/>
              <a:t> </a:t>
            </a:r>
            <a:r>
              <a:rPr kumimoji="1" lang="en-US" altLang="zh-CN" dirty="0"/>
              <a:t>=</a:t>
            </a:r>
            <a:r>
              <a:rPr kumimoji="1" lang="zh-CN" altLang="en-US" dirty="0"/>
              <a:t> </a:t>
            </a:r>
            <a:r>
              <a:rPr kumimoji="1" lang="en-US" altLang="zh-CN" dirty="0"/>
              <a:t>15500</a:t>
            </a:r>
          </a:p>
          <a:p>
            <a:r>
              <a:rPr kumimoji="1" lang="zh-CN" altLang="en-US" dirty="0"/>
              <a:t>调和平均数： </a:t>
            </a:r>
            <a:r>
              <a:rPr kumimoji="1" lang="en-US" altLang="zh-CN" dirty="0"/>
              <a:t>2/(1/1000 + 1/30000) ~ 1935.484</a:t>
            </a:r>
          </a:p>
          <a:p>
            <a:endParaRPr kumimoji="1" lang="en-US" altLang="zh-CN" dirty="0"/>
          </a:p>
          <a:p>
            <a:r>
              <a:rPr kumimoji="1" lang="zh-CN" altLang="en-US" dirty="0"/>
              <a:t> </a:t>
            </a:r>
            <a:r>
              <a:rPr kumimoji="1" lang="en-US" altLang="zh-CN" dirty="0"/>
              <a:t>HLL</a:t>
            </a:r>
            <a:r>
              <a:rPr kumimoji="1" lang="zh-CN" altLang="en-US" dirty="0"/>
              <a:t>和</a:t>
            </a:r>
            <a:r>
              <a:rPr kumimoji="1" lang="en-US" altLang="zh-CN" dirty="0"/>
              <a:t>LL</a:t>
            </a:r>
            <a:r>
              <a:rPr kumimoji="1" lang="zh-CN" altLang="en-US" dirty="0"/>
              <a:t>的区别在于他们的平均数取值不同，</a:t>
            </a:r>
            <a:r>
              <a:rPr kumimoji="1" lang="en-US" altLang="zh-CN" dirty="0"/>
              <a:t>LL</a:t>
            </a:r>
            <a:r>
              <a:rPr kumimoji="1" lang="zh-CN" altLang="en-US" dirty="0"/>
              <a:t>使用的是平均数，而</a:t>
            </a:r>
            <a:r>
              <a:rPr kumimoji="1" lang="en-US" altLang="zh-CN" dirty="0"/>
              <a:t>HLL</a:t>
            </a:r>
            <a:r>
              <a:rPr kumimoji="1" lang="zh-CN" altLang="en-US" dirty="0"/>
              <a:t>使用的是调和平均数，调和平均数比平均的好处就是不容易受到大的数据的影响</a:t>
            </a:r>
          </a:p>
        </p:txBody>
      </p:sp>
    </p:spTree>
    <p:extLst>
      <p:ext uri="{BB962C8B-B14F-4D97-AF65-F5344CB8AC3E}">
        <p14:creationId xmlns:p14="http://schemas.microsoft.com/office/powerpoint/2010/main" val="1570711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32E42-436F-DB4D-A3F6-4142F9B4BACD}"/>
              </a:ext>
            </a:extLst>
          </p:cNvPr>
          <p:cNvSpPr>
            <a:spLocks noGrp="1"/>
          </p:cNvSpPr>
          <p:nvPr>
            <p:ph type="title"/>
          </p:nvPr>
        </p:nvSpPr>
        <p:spPr/>
        <p:txBody>
          <a:bodyPr/>
          <a:lstStyle/>
          <a:p>
            <a:r>
              <a:rPr lang="en" altLang="zh-CN" dirty="0" err="1"/>
              <a:t>Redis</a:t>
            </a:r>
            <a:r>
              <a:rPr lang="zh-CN" altLang="en" dirty="0"/>
              <a:t>高级</a:t>
            </a:r>
            <a:r>
              <a:rPr lang="zh-CN" altLang="en-US" dirty="0"/>
              <a:t>数据结构之</a:t>
            </a:r>
            <a:r>
              <a:rPr lang="en" altLang="zh-CN" dirty="0"/>
              <a:t>Bloom Filter </a:t>
            </a:r>
            <a:endParaRPr kumimoji="1" lang="zh-CN" altLang="en-US" dirty="0"/>
          </a:p>
        </p:txBody>
      </p:sp>
      <p:sp>
        <p:nvSpPr>
          <p:cNvPr id="3" name="内容占位符 2">
            <a:extLst>
              <a:ext uri="{FF2B5EF4-FFF2-40B4-BE49-F238E27FC236}">
                <a16:creationId xmlns:a16="http://schemas.microsoft.com/office/drawing/2014/main" id="{ABF965CA-7608-134C-A04C-1EB717C4C59D}"/>
              </a:ext>
            </a:extLst>
          </p:cNvPr>
          <p:cNvSpPr>
            <a:spLocks noGrp="1"/>
          </p:cNvSpPr>
          <p:nvPr>
            <p:ph idx="1"/>
          </p:nvPr>
        </p:nvSpPr>
        <p:spPr>
          <a:xfrm>
            <a:off x="1371600" y="1527243"/>
            <a:ext cx="9601200" cy="4340157"/>
          </a:xfrm>
        </p:spPr>
        <p:txBody>
          <a:bodyPr/>
          <a:lstStyle/>
          <a:p>
            <a:r>
              <a:rPr lang="en" altLang="zh-CN" dirty="0"/>
              <a:t>Bloom Filter</a:t>
            </a:r>
            <a:r>
              <a:rPr lang="zh-CN" altLang="en-US" dirty="0"/>
              <a:t> </a:t>
            </a:r>
            <a:r>
              <a:rPr lang="zh-CN" altLang="en" dirty="0"/>
              <a:t>和</a:t>
            </a:r>
            <a:r>
              <a:rPr lang="zh-CN" altLang="en-US" dirty="0"/>
              <a:t> </a:t>
            </a:r>
            <a:r>
              <a:rPr lang="en-US" altLang="zh-CN" dirty="0"/>
              <a:t>HLL</a:t>
            </a:r>
            <a:r>
              <a:rPr lang="zh-CN" altLang="en-US" dirty="0"/>
              <a:t> 的有异曲同工之处，都是为了去重而生。</a:t>
            </a:r>
            <a:endParaRPr lang="en-US" altLang="zh-CN" dirty="0"/>
          </a:p>
          <a:p>
            <a:r>
              <a:rPr kumimoji="1" lang="zh-CN" altLang="en-US" dirty="0"/>
              <a:t>但是</a:t>
            </a:r>
            <a:r>
              <a:rPr kumimoji="1" lang="en-US" altLang="zh-CN" dirty="0"/>
              <a:t>HLL</a:t>
            </a:r>
            <a:r>
              <a:rPr kumimoji="1" lang="zh-CN" altLang="en-US" dirty="0"/>
              <a:t>只提供了</a:t>
            </a:r>
            <a:r>
              <a:rPr kumimoji="1" lang="en-US" altLang="zh-CN" dirty="0" err="1"/>
              <a:t>pfadd</a:t>
            </a:r>
            <a:r>
              <a:rPr kumimoji="1" lang="zh-CN" altLang="en-US" dirty="0"/>
              <a:t>和</a:t>
            </a:r>
            <a:r>
              <a:rPr kumimoji="1" lang="en-US" altLang="zh-CN" dirty="0" err="1"/>
              <a:t>pfmerge</a:t>
            </a:r>
            <a:r>
              <a:rPr kumimoji="1" lang="zh-CN" altLang="en-US" dirty="0"/>
              <a:t>的方法，并没有</a:t>
            </a:r>
            <a:r>
              <a:rPr kumimoji="1" lang="en-US" altLang="zh-CN" dirty="0" err="1"/>
              <a:t>pfcontains</a:t>
            </a:r>
            <a:r>
              <a:rPr kumimoji="1" lang="zh-CN" altLang="en-US" dirty="0"/>
              <a:t>的方法，因此在查询一个数据结构是否在集合之中，那么就无能为力了。</a:t>
            </a:r>
            <a:endParaRPr kumimoji="1" lang="en-US" altLang="zh-CN" dirty="0"/>
          </a:p>
          <a:p>
            <a:r>
              <a:rPr lang="en" altLang="zh-CN" dirty="0"/>
              <a:t>Bloom Filter</a:t>
            </a:r>
            <a:r>
              <a:rPr lang="zh-CN" altLang="en" dirty="0"/>
              <a:t>的</a:t>
            </a:r>
            <a:r>
              <a:rPr lang="zh-CN" altLang="en-US" dirty="0"/>
              <a:t>作用在于我们常说的解决了缓存击穿，爬虫</a:t>
            </a:r>
            <a:r>
              <a:rPr lang="en-US" altLang="zh-CN" dirty="0"/>
              <a:t>URL</a:t>
            </a:r>
            <a:r>
              <a:rPr lang="zh-CN" altLang="en-US" dirty="0"/>
              <a:t>去重，邮件服务商纳入垃圾邮件等等，他在去重的基础之上还能节省</a:t>
            </a:r>
            <a:r>
              <a:rPr lang="en-US" altLang="zh-CN" dirty="0"/>
              <a:t>90%</a:t>
            </a:r>
            <a:r>
              <a:rPr lang="zh-CN" altLang="en-US" dirty="0"/>
              <a:t>的空间，缺陷在于他并不是那么准确。</a:t>
            </a:r>
            <a:endParaRPr lang="en-US" altLang="zh-CN" dirty="0"/>
          </a:p>
          <a:p>
            <a:r>
              <a:rPr lang="en" altLang="zh-CN" dirty="0" err="1"/>
              <a:t>Redis</a:t>
            </a:r>
            <a:r>
              <a:rPr lang="en" altLang="zh-CN" dirty="0"/>
              <a:t> </a:t>
            </a:r>
            <a:r>
              <a:rPr lang="zh-CN" altLang="en-US" dirty="0"/>
              <a:t>官方提供的布隆过滤器到了 </a:t>
            </a:r>
            <a:r>
              <a:rPr lang="en" altLang="zh-CN" dirty="0" err="1"/>
              <a:t>Redis</a:t>
            </a:r>
            <a:r>
              <a:rPr lang="en" altLang="zh-CN" dirty="0"/>
              <a:t> 4.0 </a:t>
            </a:r>
            <a:r>
              <a:rPr lang="zh-CN" altLang="en-US" dirty="0"/>
              <a:t>提供了插件功能之后才正式登场。布隆过滤器作为一个插件加载到 </a:t>
            </a:r>
            <a:r>
              <a:rPr lang="en" altLang="zh-CN" dirty="0" err="1"/>
              <a:t>Redis</a:t>
            </a:r>
            <a:r>
              <a:rPr lang="en" altLang="zh-CN" dirty="0"/>
              <a:t> Server </a:t>
            </a:r>
            <a:r>
              <a:rPr lang="zh-CN" altLang="en-US" dirty="0"/>
              <a:t>中，给 </a:t>
            </a:r>
            <a:r>
              <a:rPr lang="en" altLang="zh-CN" dirty="0" err="1"/>
              <a:t>Redis</a:t>
            </a:r>
            <a:r>
              <a:rPr lang="en" altLang="zh-CN" dirty="0"/>
              <a:t> </a:t>
            </a:r>
            <a:r>
              <a:rPr lang="zh-CN" altLang="en-US" dirty="0"/>
              <a:t>提供了强大的布隆去重功能</a:t>
            </a:r>
            <a:endParaRPr kumimoji="1" lang="zh-CN" altLang="en-US" dirty="0"/>
          </a:p>
        </p:txBody>
      </p:sp>
    </p:spTree>
    <p:extLst>
      <p:ext uri="{BB962C8B-B14F-4D97-AF65-F5344CB8AC3E}">
        <p14:creationId xmlns:p14="http://schemas.microsoft.com/office/powerpoint/2010/main" val="3473543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5E45AD-7C61-3943-95D4-9EA6F9F60899}"/>
              </a:ext>
            </a:extLst>
          </p:cNvPr>
          <p:cNvSpPr>
            <a:spLocks noGrp="1"/>
          </p:cNvSpPr>
          <p:nvPr>
            <p:ph type="title"/>
          </p:nvPr>
        </p:nvSpPr>
        <p:spPr/>
        <p:txBody>
          <a:bodyPr/>
          <a:lstStyle/>
          <a:p>
            <a:r>
              <a:rPr kumimoji="1" lang="zh-CN" altLang="en-US" dirty="0"/>
              <a:t>关于</a:t>
            </a:r>
            <a:r>
              <a:rPr kumimoji="1" lang="en-US" altLang="zh-CN" dirty="0"/>
              <a:t>Bloom</a:t>
            </a:r>
            <a:r>
              <a:rPr kumimoji="1" lang="zh-CN" altLang="en-US" dirty="0"/>
              <a:t> </a:t>
            </a:r>
            <a:r>
              <a:rPr kumimoji="1" lang="en-US" altLang="zh-CN" dirty="0"/>
              <a:t>Filter</a:t>
            </a:r>
            <a:r>
              <a:rPr kumimoji="1" lang="zh-CN" altLang="en-US" dirty="0"/>
              <a:t>的部分简单原理</a:t>
            </a:r>
          </a:p>
        </p:txBody>
      </p:sp>
      <p:sp>
        <p:nvSpPr>
          <p:cNvPr id="3" name="内容占位符 2">
            <a:extLst>
              <a:ext uri="{FF2B5EF4-FFF2-40B4-BE49-F238E27FC236}">
                <a16:creationId xmlns:a16="http://schemas.microsoft.com/office/drawing/2014/main" id="{22B5B340-D8D3-634C-A471-099205A7CA83}"/>
              </a:ext>
            </a:extLst>
          </p:cNvPr>
          <p:cNvSpPr>
            <a:spLocks noGrp="1"/>
          </p:cNvSpPr>
          <p:nvPr>
            <p:ph idx="1"/>
          </p:nvPr>
        </p:nvSpPr>
        <p:spPr>
          <a:xfrm>
            <a:off x="1371600" y="1663430"/>
            <a:ext cx="9601200" cy="3939702"/>
          </a:xfrm>
        </p:spPr>
        <p:txBody>
          <a:bodyPr>
            <a:normAutofit fontScale="85000" lnSpcReduction="20000"/>
          </a:bodyPr>
          <a:lstStyle/>
          <a:p>
            <a:r>
              <a:rPr lang="zh-CN" altLang="en-US" dirty="0"/>
              <a:t>布隆过滤器有自己的长度大小以及错误率，</a:t>
            </a:r>
            <a:r>
              <a:rPr lang="en" altLang="zh-CN" dirty="0" err="1"/>
              <a:t>bf.reserve</a:t>
            </a:r>
            <a:r>
              <a:rPr lang="zh-CN" altLang="en-US" dirty="0"/>
              <a:t>有三个参数，分别是 </a:t>
            </a:r>
            <a:r>
              <a:rPr lang="en" altLang="zh-CN" dirty="0"/>
              <a:t>key, </a:t>
            </a:r>
            <a:r>
              <a:rPr lang="en" altLang="zh-CN" dirty="0" err="1"/>
              <a:t>error_rate</a:t>
            </a:r>
            <a:r>
              <a:rPr lang="zh-CN" altLang="en-US" dirty="0"/>
              <a:t>和</a:t>
            </a:r>
            <a:r>
              <a:rPr lang="en" altLang="zh-CN" dirty="0" err="1"/>
              <a:t>initial_size</a:t>
            </a:r>
            <a:r>
              <a:rPr lang="zh-CN" altLang="en" dirty="0"/>
              <a:t>。</a:t>
            </a:r>
            <a:r>
              <a:rPr lang="zh-CN" altLang="en-US" dirty="0">
                <a:solidFill>
                  <a:srgbClr val="FF0000"/>
                </a:solidFill>
              </a:rPr>
              <a:t>错误率越低，需要的空间越大</a:t>
            </a:r>
            <a:r>
              <a:rPr lang="zh-CN" altLang="en-US" dirty="0"/>
              <a:t>。</a:t>
            </a:r>
            <a:r>
              <a:rPr lang="en" altLang="zh-CN" dirty="0" err="1"/>
              <a:t>initial_size</a:t>
            </a:r>
            <a:r>
              <a:rPr lang="zh-CN" altLang="en-US" dirty="0"/>
              <a:t>参数表示预计放入的元素数量，当实际数量超出这个数值时，误判率会上升。如果不使用 </a:t>
            </a:r>
            <a:r>
              <a:rPr lang="en" altLang="zh-CN" dirty="0" err="1"/>
              <a:t>bf.reserve</a:t>
            </a:r>
            <a:r>
              <a:rPr lang="zh-CN" altLang="en" dirty="0"/>
              <a:t>，</a:t>
            </a:r>
            <a:r>
              <a:rPr lang="zh-CN" altLang="en-US" dirty="0"/>
              <a:t>默认的</a:t>
            </a:r>
            <a:r>
              <a:rPr lang="en" altLang="zh-CN" dirty="0" err="1"/>
              <a:t>error_rate</a:t>
            </a:r>
            <a:r>
              <a:rPr lang="zh-CN" altLang="en-US" dirty="0"/>
              <a:t>是 </a:t>
            </a:r>
            <a:r>
              <a:rPr lang="en-US" altLang="zh-CN" dirty="0"/>
              <a:t>0.01</a:t>
            </a:r>
            <a:r>
              <a:rPr lang="zh-CN" altLang="en-US" dirty="0"/>
              <a:t>，默认的</a:t>
            </a:r>
            <a:r>
              <a:rPr lang="en" altLang="zh-CN" dirty="0" err="1"/>
              <a:t>initial_size</a:t>
            </a:r>
            <a:r>
              <a:rPr lang="zh-CN" altLang="en-US" dirty="0"/>
              <a:t>是 </a:t>
            </a:r>
            <a:r>
              <a:rPr lang="en-US" altLang="zh-CN" dirty="0"/>
              <a:t>100</a:t>
            </a:r>
            <a:r>
              <a:rPr lang="zh-CN" altLang="en-US" dirty="0"/>
              <a:t>。</a:t>
            </a:r>
            <a:endParaRPr lang="en-US" altLang="zh-CN" dirty="0"/>
          </a:p>
          <a:p>
            <a:r>
              <a:rPr lang="en-US" altLang="zh-CN" dirty="0">
                <a:solidFill>
                  <a:srgbClr val="FF0000"/>
                </a:solidFill>
                <a:hlinkClick r:id="rId2" action="ppaction://hlinksldjump"/>
              </a:rPr>
              <a:t>Add</a:t>
            </a:r>
            <a:r>
              <a:rPr lang="zh-CN" altLang="en-US" dirty="0">
                <a:solidFill>
                  <a:srgbClr val="FF0000"/>
                </a:solidFill>
                <a:hlinkClick r:id="rId2" action="ppaction://hlinksldjump"/>
              </a:rPr>
              <a:t>操作为何有误差？</a:t>
            </a:r>
            <a:endParaRPr lang="en-US" altLang="zh-CN" dirty="0">
              <a:solidFill>
                <a:srgbClr val="FF0000"/>
              </a:solidFill>
            </a:endParaRPr>
          </a:p>
          <a:p>
            <a:pPr marL="0" indent="0">
              <a:buNone/>
            </a:pPr>
            <a:endParaRPr lang="en-US" altLang="zh-CN" dirty="0"/>
          </a:p>
          <a:p>
            <a:r>
              <a:rPr lang="zh-CN" altLang="en-US" dirty="0"/>
              <a:t>每个布隆过滤器对应到 </a:t>
            </a:r>
            <a:r>
              <a:rPr lang="en" altLang="zh-CN" dirty="0" err="1"/>
              <a:t>Redis</a:t>
            </a:r>
            <a:r>
              <a:rPr lang="en" altLang="zh-CN" dirty="0"/>
              <a:t> </a:t>
            </a:r>
            <a:r>
              <a:rPr lang="zh-CN" altLang="en-US" dirty="0"/>
              <a:t>的数据结构里面就是一个大型的位数组和几个不一样的无偏 </a:t>
            </a:r>
            <a:r>
              <a:rPr lang="en" altLang="zh-CN" dirty="0"/>
              <a:t>hash </a:t>
            </a:r>
            <a:r>
              <a:rPr lang="zh-CN" altLang="en-US" dirty="0"/>
              <a:t>函数。所谓无偏就是能够把元素的 </a:t>
            </a:r>
            <a:r>
              <a:rPr lang="en" altLang="zh-CN" dirty="0"/>
              <a:t>hash </a:t>
            </a:r>
            <a:r>
              <a:rPr lang="zh-CN" altLang="en-US" dirty="0"/>
              <a:t>值算得比较均匀。</a:t>
            </a:r>
            <a:endParaRPr lang="en-US" altLang="zh-CN" dirty="0"/>
          </a:p>
          <a:p>
            <a:endParaRPr lang="en-US" altLang="zh-CN" dirty="0"/>
          </a:p>
          <a:p>
            <a:r>
              <a:rPr lang="zh-CN" altLang="en-US" dirty="0"/>
              <a:t>向布隆过滤器中添加 </a:t>
            </a:r>
            <a:r>
              <a:rPr lang="en" altLang="zh-CN" dirty="0"/>
              <a:t>key </a:t>
            </a:r>
            <a:r>
              <a:rPr lang="zh-CN" altLang="en-US" dirty="0"/>
              <a:t>时，会使用多个 </a:t>
            </a:r>
            <a:r>
              <a:rPr lang="en" altLang="zh-CN" dirty="0"/>
              <a:t>hash </a:t>
            </a:r>
            <a:r>
              <a:rPr lang="zh-CN" altLang="en-US" dirty="0"/>
              <a:t>函数对 </a:t>
            </a:r>
            <a:r>
              <a:rPr lang="en" altLang="zh-CN" dirty="0"/>
              <a:t>key </a:t>
            </a:r>
            <a:r>
              <a:rPr lang="zh-CN" altLang="en-US" dirty="0"/>
              <a:t>进行 </a:t>
            </a:r>
            <a:r>
              <a:rPr lang="en" altLang="zh-CN" dirty="0"/>
              <a:t>hash </a:t>
            </a:r>
            <a:r>
              <a:rPr lang="zh-CN" altLang="en-US" dirty="0"/>
              <a:t>算得一个整数索引值然后对位数组长度进行取模运算得到一个位置，每个 </a:t>
            </a:r>
            <a:r>
              <a:rPr lang="en" altLang="zh-CN" dirty="0"/>
              <a:t>hash </a:t>
            </a:r>
            <a:r>
              <a:rPr lang="zh-CN" altLang="en-US" dirty="0"/>
              <a:t>函数都会算得一个不同的位置。再把位数组的这几个位置都置为 </a:t>
            </a:r>
            <a:r>
              <a:rPr lang="en-US" altLang="zh-CN" dirty="0"/>
              <a:t>1 </a:t>
            </a:r>
            <a:r>
              <a:rPr lang="zh-CN" altLang="en-US" dirty="0"/>
              <a:t>就完成了 </a:t>
            </a:r>
            <a:r>
              <a:rPr lang="en" altLang="zh-CN" dirty="0"/>
              <a:t>add </a:t>
            </a:r>
            <a:r>
              <a:rPr lang="zh-CN" altLang="en-US" dirty="0"/>
              <a:t>操作</a:t>
            </a:r>
            <a:endParaRPr lang="en-US" altLang="zh-CN" dirty="0"/>
          </a:p>
          <a:p>
            <a:endParaRPr lang="en-US" altLang="zh-CN" dirty="0"/>
          </a:p>
          <a:p>
            <a:pPr marL="0" indent="0">
              <a:buNone/>
            </a:pPr>
            <a:r>
              <a:rPr lang="zh-CN" altLang="en-US" dirty="0"/>
              <a:t>具体原理参照：</a:t>
            </a:r>
            <a:r>
              <a:rPr lang="en" altLang="zh-CN" dirty="0">
                <a:hlinkClick r:id="rId3"/>
              </a:rPr>
              <a:t>http://www.cnblogs.com/allensun/archive/2011/02/16/1956532.html</a:t>
            </a:r>
            <a:endParaRPr lang="en-US" altLang="zh-CN" dirty="0"/>
          </a:p>
        </p:txBody>
      </p:sp>
    </p:spTree>
    <p:extLst>
      <p:ext uri="{BB962C8B-B14F-4D97-AF65-F5344CB8AC3E}">
        <p14:creationId xmlns:p14="http://schemas.microsoft.com/office/powerpoint/2010/main" val="3816342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3250F-318D-6F4F-AB99-E83C6A20B9B1}"/>
              </a:ext>
            </a:extLst>
          </p:cNvPr>
          <p:cNvSpPr>
            <a:spLocks noGrp="1"/>
          </p:cNvSpPr>
          <p:nvPr>
            <p:ph type="title"/>
          </p:nvPr>
        </p:nvSpPr>
        <p:spPr/>
        <p:txBody>
          <a:bodyPr/>
          <a:lstStyle/>
          <a:p>
            <a:r>
              <a:rPr kumimoji="1" lang="zh-CN" altLang="en-US" dirty="0"/>
              <a:t>图解</a:t>
            </a:r>
            <a:r>
              <a:rPr kumimoji="1" lang="en-US" altLang="zh-CN" dirty="0"/>
              <a:t>Bloom Filter</a:t>
            </a:r>
            <a:r>
              <a:rPr kumimoji="1" lang="zh-CN" altLang="en-US" dirty="0"/>
              <a:t> </a:t>
            </a:r>
            <a:r>
              <a:rPr kumimoji="1" lang="en-US" altLang="zh-CN" dirty="0"/>
              <a:t>add</a:t>
            </a:r>
            <a:r>
              <a:rPr kumimoji="1" lang="zh-CN" altLang="en-US" dirty="0"/>
              <a:t>操作</a:t>
            </a:r>
          </a:p>
        </p:txBody>
      </p:sp>
      <p:pic>
        <p:nvPicPr>
          <p:cNvPr id="4" name="内容占位符 3">
            <a:extLst>
              <a:ext uri="{FF2B5EF4-FFF2-40B4-BE49-F238E27FC236}">
                <a16:creationId xmlns:a16="http://schemas.microsoft.com/office/drawing/2014/main" id="{37FB52AA-A10E-1646-B8FC-F655C971EFAD}"/>
              </a:ext>
            </a:extLst>
          </p:cNvPr>
          <p:cNvPicPr>
            <a:picLocks noGrp="1" noChangeAspect="1"/>
          </p:cNvPicPr>
          <p:nvPr>
            <p:ph idx="1"/>
          </p:nvPr>
        </p:nvPicPr>
        <p:blipFill>
          <a:blip r:embed="rId2"/>
          <a:stretch>
            <a:fillRect/>
          </a:stretch>
        </p:blipFill>
        <p:spPr>
          <a:xfrm>
            <a:off x="2390438" y="1556426"/>
            <a:ext cx="7835900" cy="2667000"/>
          </a:xfrm>
          <a:prstGeom prst="rect">
            <a:avLst/>
          </a:prstGeom>
        </p:spPr>
      </p:pic>
      <p:sp>
        <p:nvSpPr>
          <p:cNvPr id="5" name="文本框 4">
            <a:extLst>
              <a:ext uri="{FF2B5EF4-FFF2-40B4-BE49-F238E27FC236}">
                <a16:creationId xmlns:a16="http://schemas.microsoft.com/office/drawing/2014/main" id="{F91A8906-A6AF-D844-A446-3C17BD6FF773}"/>
              </a:ext>
            </a:extLst>
          </p:cNvPr>
          <p:cNvSpPr txBox="1"/>
          <p:nvPr/>
        </p:nvSpPr>
        <p:spPr>
          <a:xfrm>
            <a:off x="1838529" y="4471800"/>
            <a:ext cx="9416374" cy="1200329"/>
          </a:xfrm>
          <a:prstGeom prst="rect">
            <a:avLst/>
          </a:prstGeom>
          <a:noFill/>
        </p:spPr>
        <p:txBody>
          <a:bodyPr wrap="square" rtlCol="0">
            <a:spAutoFit/>
          </a:bodyPr>
          <a:lstStyle/>
          <a:p>
            <a:r>
              <a:rPr kumimoji="1" lang="en-US" altLang="zh-CN" dirty="0"/>
              <a:t>	</a:t>
            </a:r>
            <a:r>
              <a:rPr kumimoji="1" lang="zh-CN" altLang="en-US" dirty="0"/>
              <a:t>为什么</a:t>
            </a:r>
            <a:r>
              <a:rPr kumimoji="1" lang="en-US" altLang="zh-CN" dirty="0"/>
              <a:t>Bloom</a:t>
            </a:r>
            <a:r>
              <a:rPr kumimoji="1" lang="zh-CN" altLang="en-US" dirty="0"/>
              <a:t> </a:t>
            </a:r>
            <a:r>
              <a:rPr kumimoji="1" lang="en-US" altLang="zh-CN" dirty="0"/>
              <a:t>Filter</a:t>
            </a:r>
            <a:r>
              <a:rPr kumimoji="1" lang="zh-CN" altLang="en-US" dirty="0"/>
              <a:t> 没有提供</a:t>
            </a:r>
            <a:r>
              <a:rPr kumimoji="1" lang="en-US" altLang="zh-CN" dirty="0"/>
              <a:t>delete</a:t>
            </a:r>
            <a:r>
              <a:rPr kumimoji="1" lang="zh-CN" altLang="en-US" dirty="0"/>
              <a:t>方法</a:t>
            </a:r>
            <a:endParaRPr kumimoji="1" lang="en-US" altLang="zh-CN" dirty="0"/>
          </a:p>
          <a:p>
            <a:r>
              <a:rPr kumimoji="1" lang="zh-CN" altLang="en-US" dirty="0"/>
              <a:t>    </a:t>
            </a:r>
            <a:r>
              <a:rPr kumimoji="1" lang="en-US" altLang="zh-CN" dirty="0"/>
              <a:t>	</a:t>
            </a:r>
            <a:r>
              <a:rPr kumimoji="1" lang="zh-CN" altLang="en-US" dirty="0"/>
              <a:t>上图中</a:t>
            </a:r>
            <a:r>
              <a:rPr kumimoji="1" lang="en-US" altLang="zh-CN" dirty="0"/>
              <a:t>key1</a:t>
            </a:r>
            <a:r>
              <a:rPr kumimoji="1" lang="zh-CN" altLang="en-US" dirty="0"/>
              <a:t>和</a:t>
            </a:r>
            <a:r>
              <a:rPr kumimoji="1" lang="en-US" altLang="zh-CN" dirty="0"/>
              <a:t>key2</a:t>
            </a:r>
            <a:r>
              <a:rPr kumimoji="1" lang="zh-CN" altLang="en-US" dirty="0"/>
              <a:t>都占用到了第</a:t>
            </a:r>
            <a:r>
              <a:rPr kumimoji="1" lang="en-US" altLang="zh-CN" dirty="0"/>
              <a:t>7</a:t>
            </a:r>
            <a:r>
              <a:rPr kumimoji="1" lang="zh-CN" altLang="en-US" dirty="0"/>
              <a:t>位元素，倘若删除了</a:t>
            </a:r>
            <a:r>
              <a:rPr kumimoji="1" lang="en-US" altLang="zh-CN" dirty="0"/>
              <a:t>key1</a:t>
            </a:r>
            <a:r>
              <a:rPr kumimoji="1" lang="zh-CN" altLang="en-US" dirty="0"/>
              <a:t>元素的时候，对应的第</a:t>
            </a:r>
            <a:r>
              <a:rPr kumimoji="1" lang="en-US" altLang="zh-CN" dirty="0"/>
              <a:t>7</a:t>
            </a:r>
            <a:r>
              <a:rPr kumimoji="1" lang="zh-CN" altLang="en-US" dirty="0"/>
              <a:t>位元素也被置为</a:t>
            </a:r>
            <a:r>
              <a:rPr kumimoji="1" lang="en-US" altLang="zh-CN" dirty="0"/>
              <a:t>0</a:t>
            </a:r>
            <a:r>
              <a:rPr kumimoji="1" lang="zh-CN" altLang="en-US" dirty="0"/>
              <a:t>。但是</a:t>
            </a:r>
            <a:r>
              <a:rPr kumimoji="1" lang="en-US" altLang="zh-CN" dirty="0"/>
              <a:t>key2</a:t>
            </a:r>
            <a:r>
              <a:rPr kumimoji="1" lang="zh-CN" altLang="en-US" dirty="0"/>
              <a:t>是共享当前的第</a:t>
            </a:r>
            <a:r>
              <a:rPr kumimoji="1" lang="en-US" altLang="zh-CN" dirty="0"/>
              <a:t>7</a:t>
            </a:r>
            <a:r>
              <a:rPr kumimoji="1" lang="zh-CN" altLang="en-US" dirty="0"/>
              <a:t>位元素的，因此这时候如果</a:t>
            </a:r>
            <a:r>
              <a:rPr kumimoji="1" lang="en-US" altLang="zh-CN" dirty="0"/>
              <a:t>exists</a:t>
            </a:r>
            <a:r>
              <a:rPr kumimoji="1" lang="zh-CN" altLang="en-US" dirty="0"/>
              <a:t>判断</a:t>
            </a:r>
            <a:r>
              <a:rPr kumimoji="1" lang="en-US" altLang="zh-CN" dirty="0"/>
              <a:t>key2</a:t>
            </a:r>
            <a:r>
              <a:rPr kumimoji="1" lang="zh-CN" altLang="en-US" dirty="0"/>
              <a:t>是否存在时候会误判。</a:t>
            </a:r>
            <a:endParaRPr kumimoji="1" lang="en-US" altLang="zh-CN" dirty="0"/>
          </a:p>
        </p:txBody>
      </p:sp>
    </p:spTree>
    <p:extLst>
      <p:ext uri="{BB962C8B-B14F-4D97-AF65-F5344CB8AC3E}">
        <p14:creationId xmlns:p14="http://schemas.microsoft.com/office/powerpoint/2010/main" val="1436444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DA56CE-26D5-9444-ABB2-E475ABF4C734}"/>
              </a:ext>
            </a:extLst>
          </p:cNvPr>
          <p:cNvSpPr>
            <a:spLocks noGrp="1"/>
          </p:cNvSpPr>
          <p:nvPr>
            <p:ph type="title"/>
          </p:nvPr>
        </p:nvSpPr>
        <p:spPr/>
        <p:txBody>
          <a:bodyPr/>
          <a:lstStyle/>
          <a:p>
            <a:r>
              <a:rPr kumimoji="1" lang="zh-CN" altLang="en-US" dirty="0">
                <a:hlinkClick r:id="rId2" action="ppaction://hlinksldjump"/>
              </a:rPr>
              <a:t>布隆过滤器</a:t>
            </a:r>
            <a:r>
              <a:rPr kumimoji="1" lang="zh-CN" altLang="en-US" dirty="0"/>
              <a:t>的</a:t>
            </a:r>
            <a:r>
              <a:rPr kumimoji="1" lang="en-US" altLang="zh-CN" dirty="0"/>
              <a:t>Add</a:t>
            </a:r>
            <a:r>
              <a:rPr kumimoji="1" lang="zh-CN" altLang="en-US" dirty="0"/>
              <a:t>操作误判分析</a:t>
            </a:r>
          </a:p>
        </p:txBody>
      </p:sp>
      <p:sp>
        <p:nvSpPr>
          <p:cNvPr id="3" name="内容占位符 2">
            <a:extLst>
              <a:ext uri="{FF2B5EF4-FFF2-40B4-BE49-F238E27FC236}">
                <a16:creationId xmlns:a16="http://schemas.microsoft.com/office/drawing/2014/main" id="{603E2775-1451-1D4E-8DE1-5B74EFAAD144}"/>
              </a:ext>
            </a:extLst>
          </p:cNvPr>
          <p:cNvSpPr>
            <a:spLocks noGrp="1"/>
          </p:cNvSpPr>
          <p:nvPr>
            <p:ph idx="1"/>
          </p:nvPr>
        </p:nvSpPr>
        <p:spPr>
          <a:xfrm>
            <a:off x="1371600" y="4426084"/>
            <a:ext cx="9601200" cy="1441315"/>
          </a:xfrm>
        </p:spPr>
        <p:txBody>
          <a:bodyPr>
            <a:normAutofit fontScale="85000" lnSpcReduction="20000"/>
          </a:bodyPr>
          <a:lstStyle/>
          <a:p>
            <a:r>
              <a:rPr kumimoji="1" lang="zh-CN" altLang="en-US" dirty="0"/>
              <a:t>        目前在布隆过滤器中加入了</a:t>
            </a:r>
            <a:r>
              <a:rPr kumimoji="1" lang="en-US" altLang="zh-CN" dirty="0"/>
              <a:t>key1</a:t>
            </a:r>
            <a:r>
              <a:rPr kumimoji="1" lang="zh-CN" altLang="en-US" dirty="0"/>
              <a:t>和</a:t>
            </a:r>
            <a:r>
              <a:rPr kumimoji="1" lang="en-US" altLang="zh-CN" dirty="0"/>
              <a:t>key2</a:t>
            </a:r>
            <a:r>
              <a:rPr kumimoji="1" lang="zh-CN" altLang="en-US" dirty="0"/>
              <a:t>元素，如果新增一个元素，占用了当前的第</a:t>
            </a:r>
            <a:r>
              <a:rPr kumimoji="1" lang="en-US" altLang="zh-CN" dirty="0"/>
              <a:t>3</a:t>
            </a:r>
            <a:r>
              <a:rPr kumimoji="1" lang="zh-CN" altLang="en-US" dirty="0"/>
              <a:t>，第</a:t>
            </a:r>
            <a:r>
              <a:rPr kumimoji="1" lang="en-US" altLang="zh-CN" dirty="0"/>
              <a:t>7</a:t>
            </a:r>
            <a:r>
              <a:rPr kumimoji="1" lang="zh-CN" altLang="en-US" dirty="0"/>
              <a:t>以及倒数第二个元素，因为目前的</a:t>
            </a:r>
            <a:r>
              <a:rPr kumimoji="1" lang="en-US" altLang="zh-CN" dirty="0" err="1"/>
              <a:t>bitSet</a:t>
            </a:r>
            <a:r>
              <a:rPr kumimoji="1" lang="zh-CN" altLang="en-US" dirty="0"/>
              <a:t>中所有的位置都是置为</a:t>
            </a:r>
            <a:r>
              <a:rPr kumimoji="1" lang="en-US" altLang="zh-CN" dirty="0"/>
              <a:t>1</a:t>
            </a:r>
            <a:r>
              <a:rPr kumimoji="1" lang="zh-CN" altLang="en-US" dirty="0"/>
              <a:t>的，而布隆过滤器判断是否存在的依据就是当前</a:t>
            </a:r>
            <a:r>
              <a:rPr kumimoji="1" lang="en-US" altLang="zh-CN" dirty="0"/>
              <a:t>key</a:t>
            </a:r>
            <a:r>
              <a:rPr kumimoji="1" lang="zh-CN" altLang="en-US" dirty="0"/>
              <a:t>所对应的位置是否位</a:t>
            </a:r>
            <a:r>
              <a:rPr kumimoji="1" lang="en-US" altLang="zh-CN" dirty="0"/>
              <a:t>1</a:t>
            </a:r>
            <a:r>
              <a:rPr kumimoji="1" lang="zh-CN" altLang="en-US" dirty="0"/>
              <a:t>，因为已经被不同的元素共同占据，所以造成了误判。</a:t>
            </a:r>
            <a:endParaRPr kumimoji="1" lang="en-US" altLang="zh-CN" dirty="0"/>
          </a:p>
          <a:p>
            <a:r>
              <a:rPr kumimoji="1" lang="zh-CN" altLang="en-US" dirty="0"/>
              <a:t>       也因此可以解释为什么布隆过滤器会</a:t>
            </a:r>
            <a:r>
              <a:rPr lang="zh-CN" altLang="en-US" dirty="0"/>
              <a:t>说某个值存在时，这个值可能不存在；当它说不存在时，那就肯定不存在。</a:t>
            </a:r>
            <a:endParaRPr kumimoji="1" lang="zh-CN" altLang="en-US" dirty="0"/>
          </a:p>
        </p:txBody>
      </p:sp>
      <p:pic>
        <p:nvPicPr>
          <p:cNvPr id="4" name="内容占位符 3">
            <a:extLst>
              <a:ext uri="{FF2B5EF4-FFF2-40B4-BE49-F238E27FC236}">
                <a16:creationId xmlns:a16="http://schemas.microsoft.com/office/drawing/2014/main" id="{CEB52093-9C23-4D45-9DD3-560EBB81E002}"/>
              </a:ext>
            </a:extLst>
          </p:cNvPr>
          <p:cNvPicPr>
            <a:picLocks noChangeAspect="1"/>
          </p:cNvPicPr>
          <p:nvPr/>
        </p:nvPicPr>
        <p:blipFill>
          <a:blip r:embed="rId3"/>
          <a:stretch>
            <a:fillRect/>
          </a:stretch>
        </p:blipFill>
        <p:spPr>
          <a:xfrm>
            <a:off x="2390438" y="1556426"/>
            <a:ext cx="7835900" cy="2667000"/>
          </a:xfrm>
          <a:prstGeom prst="rect">
            <a:avLst/>
          </a:prstGeom>
        </p:spPr>
      </p:pic>
    </p:spTree>
    <p:extLst>
      <p:ext uri="{BB962C8B-B14F-4D97-AF65-F5344CB8AC3E}">
        <p14:creationId xmlns:p14="http://schemas.microsoft.com/office/powerpoint/2010/main" val="1665383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72228-F934-D242-8BDB-F2AEE15E6065}"/>
              </a:ext>
            </a:extLst>
          </p:cNvPr>
          <p:cNvSpPr>
            <a:spLocks noGrp="1"/>
          </p:cNvSpPr>
          <p:nvPr>
            <p:ph type="title"/>
          </p:nvPr>
        </p:nvSpPr>
        <p:spPr/>
        <p:txBody>
          <a:bodyPr/>
          <a:lstStyle/>
          <a:p>
            <a:r>
              <a:rPr kumimoji="1" lang="en-US" altLang="zh-CN" dirty="0" err="1"/>
              <a:t>Redis</a:t>
            </a:r>
            <a:r>
              <a:rPr kumimoji="1" lang="zh-CN" altLang="en-US" dirty="0"/>
              <a:t>端口号：</a:t>
            </a:r>
            <a:r>
              <a:rPr kumimoji="1" lang="en-US" altLang="zh-CN" dirty="0"/>
              <a:t>6379</a:t>
            </a:r>
            <a:r>
              <a:rPr kumimoji="1" lang="zh-CN" altLang="en-US" dirty="0"/>
              <a:t>？</a:t>
            </a:r>
          </a:p>
        </p:txBody>
      </p:sp>
      <p:pic>
        <p:nvPicPr>
          <p:cNvPr id="4" name="内容占位符 3">
            <a:extLst>
              <a:ext uri="{FF2B5EF4-FFF2-40B4-BE49-F238E27FC236}">
                <a16:creationId xmlns:a16="http://schemas.microsoft.com/office/drawing/2014/main" id="{06C4AD43-E3D5-0647-BBA3-F102571760CB}"/>
              </a:ext>
            </a:extLst>
          </p:cNvPr>
          <p:cNvPicPr>
            <a:picLocks noGrp="1" noChangeAspect="1"/>
          </p:cNvPicPr>
          <p:nvPr>
            <p:ph idx="1"/>
          </p:nvPr>
        </p:nvPicPr>
        <p:blipFill>
          <a:blip r:embed="rId2"/>
          <a:stretch>
            <a:fillRect/>
          </a:stretch>
        </p:blipFill>
        <p:spPr>
          <a:xfrm>
            <a:off x="9222362" y="491246"/>
            <a:ext cx="2032000" cy="2209800"/>
          </a:xfrm>
          <a:prstGeom prst="rect">
            <a:avLst/>
          </a:prstGeom>
        </p:spPr>
      </p:pic>
      <p:sp>
        <p:nvSpPr>
          <p:cNvPr id="5" name="矩形 4">
            <a:extLst>
              <a:ext uri="{FF2B5EF4-FFF2-40B4-BE49-F238E27FC236}">
                <a16:creationId xmlns:a16="http://schemas.microsoft.com/office/drawing/2014/main" id="{3047F169-39EB-DF43-A02D-148203CE390B}"/>
              </a:ext>
            </a:extLst>
          </p:cNvPr>
          <p:cNvSpPr/>
          <p:nvPr/>
        </p:nvSpPr>
        <p:spPr>
          <a:xfrm>
            <a:off x="1371600" y="1987633"/>
            <a:ext cx="7305472" cy="1477328"/>
          </a:xfrm>
          <a:prstGeom prst="rect">
            <a:avLst/>
          </a:prstGeom>
        </p:spPr>
        <p:txBody>
          <a:bodyPr wrap="square">
            <a:spAutoFit/>
          </a:bodyPr>
          <a:lstStyle/>
          <a:p>
            <a:r>
              <a:rPr lang="en" altLang="zh-CN" dirty="0" err="1">
                <a:solidFill>
                  <a:srgbClr val="333333"/>
                </a:solidFill>
                <a:latin typeface="-apple-system"/>
              </a:rPr>
              <a:t>Redis</a:t>
            </a:r>
            <a:r>
              <a:rPr lang="en" altLang="zh-CN" dirty="0">
                <a:solidFill>
                  <a:srgbClr val="333333"/>
                </a:solidFill>
                <a:latin typeface="-apple-system"/>
              </a:rPr>
              <a:t> </a:t>
            </a:r>
            <a:r>
              <a:rPr lang="zh-CN" altLang="en-US" dirty="0">
                <a:solidFill>
                  <a:srgbClr val="333333"/>
                </a:solidFill>
                <a:latin typeface="-apple-system"/>
              </a:rPr>
              <a:t>由意大利人 </a:t>
            </a:r>
            <a:r>
              <a:rPr lang="en" altLang="zh-CN" dirty="0">
                <a:solidFill>
                  <a:srgbClr val="333333"/>
                </a:solidFill>
                <a:latin typeface="-apple-system"/>
              </a:rPr>
              <a:t>Salvatore </a:t>
            </a:r>
            <a:r>
              <a:rPr lang="en" altLang="zh-CN" dirty="0" err="1">
                <a:solidFill>
                  <a:srgbClr val="333333"/>
                </a:solidFill>
                <a:latin typeface="-apple-system"/>
              </a:rPr>
              <a:t>Sanfilippo</a:t>
            </a:r>
            <a:r>
              <a:rPr lang="zh-CN" altLang="en" dirty="0">
                <a:solidFill>
                  <a:srgbClr val="333333"/>
                </a:solidFill>
                <a:latin typeface="-apple-system"/>
              </a:rPr>
              <a:t>（</a:t>
            </a:r>
            <a:r>
              <a:rPr lang="zh-CN" altLang="en-US" dirty="0">
                <a:solidFill>
                  <a:srgbClr val="333333"/>
                </a:solidFill>
                <a:latin typeface="-apple-system"/>
              </a:rPr>
              <a:t>网名 </a:t>
            </a:r>
            <a:r>
              <a:rPr lang="en" altLang="zh-CN" dirty="0" err="1">
                <a:solidFill>
                  <a:srgbClr val="333333"/>
                </a:solidFill>
                <a:latin typeface="-apple-system"/>
              </a:rPr>
              <a:t>Antirez</a:t>
            </a:r>
            <a:r>
              <a:rPr lang="zh-CN" altLang="en" dirty="0">
                <a:solidFill>
                  <a:srgbClr val="333333"/>
                </a:solidFill>
                <a:latin typeface="-apple-system"/>
              </a:rPr>
              <a:t>） </a:t>
            </a:r>
            <a:r>
              <a:rPr lang="zh-CN" altLang="en-US" dirty="0">
                <a:solidFill>
                  <a:srgbClr val="333333"/>
                </a:solidFill>
                <a:latin typeface="-apple-system"/>
              </a:rPr>
              <a:t>开发，右图是他的个人照片。</a:t>
            </a:r>
            <a:r>
              <a:rPr lang="en" altLang="zh-CN" dirty="0" err="1">
                <a:solidFill>
                  <a:srgbClr val="333333"/>
                </a:solidFill>
                <a:latin typeface="-apple-system"/>
              </a:rPr>
              <a:t>Antirez</a:t>
            </a:r>
            <a:r>
              <a:rPr lang="en" altLang="zh-CN" dirty="0">
                <a:solidFill>
                  <a:srgbClr val="333333"/>
                </a:solidFill>
                <a:latin typeface="-apple-system"/>
              </a:rPr>
              <a:t> </a:t>
            </a:r>
            <a:r>
              <a:rPr lang="zh-CN" altLang="en-US" dirty="0">
                <a:solidFill>
                  <a:srgbClr val="333333"/>
                </a:solidFill>
                <a:latin typeface="-apple-system"/>
              </a:rPr>
              <a:t>不仅帅的不像实力派，也非常有趣。他出生在非英语系国家，英语能力长期以来是一个短板，他曾经专门为自己蹩脚的英语能力写过一篇博文</a:t>
            </a:r>
            <a:r>
              <a:rPr lang="en-US" altLang="zh-CN" dirty="0">
                <a:solidFill>
                  <a:srgbClr val="333333"/>
                </a:solidFill>
                <a:latin typeface="-apple-system"/>
              </a:rPr>
              <a:t>《</a:t>
            </a:r>
            <a:r>
              <a:rPr lang="zh-CN" altLang="en-US" dirty="0">
                <a:solidFill>
                  <a:srgbClr val="333333"/>
                </a:solidFill>
                <a:latin typeface="-apple-system"/>
              </a:rPr>
              <a:t>英语伤痛 </a:t>
            </a:r>
            <a:r>
              <a:rPr lang="en-US" altLang="zh-CN" dirty="0">
                <a:solidFill>
                  <a:srgbClr val="333333"/>
                </a:solidFill>
                <a:latin typeface="-apple-system"/>
              </a:rPr>
              <a:t>15 </a:t>
            </a:r>
            <a:r>
              <a:rPr lang="zh-CN" altLang="en-US" dirty="0">
                <a:solidFill>
                  <a:srgbClr val="333333"/>
                </a:solidFill>
                <a:latin typeface="-apple-system"/>
              </a:rPr>
              <a:t>年</a:t>
            </a:r>
            <a:r>
              <a:rPr lang="en-US" altLang="zh-CN" dirty="0">
                <a:solidFill>
                  <a:srgbClr val="333333"/>
                </a:solidFill>
                <a:latin typeface="-apple-system"/>
              </a:rPr>
              <a:t>》</a:t>
            </a:r>
            <a:r>
              <a:rPr lang="zh-CN" altLang="en-US" dirty="0">
                <a:solidFill>
                  <a:srgbClr val="333333"/>
                </a:solidFill>
                <a:latin typeface="-apple-system"/>
              </a:rPr>
              <a:t>，用自己的成长经历来鼓励那些非英语系的技术开发者们努力攻克英语难关</a:t>
            </a:r>
            <a:endParaRPr lang="zh-CN" altLang="en-US" dirty="0"/>
          </a:p>
        </p:txBody>
      </p:sp>
      <p:pic>
        <p:nvPicPr>
          <p:cNvPr id="6" name="图片 5">
            <a:extLst>
              <a:ext uri="{FF2B5EF4-FFF2-40B4-BE49-F238E27FC236}">
                <a16:creationId xmlns:a16="http://schemas.microsoft.com/office/drawing/2014/main" id="{4B7414EA-FE7B-D846-BD81-2E4582D4B50B}"/>
              </a:ext>
            </a:extLst>
          </p:cNvPr>
          <p:cNvPicPr>
            <a:picLocks noChangeAspect="1"/>
          </p:cNvPicPr>
          <p:nvPr/>
        </p:nvPicPr>
        <p:blipFill>
          <a:blip r:embed="rId3"/>
          <a:stretch>
            <a:fillRect/>
          </a:stretch>
        </p:blipFill>
        <p:spPr>
          <a:xfrm>
            <a:off x="9153457" y="3834612"/>
            <a:ext cx="2349500" cy="1549400"/>
          </a:xfrm>
          <a:prstGeom prst="rect">
            <a:avLst/>
          </a:prstGeom>
        </p:spPr>
      </p:pic>
      <p:sp>
        <p:nvSpPr>
          <p:cNvPr id="7" name="矩形 6">
            <a:extLst>
              <a:ext uri="{FF2B5EF4-FFF2-40B4-BE49-F238E27FC236}">
                <a16:creationId xmlns:a16="http://schemas.microsoft.com/office/drawing/2014/main" id="{76E42BEF-A761-FB40-B204-E452BAE56199}"/>
              </a:ext>
            </a:extLst>
          </p:cNvPr>
          <p:cNvSpPr/>
          <p:nvPr/>
        </p:nvSpPr>
        <p:spPr>
          <a:xfrm>
            <a:off x="1371600" y="4028129"/>
            <a:ext cx="7305472" cy="1200329"/>
          </a:xfrm>
          <a:prstGeom prst="rect">
            <a:avLst/>
          </a:prstGeom>
        </p:spPr>
        <p:txBody>
          <a:bodyPr wrap="square">
            <a:spAutoFit/>
          </a:bodyPr>
          <a:lstStyle/>
          <a:p>
            <a:r>
              <a:rPr lang="zh-CN" altLang="en-US" dirty="0">
                <a:solidFill>
                  <a:srgbClr val="333333"/>
                </a:solidFill>
                <a:latin typeface="-apple-system"/>
              </a:rPr>
              <a:t>我们都知道 </a:t>
            </a:r>
            <a:r>
              <a:rPr lang="en" altLang="zh-CN" dirty="0" err="1">
                <a:solidFill>
                  <a:srgbClr val="333333"/>
                </a:solidFill>
                <a:latin typeface="-apple-system"/>
              </a:rPr>
              <a:t>Redis</a:t>
            </a:r>
            <a:r>
              <a:rPr lang="en" altLang="zh-CN" dirty="0">
                <a:solidFill>
                  <a:srgbClr val="333333"/>
                </a:solidFill>
                <a:latin typeface="-apple-system"/>
              </a:rPr>
              <a:t> </a:t>
            </a:r>
            <a:r>
              <a:rPr lang="zh-CN" altLang="en-US" dirty="0">
                <a:solidFill>
                  <a:srgbClr val="333333"/>
                </a:solidFill>
                <a:latin typeface="-apple-system"/>
              </a:rPr>
              <a:t>的默认端口是 </a:t>
            </a:r>
            <a:r>
              <a:rPr lang="en-US" altLang="zh-CN" dirty="0">
                <a:solidFill>
                  <a:srgbClr val="333333"/>
                </a:solidFill>
                <a:latin typeface="-apple-system"/>
              </a:rPr>
              <a:t>6379</a:t>
            </a:r>
            <a:r>
              <a:rPr lang="zh-CN" altLang="en-US" dirty="0">
                <a:solidFill>
                  <a:srgbClr val="333333"/>
                </a:solidFill>
                <a:latin typeface="-apple-system"/>
              </a:rPr>
              <a:t>，这个端口号也不是随机选的，而是由手机键盘字母「</a:t>
            </a:r>
            <a:r>
              <a:rPr lang="en" altLang="zh-CN" dirty="0">
                <a:solidFill>
                  <a:srgbClr val="333333"/>
                </a:solidFill>
                <a:latin typeface="-apple-system"/>
              </a:rPr>
              <a:t>MERZ</a:t>
            </a:r>
            <a:r>
              <a:rPr lang="zh-CN" altLang="en" dirty="0">
                <a:solidFill>
                  <a:srgbClr val="333333"/>
                </a:solidFill>
                <a:latin typeface="-apple-system"/>
              </a:rPr>
              <a:t>」</a:t>
            </a:r>
            <a:r>
              <a:rPr lang="zh-CN" altLang="en-US" dirty="0">
                <a:solidFill>
                  <a:srgbClr val="333333"/>
                </a:solidFill>
                <a:latin typeface="-apple-system"/>
              </a:rPr>
              <a:t>的位置决定的。「</a:t>
            </a:r>
            <a:r>
              <a:rPr lang="en" altLang="zh-CN" dirty="0">
                <a:solidFill>
                  <a:srgbClr val="333333"/>
                </a:solidFill>
                <a:latin typeface="-apple-system"/>
              </a:rPr>
              <a:t>MERZ</a:t>
            </a:r>
            <a:r>
              <a:rPr lang="zh-CN" altLang="en" dirty="0">
                <a:solidFill>
                  <a:srgbClr val="333333"/>
                </a:solidFill>
                <a:latin typeface="-apple-system"/>
              </a:rPr>
              <a:t>」</a:t>
            </a:r>
            <a:r>
              <a:rPr lang="zh-CN" altLang="en-US" dirty="0">
                <a:solidFill>
                  <a:srgbClr val="333333"/>
                </a:solidFill>
                <a:latin typeface="-apple-system"/>
              </a:rPr>
              <a:t>在 </a:t>
            </a:r>
            <a:r>
              <a:rPr lang="en" altLang="zh-CN" dirty="0" err="1">
                <a:solidFill>
                  <a:srgbClr val="333333"/>
                </a:solidFill>
                <a:latin typeface="-apple-system"/>
              </a:rPr>
              <a:t>Antirez</a:t>
            </a:r>
            <a:r>
              <a:rPr lang="en" altLang="zh-CN" dirty="0">
                <a:solidFill>
                  <a:srgbClr val="333333"/>
                </a:solidFill>
                <a:latin typeface="-apple-system"/>
              </a:rPr>
              <a:t> </a:t>
            </a:r>
            <a:r>
              <a:rPr lang="zh-CN" altLang="en-US" dirty="0">
                <a:solidFill>
                  <a:srgbClr val="333333"/>
                </a:solidFill>
                <a:latin typeface="-apple-system"/>
              </a:rPr>
              <a:t>的朋友圈语言中是「愚蠢」的代名词，它源于意大利广告女郎「</a:t>
            </a:r>
            <a:r>
              <a:rPr lang="en" altLang="zh-CN" dirty="0">
                <a:solidFill>
                  <a:srgbClr val="333333"/>
                </a:solidFill>
                <a:latin typeface="-apple-system"/>
              </a:rPr>
              <a:t>Alessia Merz</a:t>
            </a:r>
            <a:r>
              <a:rPr lang="zh-CN" altLang="en" dirty="0">
                <a:solidFill>
                  <a:srgbClr val="333333"/>
                </a:solidFill>
                <a:latin typeface="-apple-system"/>
              </a:rPr>
              <a:t>」</a:t>
            </a:r>
            <a:r>
              <a:rPr lang="zh-CN" altLang="en-US" dirty="0">
                <a:solidFill>
                  <a:srgbClr val="333333"/>
                </a:solidFill>
                <a:latin typeface="-apple-system"/>
              </a:rPr>
              <a:t>在电视节目上说了一堆愚蠢的话</a:t>
            </a:r>
            <a:endParaRPr lang="zh-CN" altLang="en-US" dirty="0"/>
          </a:p>
        </p:txBody>
      </p:sp>
    </p:spTree>
    <p:extLst>
      <p:ext uri="{BB962C8B-B14F-4D97-AF65-F5344CB8AC3E}">
        <p14:creationId xmlns:p14="http://schemas.microsoft.com/office/powerpoint/2010/main" val="3798951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E8085E-303D-2C4F-B1B2-B3ECF6159217}"/>
              </a:ext>
            </a:extLst>
          </p:cNvPr>
          <p:cNvSpPr>
            <a:spLocks noGrp="1"/>
          </p:cNvSpPr>
          <p:nvPr>
            <p:ph type="title"/>
          </p:nvPr>
        </p:nvSpPr>
        <p:spPr/>
        <p:txBody>
          <a:bodyPr/>
          <a:lstStyle/>
          <a:p>
            <a:r>
              <a:rPr kumimoji="1" lang="en-US" altLang="zh-CN" dirty="0" err="1"/>
              <a:t>Redis</a:t>
            </a:r>
            <a:r>
              <a:rPr kumimoji="1" lang="zh-CN" altLang="en-US" dirty="0"/>
              <a:t>基本数据结构</a:t>
            </a:r>
          </a:p>
        </p:txBody>
      </p:sp>
      <p:sp>
        <p:nvSpPr>
          <p:cNvPr id="3" name="内容占位符 2">
            <a:extLst>
              <a:ext uri="{FF2B5EF4-FFF2-40B4-BE49-F238E27FC236}">
                <a16:creationId xmlns:a16="http://schemas.microsoft.com/office/drawing/2014/main" id="{A6EEE6BE-2866-2D47-9F42-CA1EE5A09AE8}"/>
              </a:ext>
            </a:extLst>
          </p:cNvPr>
          <p:cNvSpPr>
            <a:spLocks noGrp="1"/>
          </p:cNvSpPr>
          <p:nvPr>
            <p:ph idx="1"/>
          </p:nvPr>
        </p:nvSpPr>
        <p:spPr/>
        <p:txBody>
          <a:bodyPr/>
          <a:lstStyle/>
          <a:p>
            <a:r>
              <a:rPr kumimoji="1" lang="en-US" altLang="zh-CN" dirty="0"/>
              <a:t>1</a:t>
            </a:r>
            <a:r>
              <a:rPr kumimoji="1" lang="zh-CN" altLang="en-US" dirty="0"/>
              <a:t>：</a:t>
            </a:r>
            <a:r>
              <a:rPr kumimoji="1" lang="en-US" altLang="zh-CN" dirty="0"/>
              <a:t>String</a:t>
            </a:r>
          </a:p>
          <a:p>
            <a:r>
              <a:rPr kumimoji="1" lang="en-US" altLang="zh-CN" dirty="0"/>
              <a:t>2</a:t>
            </a:r>
            <a:r>
              <a:rPr kumimoji="1" lang="zh-CN" altLang="en-US" dirty="0"/>
              <a:t>：</a:t>
            </a:r>
            <a:r>
              <a:rPr kumimoji="1" lang="en-US" altLang="zh-CN" dirty="0"/>
              <a:t>List (</a:t>
            </a:r>
            <a:r>
              <a:rPr kumimoji="1" lang="zh-CN" altLang="en-US" dirty="0"/>
              <a:t>先进先出 </a:t>
            </a:r>
            <a:r>
              <a:rPr kumimoji="1" lang="en-US" altLang="zh-CN" dirty="0" err="1"/>
              <a:t>rpop</a:t>
            </a:r>
            <a:r>
              <a:rPr kumimoji="1" lang="zh-CN" altLang="en-US" dirty="0"/>
              <a:t>，先进后出</a:t>
            </a:r>
            <a:r>
              <a:rPr kumimoji="1" lang="en-US" altLang="zh-CN" dirty="0"/>
              <a:t> </a:t>
            </a:r>
            <a:r>
              <a:rPr kumimoji="1" lang="en-US" altLang="zh-CN" dirty="0" err="1"/>
              <a:t>lpop</a:t>
            </a:r>
            <a:r>
              <a:rPr kumimoji="1" lang="en-US" altLang="zh-CN" dirty="0"/>
              <a:t>)</a:t>
            </a:r>
          </a:p>
          <a:p>
            <a:r>
              <a:rPr kumimoji="1" lang="en-US" altLang="zh-CN" dirty="0"/>
              <a:t>3</a:t>
            </a:r>
            <a:r>
              <a:rPr kumimoji="1" lang="zh-CN" altLang="en-US" dirty="0"/>
              <a:t>：</a:t>
            </a:r>
            <a:r>
              <a:rPr kumimoji="1" lang="en-US" altLang="zh-CN" dirty="0"/>
              <a:t>Hash(</a:t>
            </a:r>
            <a:r>
              <a:rPr kumimoji="1" lang="zh-CN" altLang="en-US" dirty="0"/>
              <a:t>结构类似于</a:t>
            </a:r>
            <a:r>
              <a:rPr kumimoji="1" lang="en-US" altLang="zh-CN" dirty="0"/>
              <a:t>HashMap)</a:t>
            </a:r>
          </a:p>
          <a:p>
            <a:r>
              <a:rPr kumimoji="1" lang="en-US" altLang="zh-CN" dirty="0"/>
              <a:t>4</a:t>
            </a:r>
            <a:r>
              <a:rPr kumimoji="1" lang="zh-CN" altLang="en-US" dirty="0"/>
              <a:t>：</a:t>
            </a:r>
            <a:r>
              <a:rPr kumimoji="1" lang="en-US" altLang="zh-CN" dirty="0"/>
              <a:t>Set(</a:t>
            </a:r>
            <a:r>
              <a:rPr kumimoji="1" lang="zh-CN" altLang="en-US" dirty="0"/>
              <a:t>结构类似于</a:t>
            </a:r>
            <a:r>
              <a:rPr kumimoji="1" lang="en-US" altLang="zh-CN" dirty="0" err="1"/>
              <a:t>HashSet</a:t>
            </a:r>
            <a:r>
              <a:rPr kumimoji="1" lang="en-US" altLang="zh-CN" dirty="0"/>
              <a:t>)</a:t>
            </a:r>
          </a:p>
          <a:p>
            <a:r>
              <a:rPr kumimoji="1" lang="en-US" altLang="zh-CN" dirty="0"/>
              <a:t>5</a:t>
            </a:r>
            <a:r>
              <a:rPr kumimoji="1" lang="zh-CN" altLang="en-US" dirty="0"/>
              <a:t>：</a:t>
            </a:r>
            <a:r>
              <a:rPr kumimoji="1" lang="en-US" altLang="zh-CN" dirty="0" err="1"/>
              <a:t>Zset</a:t>
            </a:r>
            <a:r>
              <a:rPr kumimoji="1" lang="en-US" altLang="zh-CN" dirty="0"/>
              <a:t>(</a:t>
            </a:r>
            <a:r>
              <a:rPr lang="en" altLang="zh-CN" dirty="0"/>
              <a:t> </a:t>
            </a:r>
            <a:r>
              <a:rPr lang="en" altLang="zh-CN" dirty="0" err="1"/>
              <a:t>SortedSet</a:t>
            </a:r>
            <a:r>
              <a:rPr lang="en" altLang="zh-CN" dirty="0"/>
              <a:t> </a:t>
            </a:r>
            <a:r>
              <a:rPr lang="zh-CN" altLang="en-US" dirty="0"/>
              <a:t>和 </a:t>
            </a:r>
            <a:r>
              <a:rPr lang="en" altLang="zh-CN" dirty="0"/>
              <a:t>HashMap </a:t>
            </a:r>
            <a:r>
              <a:rPr lang="zh-CN" altLang="en-US" dirty="0"/>
              <a:t>的结合体</a:t>
            </a:r>
            <a:r>
              <a:rPr kumimoji="1" lang="en-US" altLang="zh-CN" dirty="0"/>
              <a:t>)       --------------</a:t>
            </a:r>
            <a:r>
              <a:rPr kumimoji="1" lang="en-US" altLang="zh-CN" dirty="0">
                <a:sym typeface="Wingdings" pitchFamily="2" charset="2"/>
              </a:rPr>
              <a:t></a:t>
            </a:r>
            <a:r>
              <a:rPr kumimoji="1" lang="zh-CN" altLang="en-US" dirty="0">
                <a:sym typeface="Wingdings" pitchFamily="2" charset="2"/>
              </a:rPr>
              <a:t>   跳表</a:t>
            </a:r>
            <a:endParaRPr kumimoji="1" lang="en-US" altLang="zh-CN" dirty="0"/>
          </a:p>
        </p:txBody>
      </p:sp>
    </p:spTree>
    <p:extLst>
      <p:ext uri="{BB962C8B-B14F-4D97-AF65-F5344CB8AC3E}">
        <p14:creationId xmlns:p14="http://schemas.microsoft.com/office/powerpoint/2010/main" val="868850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1A16F-E6B0-0C4C-B48B-A97D648BEBB4}"/>
              </a:ext>
            </a:extLst>
          </p:cNvPr>
          <p:cNvSpPr>
            <a:spLocks noGrp="1"/>
          </p:cNvSpPr>
          <p:nvPr>
            <p:ph type="title"/>
          </p:nvPr>
        </p:nvSpPr>
        <p:spPr/>
        <p:txBody>
          <a:bodyPr/>
          <a:lstStyle/>
          <a:p>
            <a:r>
              <a:rPr kumimoji="1" lang="zh-CN" altLang="en-US" dirty="0"/>
              <a:t>跳表（跳跃链表）</a:t>
            </a:r>
          </a:p>
        </p:txBody>
      </p:sp>
      <p:pic>
        <p:nvPicPr>
          <p:cNvPr id="4" name="内容占位符 3">
            <a:extLst>
              <a:ext uri="{FF2B5EF4-FFF2-40B4-BE49-F238E27FC236}">
                <a16:creationId xmlns:a16="http://schemas.microsoft.com/office/drawing/2014/main" id="{DF23960F-417A-424F-A748-3BA160AC0481}"/>
              </a:ext>
            </a:extLst>
          </p:cNvPr>
          <p:cNvPicPr>
            <a:picLocks noGrp="1" noChangeAspect="1"/>
          </p:cNvPicPr>
          <p:nvPr>
            <p:ph idx="1"/>
          </p:nvPr>
        </p:nvPicPr>
        <p:blipFill>
          <a:blip r:embed="rId2"/>
          <a:stretch>
            <a:fillRect/>
          </a:stretch>
        </p:blipFill>
        <p:spPr>
          <a:xfrm>
            <a:off x="1371600" y="1760837"/>
            <a:ext cx="6444581" cy="2131541"/>
          </a:xfrm>
          <a:prstGeom prst="rect">
            <a:avLst/>
          </a:prstGeom>
        </p:spPr>
      </p:pic>
      <p:sp>
        <p:nvSpPr>
          <p:cNvPr id="5" name="矩形 4">
            <a:extLst>
              <a:ext uri="{FF2B5EF4-FFF2-40B4-BE49-F238E27FC236}">
                <a16:creationId xmlns:a16="http://schemas.microsoft.com/office/drawing/2014/main" id="{E7266D2C-7036-304E-A61A-19306F13B535}"/>
              </a:ext>
            </a:extLst>
          </p:cNvPr>
          <p:cNvSpPr/>
          <p:nvPr/>
        </p:nvSpPr>
        <p:spPr>
          <a:xfrm>
            <a:off x="1243912" y="4485503"/>
            <a:ext cx="9728887" cy="2031325"/>
          </a:xfrm>
          <a:prstGeom prst="rect">
            <a:avLst/>
          </a:prstGeom>
        </p:spPr>
        <p:txBody>
          <a:bodyPr wrap="square">
            <a:spAutoFit/>
          </a:bodyPr>
          <a:lstStyle/>
          <a:p>
            <a:r>
              <a:rPr lang="zh-CN" altLang="en-US" dirty="0">
                <a:solidFill>
                  <a:srgbClr val="333333"/>
                </a:solidFill>
                <a:latin typeface="Verdana" panose="020B0604030504040204" pitchFamily="34" charset="0"/>
              </a:rPr>
              <a:t>跳表具有如下性质：</a:t>
            </a:r>
          </a:p>
          <a:p>
            <a:r>
              <a:rPr lang="en-US" altLang="zh-CN" dirty="0">
                <a:solidFill>
                  <a:srgbClr val="333333"/>
                </a:solidFill>
                <a:latin typeface="Verdana" panose="020B0604030504040204" pitchFamily="34" charset="0"/>
              </a:rPr>
              <a:t>(1) </a:t>
            </a:r>
            <a:r>
              <a:rPr lang="zh-CN" altLang="en-US" dirty="0">
                <a:solidFill>
                  <a:srgbClr val="333333"/>
                </a:solidFill>
                <a:latin typeface="Verdana" panose="020B0604030504040204" pitchFamily="34" charset="0"/>
              </a:rPr>
              <a:t>由很多层结构组成</a:t>
            </a:r>
          </a:p>
          <a:p>
            <a:r>
              <a:rPr lang="en-US" altLang="zh-CN" dirty="0">
                <a:solidFill>
                  <a:srgbClr val="333333"/>
                </a:solidFill>
                <a:latin typeface="Verdana" panose="020B0604030504040204" pitchFamily="34" charset="0"/>
              </a:rPr>
              <a:t>(2) </a:t>
            </a:r>
            <a:r>
              <a:rPr lang="zh-CN" altLang="en-US" dirty="0">
                <a:solidFill>
                  <a:srgbClr val="333333"/>
                </a:solidFill>
                <a:latin typeface="Verdana" panose="020B0604030504040204" pitchFamily="34" charset="0"/>
              </a:rPr>
              <a:t>每一层都是一个有序的链表</a:t>
            </a:r>
          </a:p>
          <a:p>
            <a:r>
              <a:rPr lang="en-US" altLang="zh-CN" dirty="0">
                <a:solidFill>
                  <a:srgbClr val="333333"/>
                </a:solidFill>
                <a:latin typeface="Verdana" panose="020B0604030504040204" pitchFamily="34" charset="0"/>
              </a:rPr>
              <a:t>(3) </a:t>
            </a:r>
            <a:r>
              <a:rPr lang="zh-CN" altLang="en-US" dirty="0">
                <a:solidFill>
                  <a:srgbClr val="333333"/>
                </a:solidFill>
                <a:latin typeface="Verdana" panose="020B0604030504040204" pitchFamily="34" charset="0"/>
              </a:rPr>
              <a:t>最底层</a:t>
            </a:r>
            <a:r>
              <a:rPr lang="en-US" altLang="zh-CN" dirty="0">
                <a:solidFill>
                  <a:srgbClr val="333333"/>
                </a:solidFill>
                <a:latin typeface="Verdana" panose="020B0604030504040204" pitchFamily="34" charset="0"/>
              </a:rPr>
              <a:t>(</a:t>
            </a:r>
            <a:r>
              <a:rPr lang="en" altLang="zh-CN" dirty="0">
                <a:solidFill>
                  <a:srgbClr val="333333"/>
                </a:solidFill>
                <a:latin typeface="Verdana" panose="020B0604030504040204" pitchFamily="34" charset="0"/>
              </a:rPr>
              <a:t>Level 1)</a:t>
            </a:r>
            <a:r>
              <a:rPr lang="zh-CN" altLang="en-US" dirty="0">
                <a:solidFill>
                  <a:srgbClr val="333333"/>
                </a:solidFill>
                <a:latin typeface="Verdana" panose="020B0604030504040204" pitchFamily="34" charset="0"/>
              </a:rPr>
              <a:t>的链表包含所有元素</a:t>
            </a:r>
          </a:p>
          <a:p>
            <a:r>
              <a:rPr lang="en-US" altLang="zh-CN" dirty="0">
                <a:solidFill>
                  <a:srgbClr val="333333"/>
                </a:solidFill>
                <a:latin typeface="Verdana" panose="020B0604030504040204" pitchFamily="34" charset="0"/>
              </a:rPr>
              <a:t>(4) </a:t>
            </a:r>
            <a:r>
              <a:rPr lang="zh-CN" altLang="en-US" dirty="0">
                <a:solidFill>
                  <a:srgbClr val="333333"/>
                </a:solidFill>
                <a:latin typeface="Verdana" panose="020B0604030504040204" pitchFamily="34" charset="0"/>
              </a:rPr>
              <a:t>如果一个元素出现在 </a:t>
            </a:r>
            <a:r>
              <a:rPr lang="en" altLang="zh-CN" dirty="0">
                <a:solidFill>
                  <a:srgbClr val="333333"/>
                </a:solidFill>
                <a:latin typeface="Verdana" panose="020B0604030504040204" pitchFamily="34" charset="0"/>
              </a:rPr>
              <a:t>Level </a:t>
            </a:r>
            <a:r>
              <a:rPr lang="en" altLang="zh-CN" dirty="0" err="1">
                <a:solidFill>
                  <a:srgbClr val="333333"/>
                </a:solidFill>
                <a:latin typeface="Verdana" panose="020B0604030504040204" pitchFamily="34" charset="0"/>
              </a:rPr>
              <a:t>i</a:t>
            </a:r>
            <a:r>
              <a:rPr lang="en" altLang="zh-CN" dirty="0">
                <a:solidFill>
                  <a:srgbClr val="333333"/>
                </a:solidFill>
                <a:latin typeface="Verdana" panose="020B0604030504040204" pitchFamily="34" charset="0"/>
              </a:rPr>
              <a:t> </a:t>
            </a:r>
            <a:r>
              <a:rPr lang="zh-CN" altLang="en-US" dirty="0">
                <a:solidFill>
                  <a:srgbClr val="333333"/>
                </a:solidFill>
                <a:latin typeface="Verdana" panose="020B0604030504040204" pitchFamily="34" charset="0"/>
              </a:rPr>
              <a:t>的链表中，则它在 </a:t>
            </a:r>
            <a:r>
              <a:rPr lang="en" altLang="zh-CN" dirty="0">
                <a:solidFill>
                  <a:srgbClr val="333333"/>
                </a:solidFill>
                <a:latin typeface="Verdana" panose="020B0604030504040204" pitchFamily="34" charset="0"/>
              </a:rPr>
              <a:t>Level </a:t>
            </a:r>
            <a:r>
              <a:rPr lang="en" altLang="zh-CN" dirty="0" err="1">
                <a:solidFill>
                  <a:srgbClr val="333333"/>
                </a:solidFill>
                <a:latin typeface="Verdana" panose="020B0604030504040204" pitchFamily="34" charset="0"/>
              </a:rPr>
              <a:t>i</a:t>
            </a:r>
            <a:r>
              <a:rPr lang="en" altLang="zh-CN" dirty="0">
                <a:solidFill>
                  <a:srgbClr val="333333"/>
                </a:solidFill>
                <a:latin typeface="Verdana" panose="020B0604030504040204" pitchFamily="34" charset="0"/>
              </a:rPr>
              <a:t> </a:t>
            </a:r>
            <a:r>
              <a:rPr lang="zh-CN" altLang="en-US" dirty="0">
                <a:solidFill>
                  <a:srgbClr val="333333"/>
                </a:solidFill>
                <a:latin typeface="Verdana" panose="020B0604030504040204" pitchFamily="34" charset="0"/>
              </a:rPr>
              <a:t>之下的链表也都会出现。</a:t>
            </a:r>
          </a:p>
          <a:p>
            <a:r>
              <a:rPr lang="en-US" altLang="zh-CN" dirty="0">
                <a:solidFill>
                  <a:srgbClr val="333333"/>
                </a:solidFill>
                <a:latin typeface="Verdana" panose="020B0604030504040204" pitchFamily="34" charset="0"/>
              </a:rPr>
              <a:t>(5) </a:t>
            </a:r>
            <a:r>
              <a:rPr lang="zh-CN" altLang="en-US" dirty="0">
                <a:solidFill>
                  <a:srgbClr val="333333"/>
                </a:solidFill>
                <a:latin typeface="Verdana" panose="020B0604030504040204" pitchFamily="34" charset="0"/>
              </a:rPr>
              <a:t>除</a:t>
            </a:r>
            <a:r>
              <a:rPr lang="en-US" altLang="zh-CN" dirty="0">
                <a:solidFill>
                  <a:srgbClr val="333333"/>
                </a:solidFill>
                <a:latin typeface="Verdana" panose="020B0604030504040204" pitchFamily="34" charset="0"/>
              </a:rPr>
              <a:t>Level1</a:t>
            </a:r>
            <a:r>
              <a:rPr lang="zh-CN" altLang="en-US" dirty="0">
                <a:solidFill>
                  <a:srgbClr val="333333"/>
                </a:solidFill>
                <a:latin typeface="Verdana" panose="020B0604030504040204" pitchFamily="34" charset="0"/>
              </a:rPr>
              <a:t>之外的每个节点包含两个指针，一个指向同一链表中的下一个元素，一个指向下面一层的元素。</a:t>
            </a:r>
            <a:endParaRPr lang="zh-CN" altLang="en-US" b="0" i="0" dirty="0">
              <a:solidFill>
                <a:srgbClr val="333333"/>
              </a:solidFill>
              <a:effectLst/>
              <a:latin typeface="Verdana" panose="020B0604030504040204" pitchFamily="34" charset="0"/>
            </a:endParaRPr>
          </a:p>
        </p:txBody>
      </p:sp>
    </p:spTree>
    <p:extLst>
      <p:ext uri="{BB962C8B-B14F-4D97-AF65-F5344CB8AC3E}">
        <p14:creationId xmlns:p14="http://schemas.microsoft.com/office/powerpoint/2010/main" val="3569000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D1072E-B076-9747-8AD8-3E0FEB51FCE4}"/>
              </a:ext>
            </a:extLst>
          </p:cNvPr>
          <p:cNvSpPr>
            <a:spLocks noGrp="1"/>
          </p:cNvSpPr>
          <p:nvPr>
            <p:ph type="title"/>
          </p:nvPr>
        </p:nvSpPr>
        <p:spPr/>
        <p:txBody>
          <a:bodyPr/>
          <a:lstStyle/>
          <a:p>
            <a:r>
              <a:rPr kumimoji="1" lang="en-US" altLang="zh-CN" dirty="0" err="1"/>
              <a:t>Redis</a:t>
            </a:r>
            <a:r>
              <a:rPr kumimoji="1" lang="zh-CN" altLang="en-US" dirty="0"/>
              <a:t>高级数据结构之</a:t>
            </a:r>
            <a:r>
              <a:rPr kumimoji="1" lang="en-US" altLang="zh-CN" dirty="0" err="1"/>
              <a:t>BitMap</a:t>
            </a:r>
            <a:endParaRPr kumimoji="1" lang="zh-CN" altLang="en-US" dirty="0"/>
          </a:p>
        </p:txBody>
      </p:sp>
      <p:sp>
        <p:nvSpPr>
          <p:cNvPr id="3" name="内容占位符 2">
            <a:extLst>
              <a:ext uri="{FF2B5EF4-FFF2-40B4-BE49-F238E27FC236}">
                <a16:creationId xmlns:a16="http://schemas.microsoft.com/office/drawing/2014/main" id="{693A7305-3EE6-F442-A1D0-1D6CA67D32C3}"/>
              </a:ext>
            </a:extLst>
          </p:cNvPr>
          <p:cNvSpPr>
            <a:spLocks noGrp="1"/>
          </p:cNvSpPr>
          <p:nvPr>
            <p:ph idx="1"/>
          </p:nvPr>
        </p:nvSpPr>
        <p:spPr>
          <a:xfrm>
            <a:off x="1371600" y="1731523"/>
            <a:ext cx="9601200" cy="3581400"/>
          </a:xfrm>
        </p:spPr>
        <p:txBody>
          <a:bodyPr>
            <a:normAutofit fontScale="92500" lnSpcReduction="10000"/>
          </a:bodyPr>
          <a:lstStyle/>
          <a:p>
            <a:pPr marL="0" indent="0">
              <a:buNone/>
            </a:pPr>
            <a:r>
              <a:rPr kumimoji="1" lang="en-US" altLang="zh-CN" dirty="0"/>
              <a:t>1</a:t>
            </a:r>
            <a:r>
              <a:rPr kumimoji="1" lang="zh-CN" altLang="en-US" dirty="0"/>
              <a:t>：</a:t>
            </a:r>
            <a:r>
              <a:rPr kumimoji="1" lang="en-US" altLang="zh-CN" dirty="0" err="1"/>
              <a:t>BitMap</a:t>
            </a:r>
            <a:r>
              <a:rPr kumimoji="1" lang="zh-CN" altLang="en-US" dirty="0"/>
              <a:t>的数据结构</a:t>
            </a:r>
            <a:endParaRPr kumimoji="1" lang="en-US" altLang="zh-CN" dirty="0"/>
          </a:p>
          <a:p>
            <a:pPr marL="0" indent="0">
              <a:buNone/>
            </a:pPr>
            <a:r>
              <a:rPr kumimoji="1" lang="zh-CN" altLang="en-US" dirty="0"/>
              <a:t>      </a:t>
            </a:r>
            <a:r>
              <a:rPr kumimoji="1" lang="en-US" altLang="zh-CN" dirty="0" err="1"/>
              <a:t>BitMap</a:t>
            </a:r>
            <a:r>
              <a:rPr kumimoji="1" lang="zh-CN" altLang="en-US" dirty="0"/>
              <a:t>是基于</a:t>
            </a:r>
            <a:r>
              <a:rPr kumimoji="1" lang="en-US" altLang="zh-CN" dirty="0" err="1"/>
              <a:t>Redis</a:t>
            </a:r>
            <a:r>
              <a:rPr kumimoji="1" lang="zh-CN" altLang="en-US" dirty="0"/>
              <a:t>的</a:t>
            </a:r>
            <a:r>
              <a:rPr kumimoji="1" lang="en-US" altLang="zh-CN" dirty="0"/>
              <a:t>String</a:t>
            </a:r>
            <a:r>
              <a:rPr kumimoji="1" lang="zh-CN" altLang="en-US" dirty="0"/>
              <a:t>基本数据结构的一种高级数据结构，在</a:t>
            </a:r>
            <a:r>
              <a:rPr kumimoji="1" lang="en-US" altLang="zh-CN" dirty="0" err="1"/>
              <a:t>RedisTemplate</a:t>
            </a:r>
            <a:r>
              <a:rPr kumimoji="1" lang="zh-CN" altLang="en-US" dirty="0"/>
              <a:t>的</a:t>
            </a:r>
            <a:r>
              <a:rPr kumimoji="1" lang="en-US" altLang="zh-CN" dirty="0" err="1"/>
              <a:t>opsForValue</a:t>
            </a:r>
            <a:r>
              <a:rPr kumimoji="1" lang="zh-CN" altLang="en-US" dirty="0"/>
              <a:t>的方法中可以直接对</a:t>
            </a:r>
            <a:r>
              <a:rPr kumimoji="1" lang="en-US" altLang="zh-CN" dirty="0" err="1"/>
              <a:t>BitMap</a:t>
            </a:r>
            <a:r>
              <a:rPr kumimoji="1" lang="zh-CN" altLang="en-US" dirty="0"/>
              <a:t>进行操作。</a:t>
            </a:r>
            <a:endParaRPr kumimoji="1" lang="en-US" altLang="zh-CN" dirty="0"/>
          </a:p>
          <a:p>
            <a:pPr marL="0" indent="0">
              <a:buNone/>
            </a:pPr>
            <a:r>
              <a:rPr kumimoji="1" lang="en-US" altLang="zh-CN" dirty="0"/>
              <a:t>2</a:t>
            </a:r>
            <a:r>
              <a:rPr kumimoji="1" lang="zh-CN" altLang="en-US" dirty="0"/>
              <a:t>：</a:t>
            </a:r>
            <a:r>
              <a:rPr kumimoji="1" lang="en-US" altLang="zh-CN" dirty="0" err="1"/>
              <a:t>BitMap</a:t>
            </a:r>
            <a:r>
              <a:rPr kumimoji="1" lang="zh-CN" altLang="en-US" dirty="0"/>
              <a:t>的用途</a:t>
            </a:r>
            <a:endParaRPr kumimoji="1" lang="en-US" altLang="zh-CN" dirty="0"/>
          </a:p>
          <a:p>
            <a:pPr marL="0" indent="0">
              <a:buNone/>
            </a:pPr>
            <a:r>
              <a:rPr kumimoji="1" lang="zh-CN" altLang="en-US" dirty="0"/>
              <a:t>        </a:t>
            </a:r>
            <a:r>
              <a:rPr kumimoji="1" lang="en-US" altLang="zh-CN" dirty="0" err="1"/>
              <a:t>BitMap</a:t>
            </a:r>
            <a:r>
              <a:rPr kumimoji="1" lang="zh-CN" altLang="en-US" dirty="0"/>
              <a:t>主要用于用户的签到系统，因为其能存储大量数据以及内存占用率较低，因此在签到，统计日活，以及用户活跃情况的时候，我们经常用</a:t>
            </a:r>
            <a:r>
              <a:rPr kumimoji="1" lang="en-US" altLang="zh-CN" dirty="0" err="1"/>
              <a:t>BitMap</a:t>
            </a:r>
            <a:r>
              <a:rPr kumimoji="1" lang="zh-CN" altLang="en-US" dirty="0"/>
              <a:t>用于数据统计</a:t>
            </a:r>
            <a:endParaRPr kumimoji="1" lang="en-US" altLang="zh-CN" dirty="0"/>
          </a:p>
          <a:p>
            <a:pPr marL="0" indent="0">
              <a:buNone/>
            </a:pPr>
            <a:r>
              <a:rPr kumimoji="1" lang="en-US" altLang="zh-CN" dirty="0"/>
              <a:t>3</a:t>
            </a:r>
            <a:r>
              <a:rPr kumimoji="1" lang="zh-CN" altLang="en-US" dirty="0"/>
              <a:t>：</a:t>
            </a:r>
            <a:r>
              <a:rPr kumimoji="1" lang="en-US" altLang="zh-CN" dirty="0" err="1"/>
              <a:t>BitMap</a:t>
            </a:r>
            <a:r>
              <a:rPr kumimoji="1" lang="zh-CN" altLang="en-US" dirty="0"/>
              <a:t>的优势</a:t>
            </a:r>
            <a:endParaRPr kumimoji="1" lang="en-US" altLang="zh-CN" dirty="0"/>
          </a:p>
          <a:p>
            <a:pPr marL="0" indent="0">
              <a:buNone/>
            </a:pPr>
            <a:r>
              <a:rPr kumimoji="1" lang="zh-CN" altLang="en-US" dirty="0"/>
              <a:t>        假设一个网站的日活有</a:t>
            </a:r>
            <a:r>
              <a:rPr kumimoji="1" lang="en-US" altLang="zh-CN" dirty="0"/>
              <a:t>1</a:t>
            </a:r>
            <a:r>
              <a:rPr kumimoji="1" lang="zh-CN" altLang="en-US" dirty="0"/>
              <a:t>亿，那么需要</a:t>
            </a:r>
            <a:r>
              <a:rPr kumimoji="1" lang="en-US" altLang="zh-CN" dirty="0"/>
              <a:t>1</a:t>
            </a:r>
            <a:r>
              <a:rPr kumimoji="1" lang="zh-CN" altLang="en-US" dirty="0"/>
              <a:t>亿</a:t>
            </a:r>
            <a:r>
              <a:rPr kumimoji="1" lang="en-US" altLang="zh-CN" dirty="0"/>
              <a:t>bit</a:t>
            </a:r>
            <a:r>
              <a:rPr kumimoji="1" lang="zh-CN" altLang="en-US" dirty="0"/>
              <a:t>，也就是大概</a:t>
            </a:r>
            <a:r>
              <a:rPr kumimoji="1" lang="en-US" altLang="zh-CN" dirty="0"/>
              <a:t>1250W</a:t>
            </a:r>
            <a:r>
              <a:rPr kumimoji="1" lang="zh-CN" altLang="en-US" dirty="0"/>
              <a:t> </a:t>
            </a:r>
            <a:r>
              <a:rPr kumimoji="1" lang="en-US" altLang="zh-CN" dirty="0"/>
              <a:t>Byte</a:t>
            </a:r>
            <a:r>
              <a:rPr kumimoji="1" lang="zh-CN" altLang="en-US" dirty="0"/>
              <a:t>，大概</a:t>
            </a:r>
            <a:r>
              <a:rPr kumimoji="1" lang="en-US" altLang="zh-CN" dirty="0"/>
              <a:t>12M</a:t>
            </a:r>
            <a:r>
              <a:rPr kumimoji="1" lang="zh-CN" altLang="en-US" dirty="0"/>
              <a:t>的字符就可以表示。而如果用</a:t>
            </a:r>
            <a:r>
              <a:rPr kumimoji="1" lang="en-US" altLang="zh-CN" dirty="0" err="1"/>
              <a:t>int</a:t>
            </a:r>
            <a:r>
              <a:rPr kumimoji="1" lang="zh-CN" altLang="en-US" dirty="0"/>
              <a:t>表示</a:t>
            </a:r>
            <a:r>
              <a:rPr kumimoji="1" lang="en-US" altLang="zh-CN" dirty="0"/>
              <a:t>1</a:t>
            </a:r>
            <a:r>
              <a:rPr kumimoji="1" lang="zh-CN" altLang="en-US" dirty="0"/>
              <a:t>亿的数据的话，一个</a:t>
            </a:r>
            <a:r>
              <a:rPr kumimoji="1" lang="en-US" altLang="zh-CN" dirty="0" err="1"/>
              <a:t>int</a:t>
            </a:r>
            <a:r>
              <a:rPr kumimoji="1" lang="zh-CN" altLang="en-US" dirty="0"/>
              <a:t>是</a:t>
            </a:r>
            <a:r>
              <a:rPr kumimoji="1" lang="en-US" altLang="zh-CN" dirty="0"/>
              <a:t>4</a:t>
            </a:r>
            <a:r>
              <a:rPr kumimoji="1" lang="zh-CN" altLang="en-US" dirty="0"/>
              <a:t>个</a:t>
            </a:r>
            <a:r>
              <a:rPr kumimoji="1" lang="en-US" altLang="zh-CN" dirty="0"/>
              <a:t>byte</a:t>
            </a:r>
            <a:r>
              <a:rPr kumimoji="1" lang="zh-CN" altLang="en-US" dirty="0"/>
              <a:t>，那么也就是</a:t>
            </a:r>
            <a:endParaRPr kumimoji="1" lang="en-US" altLang="zh-CN" dirty="0"/>
          </a:p>
          <a:p>
            <a:pPr marL="0" indent="0">
              <a:buNone/>
            </a:pPr>
            <a:r>
              <a:rPr kumimoji="1" lang="zh-CN" altLang="en-US" dirty="0"/>
              <a:t>         </a:t>
            </a:r>
            <a:r>
              <a:rPr kumimoji="1" lang="en-US" altLang="zh-CN" dirty="0"/>
              <a:t>1</a:t>
            </a:r>
            <a:r>
              <a:rPr kumimoji="1" lang="zh-CN" altLang="en-US" dirty="0"/>
              <a:t>亿*</a:t>
            </a:r>
            <a:r>
              <a:rPr kumimoji="1" lang="en-US" altLang="zh-CN" dirty="0"/>
              <a:t>4/1024/1024</a:t>
            </a:r>
            <a:r>
              <a:rPr kumimoji="1" lang="zh-CN" altLang="en-US" dirty="0"/>
              <a:t>～</a:t>
            </a:r>
            <a:r>
              <a:rPr kumimoji="1" lang="en-US" altLang="zh-CN" dirty="0"/>
              <a:t>381.4M</a:t>
            </a:r>
            <a:endParaRPr kumimoji="1" lang="zh-CN" altLang="en-US" dirty="0"/>
          </a:p>
        </p:txBody>
      </p:sp>
    </p:spTree>
    <p:extLst>
      <p:ext uri="{BB962C8B-B14F-4D97-AF65-F5344CB8AC3E}">
        <p14:creationId xmlns:p14="http://schemas.microsoft.com/office/powerpoint/2010/main" val="3180617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184386-CA00-404F-9F79-74BF64CD7A03}"/>
              </a:ext>
            </a:extLst>
          </p:cNvPr>
          <p:cNvSpPr>
            <a:spLocks noGrp="1"/>
          </p:cNvSpPr>
          <p:nvPr>
            <p:ph type="title"/>
          </p:nvPr>
        </p:nvSpPr>
        <p:spPr/>
        <p:txBody>
          <a:bodyPr/>
          <a:lstStyle/>
          <a:p>
            <a:r>
              <a:rPr kumimoji="1" lang="en-US" altLang="zh-CN" dirty="0" err="1"/>
              <a:t>BitMap</a:t>
            </a:r>
            <a:r>
              <a:rPr kumimoji="1" lang="zh-CN" altLang="en-US" dirty="0"/>
              <a:t>常用指令：</a:t>
            </a:r>
          </a:p>
        </p:txBody>
      </p:sp>
      <p:sp>
        <p:nvSpPr>
          <p:cNvPr id="3" name="内容占位符 2">
            <a:extLst>
              <a:ext uri="{FF2B5EF4-FFF2-40B4-BE49-F238E27FC236}">
                <a16:creationId xmlns:a16="http://schemas.microsoft.com/office/drawing/2014/main" id="{FF1534CD-5D16-4D48-9278-4AFD904F2BE2}"/>
              </a:ext>
            </a:extLst>
          </p:cNvPr>
          <p:cNvSpPr>
            <a:spLocks noGrp="1"/>
          </p:cNvSpPr>
          <p:nvPr>
            <p:ph idx="1"/>
          </p:nvPr>
        </p:nvSpPr>
        <p:spPr/>
        <p:txBody>
          <a:bodyPr/>
          <a:lstStyle/>
          <a:p>
            <a:pPr marL="0" indent="0">
              <a:buNone/>
            </a:pPr>
            <a:r>
              <a:rPr kumimoji="1" lang="en-US" altLang="zh-CN" sz="1800" dirty="0" err="1"/>
              <a:t>setbit</a:t>
            </a:r>
            <a:r>
              <a:rPr kumimoji="1" lang="en-US" altLang="zh-CN" sz="1800" dirty="0"/>
              <a:t> key offset value</a:t>
            </a:r>
            <a:r>
              <a:rPr kumimoji="1" lang="zh-CN" altLang="en-US" sz="1800" dirty="0"/>
              <a:t>。     </a:t>
            </a:r>
            <a:r>
              <a:rPr kumimoji="1" lang="en-US" altLang="zh-CN" sz="1800" dirty="0">
                <a:solidFill>
                  <a:srgbClr val="FF0000"/>
                </a:solidFill>
              </a:rPr>
              <a:t>Offset</a:t>
            </a:r>
            <a:r>
              <a:rPr kumimoji="1" lang="zh-CN" altLang="en-US" sz="1800" dirty="0">
                <a:solidFill>
                  <a:srgbClr val="FF0000"/>
                </a:solidFill>
              </a:rPr>
              <a:t>表示偏移量。</a:t>
            </a:r>
            <a:r>
              <a:rPr kumimoji="1" lang="en-US" altLang="zh-CN" sz="1800" dirty="0">
                <a:solidFill>
                  <a:srgbClr val="FF0000"/>
                </a:solidFill>
              </a:rPr>
              <a:t>Value</a:t>
            </a:r>
            <a:r>
              <a:rPr kumimoji="1" lang="zh-CN" altLang="en-US" sz="1800" dirty="0">
                <a:solidFill>
                  <a:srgbClr val="FF0000"/>
                </a:solidFill>
              </a:rPr>
              <a:t>只能表示</a:t>
            </a:r>
            <a:r>
              <a:rPr kumimoji="1" lang="en-US" altLang="zh-CN" sz="1800" dirty="0">
                <a:solidFill>
                  <a:srgbClr val="FF0000"/>
                </a:solidFill>
              </a:rPr>
              <a:t>0</a:t>
            </a:r>
            <a:r>
              <a:rPr kumimoji="1" lang="zh-CN" altLang="en-US" sz="1800" dirty="0">
                <a:solidFill>
                  <a:srgbClr val="FF0000"/>
                </a:solidFill>
              </a:rPr>
              <a:t>或者</a:t>
            </a:r>
            <a:r>
              <a:rPr kumimoji="1" lang="en-US" altLang="zh-CN" sz="1800" dirty="0">
                <a:solidFill>
                  <a:srgbClr val="FF0000"/>
                </a:solidFill>
              </a:rPr>
              <a:t>1</a:t>
            </a:r>
            <a:r>
              <a:rPr kumimoji="1" lang="zh-CN" altLang="en-US" sz="1800" dirty="0">
                <a:solidFill>
                  <a:srgbClr val="FF0000"/>
                </a:solidFill>
              </a:rPr>
              <a:t>。如果设为其他数字，则           </a:t>
            </a:r>
            <a:r>
              <a:rPr kumimoji="1" lang="en-US" altLang="zh-CN" sz="1800" dirty="0">
                <a:solidFill>
                  <a:srgbClr val="FF0000"/>
                </a:solidFill>
              </a:rPr>
              <a:t>		</a:t>
            </a:r>
            <a:r>
              <a:rPr kumimoji="1" lang="zh-CN" altLang="en-US" sz="1800" dirty="0">
                <a:solidFill>
                  <a:srgbClr val="FF0000"/>
                </a:solidFill>
              </a:rPr>
              <a:t>              会报</a:t>
            </a:r>
            <a:r>
              <a:rPr kumimoji="1" lang="en" altLang="zh-CN" sz="1800" dirty="0">
                <a:solidFill>
                  <a:srgbClr val="FF0000"/>
                </a:solidFill>
              </a:rPr>
              <a:t>(error) ERR bit is not an integer or out of range</a:t>
            </a:r>
            <a:endParaRPr kumimoji="1" lang="zh-CN" altLang="en-US" sz="1800" dirty="0">
              <a:solidFill>
                <a:srgbClr val="FF0000"/>
              </a:solidFill>
            </a:endParaRPr>
          </a:p>
          <a:p>
            <a:pPr marL="0" indent="0">
              <a:buNone/>
            </a:pPr>
            <a:r>
              <a:rPr kumimoji="1" lang="en-US" altLang="zh-CN" dirty="0"/>
              <a:t>get key </a:t>
            </a:r>
            <a:r>
              <a:rPr kumimoji="1" lang="zh-CN" altLang="en-US" dirty="0"/>
              <a:t> </a:t>
            </a:r>
            <a:r>
              <a:rPr kumimoji="1" lang="en-US" altLang="zh-CN" dirty="0"/>
              <a:t>offset                  </a:t>
            </a:r>
            <a:r>
              <a:rPr kumimoji="1" lang="zh-CN" altLang="en-US" dirty="0">
                <a:solidFill>
                  <a:srgbClr val="FF0000"/>
                </a:solidFill>
              </a:rPr>
              <a:t>获取具体某个位置的值为</a:t>
            </a:r>
            <a:r>
              <a:rPr kumimoji="1" lang="en-US" altLang="zh-CN" dirty="0">
                <a:solidFill>
                  <a:srgbClr val="FF0000"/>
                </a:solidFill>
              </a:rPr>
              <a:t>0</a:t>
            </a:r>
            <a:r>
              <a:rPr kumimoji="1" lang="zh-CN" altLang="en-US" dirty="0">
                <a:solidFill>
                  <a:srgbClr val="FF0000"/>
                </a:solidFill>
              </a:rPr>
              <a:t>或者</a:t>
            </a:r>
            <a:r>
              <a:rPr kumimoji="1" lang="en-US" altLang="zh-CN" dirty="0">
                <a:solidFill>
                  <a:srgbClr val="FF0000"/>
                </a:solidFill>
              </a:rPr>
              <a:t>1</a:t>
            </a:r>
          </a:p>
          <a:p>
            <a:pPr marL="0" indent="0">
              <a:buNone/>
            </a:pPr>
            <a:r>
              <a:rPr kumimoji="1" lang="en-US" altLang="zh-CN" dirty="0"/>
              <a:t>get key</a:t>
            </a:r>
            <a:r>
              <a:rPr kumimoji="1" lang="zh-CN" altLang="en-US" dirty="0"/>
              <a:t>            </a:t>
            </a:r>
            <a:r>
              <a:rPr kumimoji="1" lang="en-US" altLang="zh-CN" dirty="0"/>
              <a:t>                  </a:t>
            </a:r>
            <a:r>
              <a:rPr kumimoji="1" lang="zh-CN" altLang="en-US" dirty="0">
                <a:solidFill>
                  <a:srgbClr val="FF0000"/>
                </a:solidFill>
              </a:rPr>
              <a:t>如果对应位的字节是不可打印字符，那么会显示该字符的</a:t>
            </a:r>
            <a:r>
              <a:rPr kumimoji="1" lang="en-US" altLang="zh-CN" dirty="0">
                <a:solidFill>
                  <a:srgbClr val="FF0000"/>
                </a:solidFill>
              </a:rPr>
              <a:t>16</a:t>
            </a:r>
            <a:r>
              <a:rPr kumimoji="1" lang="zh-CN" altLang="en-US" dirty="0">
                <a:solidFill>
                  <a:srgbClr val="FF0000"/>
                </a:solidFill>
              </a:rPr>
              <a:t> </a:t>
            </a:r>
            <a:r>
              <a:rPr kumimoji="1" lang="en-US" altLang="zh-CN" dirty="0">
                <a:solidFill>
                  <a:srgbClr val="FF0000"/>
                </a:solidFill>
              </a:rPr>
              <a:t>		</a:t>
            </a:r>
            <a:r>
              <a:rPr kumimoji="1" lang="zh-CN" altLang="en-US" dirty="0">
                <a:solidFill>
                  <a:srgbClr val="FF0000"/>
                </a:solidFill>
              </a:rPr>
              <a:t>             进制形式</a:t>
            </a:r>
            <a:endParaRPr kumimoji="1" lang="en-US" altLang="zh-CN" dirty="0">
              <a:solidFill>
                <a:srgbClr val="FF0000"/>
              </a:solidFill>
            </a:endParaRPr>
          </a:p>
          <a:p>
            <a:pPr marL="0" indent="0">
              <a:buNone/>
            </a:pPr>
            <a:r>
              <a:rPr kumimoji="1" lang="en-US" altLang="zh-CN" dirty="0" err="1">
                <a:solidFill>
                  <a:schemeClr val="tx1"/>
                </a:solidFill>
              </a:rPr>
              <a:t>bitcount</a:t>
            </a:r>
            <a:r>
              <a:rPr kumimoji="1" lang="en-US" altLang="zh-CN" dirty="0">
                <a:solidFill>
                  <a:schemeClr val="tx1"/>
                </a:solidFill>
              </a:rPr>
              <a:t> key  start end    </a:t>
            </a:r>
            <a:r>
              <a:rPr kumimoji="1" lang="zh-CN" altLang="en-US" dirty="0">
                <a:solidFill>
                  <a:srgbClr val="FF0000"/>
                </a:solidFill>
              </a:rPr>
              <a:t>统计</a:t>
            </a:r>
            <a:r>
              <a:rPr kumimoji="1" lang="en-US" altLang="zh-CN" dirty="0">
                <a:solidFill>
                  <a:srgbClr val="FF0000"/>
                </a:solidFill>
              </a:rPr>
              <a:t>key</a:t>
            </a:r>
            <a:r>
              <a:rPr kumimoji="1" lang="zh-CN" altLang="en-US" dirty="0">
                <a:solidFill>
                  <a:srgbClr val="FF0000"/>
                </a:solidFill>
              </a:rPr>
              <a:t>中出现</a:t>
            </a:r>
            <a:r>
              <a:rPr kumimoji="1" lang="en-US" altLang="zh-CN" dirty="0">
                <a:solidFill>
                  <a:srgbClr val="FF0000"/>
                </a:solidFill>
              </a:rPr>
              <a:t>1</a:t>
            </a:r>
            <a:r>
              <a:rPr kumimoji="1" lang="zh-CN" altLang="en-US" dirty="0">
                <a:solidFill>
                  <a:srgbClr val="FF0000"/>
                </a:solidFill>
              </a:rPr>
              <a:t>的次数</a:t>
            </a:r>
            <a:endParaRPr kumimoji="1" lang="en-US" altLang="zh-CN" dirty="0">
              <a:solidFill>
                <a:srgbClr val="FF0000"/>
              </a:solidFill>
            </a:endParaRPr>
          </a:p>
          <a:p>
            <a:pPr marL="0" indent="0">
              <a:buNone/>
            </a:pPr>
            <a:r>
              <a:rPr kumimoji="1" lang="en-US" altLang="zh-CN" dirty="0" err="1">
                <a:solidFill>
                  <a:schemeClr val="tx1"/>
                </a:solidFill>
              </a:rPr>
              <a:t>bitop</a:t>
            </a:r>
            <a:r>
              <a:rPr kumimoji="1" lang="en-US" altLang="zh-CN" dirty="0">
                <a:solidFill>
                  <a:schemeClr val="tx1"/>
                </a:solidFill>
              </a:rPr>
              <a:t> and/or </a:t>
            </a:r>
            <a:r>
              <a:rPr kumimoji="1" lang="en-US" altLang="zh-CN" dirty="0" err="1">
                <a:solidFill>
                  <a:schemeClr val="tx1"/>
                </a:solidFill>
              </a:rPr>
              <a:t>destkey</a:t>
            </a:r>
            <a:r>
              <a:rPr kumimoji="1" lang="en-US" altLang="zh-CN" dirty="0">
                <a:solidFill>
                  <a:schemeClr val="tx1"/>
                </a:solidFill>
              </a:rPr>
              <a:t> key [key …]  </a:t>
            </a:r>
            <a:r>
              <a:rPr kumimoji="1" lang="zh-CN" altLang="en-US" dirty="0">
                <a:solidFill>
                  <a:schemeClr val="tx1"/>
                </a:solidFill>
              </a:rPr>
              <a:t> </a:t>
            </a:r>
            <a:r>
              <a:rPr kumimoji="1" lang="zh-CN" altLang="en-US" dirty="0">
                <a:solidFill>
                  <a:srgbClr val="FF0000"/>
                </a:solidFill>
              </a:rPr>
              <a:t>对多个</a:t>
            </a:r>
            <a:r>
              <a:rPr kumimoji="1" lang="en-US" altLang="zh-CN" dirty="0">
                <a:solidFill>
                  <a:srgbClr val="FF0000"/>
                </a:solidFill>
              </a:rPr>
              <a:t>key</a:t>
            </a:r>
            <a:r>
              <a:rPr kumimoji="1" lang="zh-CN" altLang="en-US" dirty="0">
                <a:solidFill>
                  <a:srgbClr val="FF0000"/>
                </a:solidFill>
              </a:rPr>
              <a:t>进行逻辑并</a:t>
            </a:r>
            <a:r>
              <a:rPr kumimoji="1" lang="en-US" altLang="zh-CN" dirty="0">
                <a:solidFill>
                  <a:srgbClr val="FF0000"/>
                </a:solidFill>
              </a:rPr>
              <a:t>/</a:t>
            </a:r>
            <a:r>
              <a:rPr kumimoji="1" lang="zh-CN" altLang="en-US" dirty="0">
                <a:solidFill>
                  <a:srgbClr val="FF0000"/>
                </a:solidFill>
              </a:rPr>
              <a:t>逻辑或操作</a:t>
            </a:r>
          </a:p>
        </p:txBody>
      </p:sp>
    </p:spTree>
    <p:extLst>
      <p:ext uri="{BB962C8B-B14F-4D97-AF65-F5344CB8AC3E}">
        <p14:creationId xmlns:p14="http://schemas.microsoft.com/office/powerpoint/2010/main" val="96341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EC4BA-8D89-E94C-92C5-A0443CB85EDB}"/>
              </a:ext>
            </a:extLst>
          </p:cNvPr>
          <p:cNvSpPr>
            <a:spLocks noGrp="1"/>
          </p:cNvSpPr>
          <p:nvPr>
            <p:ph type="title"/>
          </p:nvPr>
        </p:nvSpPr>
        <p:spPr/>
        <p:txBody>
          <a:bodyPr/>
          <a:lstStyle/>
          <a:p>
            <a:r>
              <a:rPr kumimoji="1" lang="en-US" altLang="zh-CN" dirty="0" err="1"/>
              <a:t>Redis</a:t>
            </a:r>
            <a:r>
              <a:rPr kumimoji="1" lang="zh-CN" altLang="en-US" dirty="0"/>
              <a:t>高级数据结构之</a:t>
            </a:r>
            <a:r>
              <a:rPr kumimoji="1" lang="en-US" altLang="zh-CN" dirty="0" err="1"/>
              <a:t>HyperLogLog</a:t>
            </a:r>
            <a:endParaRPr kumimoji="1" lang="zh-CN" altLang="en-US" dirty="0"/>
          </a:p>
        </p:txBody>
      </p:sp>
      <p:sp>
        <p:nvSpPr>
          <p:cNvPr id="3" name="内容占位符 2">
            <a:extLst>
              <a:ext uri="{FF2B5EF4-FFF2-40B4-BE49-F238E27FC236}">
                <a16:creationId xmlns:a16="http://schemas.microsoft.com/office/drawing/2014/main" id="{03CA370A-1EBD-484A-B3C1-D7F9D18DEC79}"/>
              </a:ext>
            </a:extLst>
          </p:cNvPr>
          <p:cNvSpPr>
            <a:spLocks noGrp="1"/>
          </p:cNvSpPr>
          <p:nvPr>
            <p:ph idx="1"/>
          </p:nvPr>
        </p:nvSpPr>
        <p:spPr>
          <a:xfrm>
            <a:off x="1371600" y="2171700"/>
            <a:ext cx="9601200" cy="3365770"/>
          </a:xfrm>
        </p:spPr>
        <p:txBody>
          <a:bodyPr>
            <a:normAutofit/>
          </a:bodyPr>
          <a:lstStyle/>
          <a:p>
            <a:pPr marL="0" indent="0">
              <a:buNone/>
            </a:pPr>
            <a:r>
              <a:rPr kumimoji="1" lang="zh-CN" altLang="en-US" dirty="0"/>
              <a:t>主要用途：</a:t>
            </a:r>
            <a:endParaRPr kumimoji="1" lang="en-US" altLang="zh-CN" dirty="0"/>
          </a:p>
          <a:p>
            <a:pPr marL="0" indent="0">
              <a:buNone/>
            </a:pPr>
            <a:r>
              <a:rPr kumimoji="1" lang="zh-CN" altLang="en-US" dirty="0"/>
              <a:t>         针对网站统计</a:t>
            </a:r>
            <a:r>
              <a:rPr kumimoji="1" lang="en-US" altLang="zh-CN" dirty="0"/>
              <a:t>UV</a:t>
            </a:r>
            <a:r>
              <a:rPr kumimoji="1" lang="zh-CN" altLang="en-US" dirty="0"/>
              <a:t>。主要用于数据方面的去重。</a:t>
            </a:r>
            <a:endParaRPr kumimoji="1" lang="en-US" altLang="zh-CN" dirty="0"/>
          </a:p>
          <a:p>
            <a:pPr marL="0" indent="0">
              <a:buNone/>
            </a:pPr>
            <a:r>
              <a:rPr kumimoji="1" lang="en-US" altLang="zh-CN" dirty="0"/>
              <a:t>HLL</a:t>
            </a:r>
            <a:r>
              <a:rPr kumimoji="1" lang="zh-CN" altLang="en-US" dirty="0"/>
              <a:t>特点：</a:t>
            </a:r>
            <a:endParaRPr kumimoji="1" lang="en-US" altLang="zh-CN" dirty="0"/>
          </a:p>
          <a:p>
            <a:r>
              <a:rPr lang="zh-CN" altLang="en-US" dirty="0"/>
              <a:t>代码实现较难。</a:t>
            </a:r>
          </a:p>
          <a:p>
            <a:r>
              <a:rPr lang="zh-CN" altLang="en-US" dirty="0"/>
              <a:t>能够使用极少的内存来统计巨量的数据，在 </a:t>
            </a:r>
            <a:r>
              <a:rPr lang="en" altLang="zh-CN" dirty="0" err="1"/>
              <a:t>Redis</a:t>
            </a:r>
            <a:r>
              <a:rPr lang="en" altLang="zh-CN" dirty="0"/>
              <a:t> </a:t>
            </a:r>
            <a:r>
              <a:rPr lang="zh-CN" altLang="en-US" dirty="0"/>
              <a:t>中实现的 </a:t>
            </a:r>
            <a:r>
              <a:rPr lang="en" altLang="zh-CN" dirty="0" err="1"/>
              <a:t>HyperLogLog</a:t>
            </a:r>
            <a:r>
              <a:rPr lang="zh-CN" altLang="en" dirty="0"/>
              <a:t>，</a:t>
            </a:r>
            <a:r>
              <a:rPr lang="zh-CN" altLang="en-US" dirty="0"/>
              <a:t>只需要</a:t>
            </a:r>
            <a:r>
              <a:rPr lang="en-US" altLang="zh-CN" dirty="0"/>
              <a:t>12</a:t>
            </a:r>
            <a:r>
              <a:rPr lang="en" altLang="zh-CN" dirty="0"/>
              <a:t>K</a:t>
            </a:r>
            <a:r>
              <a:rPr lang="zh-CN" altLang="en-US" dirty="0"/>
              <a:t>内存就能统计</a:t>
            </a:r>
            <a:r>
              <a:rPr lang="en-US" altLang="zh-CN" dirty="0"/>
              <a:t>2^64</a:t>
            </a:r>
            <a:r>
              <a:rPr lang="zh-CN" altLang="en-US" dirty="0"/>
              <a:t>个数据。</a:t>
            </a:r>
          </a:p>
          <a:p>
            <a:r>
              <a:rPr lang="zh-CN" altLang="en-US" dirty="0"/>
              <a:t>计数存在一定的误差，误差率整体较低。标准误差为 </a:t>
            </a:r>
            <a:r>
              <a:rPr lang="en-US" altLang="zh-CN" dirty="0"/>
              <a:t>0.81% </a:t>
            </a:r>
            <a:r>
              <a:rPr lang="zh-CN" altLang="en-US" dirty="0"/>
              <a:t>。</a:t>
            </a:r>
          </a:p>
          <a:p>
            <a:r>
              <a:rPr lang="zh-CN" altLang="en-US" dirty="0"/>
              <a:t>误差可以被设置辅助计算因子进行降低。</a:t>
            </a:r>
          </a:p>
        </p:txBody>
      </p:sp>
      <p:pic>
        <p:nvPicPr>
          <p:cNvPr id="4" name="图片 3">
            <a:extLst>
              <a:ext uri="{FF2B5EF4-FFF2-40B4-BE49-F238E27FC236}">
                <a16:creationId xmlns:a16="http://schemas.microsoft.com/office/drawing/2014/main" id="{22DB270A-9F13-D248-88C3-FF98EDFDB872}"/>
              </a:ext>
            </a:extLst>
          </p:cNvPr>
          <p:cNvPicPr>
            <a:picLocks noChangeAspect="1"/>
          </p:cNvPicPr>
          <p:nvPr/>
        </p:nvPicPr>
        <p:blipFill>
          <a:blip r:embed="rId2"/>
          <a:stretch>
            <a:fillRect/>
          </a:stretch>
        </p:blipFill>
        <p:spPr>
          <a:xfrm>
            <a:off x="8991968" y="1418211"/>
            <a:ext cx="2796874" cy="2239389"/>
          </a:xfrm>
          <a:prstGeom prst="rect">
            <a:avLst/>
          </a:prstGeom>
        </p:spPr>
      </p:pic>
      <p:sp>
        <p:nvSpPr>
          <p:cNvPr id="5" name="文本框 4">
            <a:extLst>
              <a:ext uri="{FF2B5EF4-FFF2-40B4-BE49-F238E27FC236}">
                <a16:creationId xmlns:a16="http://schemas.microsoft.com/office/drawing/2014/main" id="{8A325973-F2CC-C442-931C-7F243DD39E91}"/>
              </a:ext>
            </a:extLst>
          </p:cNvPr>
          <p:cNvSpPr txBox="1"/>
          <p:nvPr/>
        </p:nvSpPr>
        <p:spPr>
          <a:xfrm>
            <a:off x="9488424" y="3657600"/>
            <a:ext cx="2968752" cy="369332"/>
          </a:xfrm>
          <a:prstGeom prst="rect">
            <a:avLst/>
          </a:prstGeom>
          <a:noFill/>
        </p:spPr>
        <p:txBody>
          <a:bodyPr wrap="square" rtlCol="0">
            <a:spAutoFit/>
          </a:bodyPr>
          <a:lstStyle/>
          <a:p>
            <a:r>
              <a:rPr lang="en" altLang="zh-CN" dirty="0">
                <a:solidFill>
                  <a:srgbClr val="FF0000"/>
                </a:solidFill>
              </a:rPr>
              <a:t>Philippe </a:t>
            </a:r>
            <a:r>
              <a:rPr lang="en" altLang="zh-CN" dirty="0" err="1">
                <a:solidFill>
                  <a:srgbClr val="FF0000"/>
                </a:solidFill>
              </a:rPr>
              <a:t>Flajolet</a:t>
            </a:r>
            <a:endParaRPr kumimoji="1" lang="zh-CN" altLang="en-US" dirty="0">
              <a:solidFill>
                <a:srgbClr val="FF0000"/>
              </a:solidFill>
            </a:endParaRPr>
          </a:p>
        </p:txBody>
      </p:sp>
    </p:spTree>
    <p:extLst>
      <p:ext uri="{BB962C8B-B14F-4D97-AF65-F5344CB8AC3E}">
        <p14:creationId xmlns:p14="http://schemas.microsoft.com/office/powerpoint/2010/main" val="2503971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14236-352F-744B-9729-A1E993A677EC}"/>
              </a:ext>
            </a:extLst>
          </p:cNvPr>
          <p:cNvSpPr>
            <a:spLocks noGrp="1"/>
          </p:cNvSpPr>
          <p:nvPr>
            <p:ph type="title"/>
          </p:nvPr>
        </p:nvSpPr>
        <p:spPr>
          <a:xfrm>
            <a:off x="1264596" y="121596"/>
            <a:ext cx="9601200" cy="1485900"/>
          </a:xfrm>
        </p:spPr>
        <p:txBody>
          <a:bodyPr/>
          <a:lstStyle/>
          <a:p>
            <a:r>
              <a:rPr kumimoji="1" lang="zh-CN" altLang="en-US" dirty="0"/>
              <a:t>伯努利试验</a:t>
            </a:r>
          </a:p>
        </p:txBody>
      </p:sp>
      <p:sp>
        <p:nvSpPr>
          <p:cNvPr id="3" name="内容占位符 2">
            <a:extLst>
              <a:ext uri="{FF2B5EF4-FFF2-40B4-BE49-F238E27FC236}">
                <a16:creationId xmlns:a16="http://schemas.microsoft.com/office/drawing/2014/main" id="{C2DC84DB-6FE8-5548-B9AC-6FFAB53E521A}"/>
              </a:ext>
            </a:extLst>
          </p:cNvPr>
          <p:cNvSpPr>
            <a:spLocks noGrp="1"/>
          </p:cNvSpPr>
          <p:nvPr>
            <p:ph idx="1"/>
          </p:nvPr>
        </p:nvSpPr>
        <p:spPr>
          <a:xfrm>
            <a:off x="1342417" y="864546"/>
            <a:ext cx="9601200" cy="5507071"/>
          </a:xfrm>
        </p:spPr>
        <p:txBody>
          <a:bodyPr>
            <a:normAutofit fontScale="85000" lnSpcReduction="10000"/>
          </a:bodyPr>
          <a:lstStyle/>
          <a:p>
            <a:r>
              <a:rPr lang="zh-CN" altLang="en-US" dirty="0"/>
              <a:t>硬币拥有正反两面，一次的上抛至落下，最终出现正反面的概率都是</a:t>
            </a:r>
            <a:r>
              <a:rPr lang="en-US" altLang="zh-CN" dirty="0"/>
              <a:t>50%</a:t>
            </a:r>
            <a:r>
              <a:rPr lang="zh-CN" altLang="en-US" dirty="0"/>
              <a:t>。假设一直抛硬币，直到它出现正面为止，我们记录为一次完整的试验，间中可能抛了一次就出现了正面，也可能抛了</a:t>
            </a:r>
            <a:r>
              <a:rPr lang="en-US" altLang="zh-CN" dirty="0"/>
              <a:t>4</a:t>
            </a:r>
            <a:r>
              <a:rPr lang="zh-CN" altLang="en-US" dirty="0"/>
              <a:t>次才出现正面。无论抛了多少次，只要出现了正面，就记录为一次试验。这个试验就是伯努利试验。</a:t>
            </a:r>
          </a:p>
          <a:p>
            <a:r>
              <a:rPr lang="zh-CN" altLang="en-US" dirty="0"/>
              <a:t>那么对于多次的伯努利试验，假设这个多次为</a:t>
            </a:r>
            <a:r>
              <a:rPr lang="en" altLang="zh-CN" dirty="0"/>
              <a:t>n</a:t>
            </a:r>
            <a:r>
              <a:rPr lang="zh-CN" altLang="en-US" dirty="0"/>
              <a:t>次。就意味着出现了</a:t>
            </a:r>
            <a:r>
              <a:rPr lang="en" altLang="zh-CN" dirty="0"/>
              <a:t>n</a:t>
            </a:r>
            <a:r>
              <a:rPr lang="zh-CN" altLang="en-US" dirty="0"/>
              <a:t>次的正面。假设每次伯努利试验所经历了的抛掷次数为</a:t>
            </a:r>
            <a:r>
              <a:rPr lang="en" altLang="zh-CN" dirty="0"/>
              <a:t>k</a:t>
            </a:r>
            <a:r>
              <a:rPr lang="zh-CN" altLang="en" dirty="0"/>
              <a:t>。</a:t>
            </a:r>
            <a:r>
              <a:rPr lang="zh-CN" altLang="en-US" dirty="0"/>
              <a:t>第一次伯努利试验，次数设为</a:t>
            </a:r>
            <a:r>
              <a:rPr lang="en" altLang="zh-CN" dirty="0"/>
              <a:t>k1</a:t>
            </a:r>
            <a:r>
              <a:rPr lang="zh-CN" altLang="en" dirty="0"/>
              <a:t>，</a:t>
            </a:r>
            <a:r>
              <a:rPr lang="zh-CN" altLang="en-US" dirty="0"/>
              <a:t>以此类推，第</a:t>
            </a:r>
            <a:r>
              <a:rPr lang="en" altLang="zh-CN" dirty="0"/>
              <a:t>n</a:t>
            </a:r>
            <a:r>
              <a:rPr lang="zh-CN" altLang="en-US" dirty="0"/>
              <a:t>次对应的是</a:t>
            </a:r>
            <a:r>
              <a:rPr lang="en" altLang="zh-CN" dirty="0" err="1"/>
              <a:t>kn</a:t>
            </a:r>
            <a:r>
              <a:rPr lang="zh-CN" altLang="en" dirty="0"/>
              <a:t>。</a:t>
            </a:r>
          </a:p>
          <a:p>
            <a:r>
              <a:rPr lang="zh-CN" altLang="en-US" dirty="0"/>
              <a:t>其中，对于这</a:t>
            </a:r>
            <a:r>
              <a:rPr lang="en" altLang="zh-CN" dirty="0"/>
              <a:t>n</a:t>
            </a:r>
            <a:r>
              <a:rPr lang="zh-CN" altLang="en-US" dirty="0"/>
              <a:t>次伯努利试验中，必然会有一个最大的抛掷次数</a:t>
            </a:r>
            <a:r>
              <a:rPr lang="en" altLang="zh-CN" dirty="0"/>
              <a:t>k</a:t>
            </a:r>
            <a:r>
              <a:rPr lang="zh-CN" altLang="en" dirty="0"/>
              <a:t>，</a:t>
            </a:r>
            <a:r>
              <a:rPr lang="zh-CN" altLang="en-US" dirty="0"/>
              <a:t>例如抛了</a:t>
            </a:r>
            <a:r>
              <a:rPr lang="en-US" altLang="zh-CN" dirty="0"/>
              <a:t>12</a:t>
            </a:r>
            <a:r>
              <a:rPr lang="zh-CN" altLang="en-US" dirty="0"/>
              <a:t>次才出现正面，那么称这个为</a:t>
            </a:r>
            <a:r>
              <a:rPr lang="en" altLang="zh-CN" dirty="0" err="1"/>
              <a:t>k_max</a:t>
            </a:r>
            <a:r>
              <a:rPr lang="zh-CN" altLang="en" dirty="0"/>
              <a:t>，</a:t>
            </a:r>
            <a:r>
              <a:rPr lang="zh-CN" altLang="en-US" dirty="0"/>
              <a:t>代表抛了最多的次数。</a:t>
            </a:r>
          </a:p>
          <a:p>
            <a:r>
              <a:rPr lang="zh-CN" altLang="en-US" dirty="0"/>
              <a:t>伯努利试验容易得出有以下结论：</a:t>
            </a:r>
          </a:p>
          <a:p>
            <a:pPr lvl="1"/>
            <a:r>
              <a:rPr lang="en" altLang="zh-CN" dirty="0"/>
              <a:t>n </a:t>
            </a:r>
            <a:r>
              <a:rPr lang="zh-CN" altLang="en-US" dirty="0"/>
              <a:t>次伯努利过程的投掷次数都不大于 </a:t>
            </a:r>
            <a:r>
              <a:rPr lang="en" altLang="zh-CN" dirty="0" err="1"/>
              <a:t>k_max</a:t>
            </a:r>
            <a:r>
              <a:rPr lang="zh-CN" altLang="en" dirty="0"/>
              <a:t>。</a:t>
            </a:r>
          </a:p>
          <a:p>
            <a:pPr lvl="1"/>
            <a:r>
              <a:rPr lang="en" altLang="zh-CN" dirty="0"/>
              <a:t>n </a:t>
            </a:r>
            <a:r>
              <a:rPr lang="zh-CN" altLang="en-US" dirty="0"/>
              <a:t>次伯努利过程，至少有一次投掷次数等于 </a:t>
            </a:r>
            <a:r>
              <a:rPr lang="en" altLang="zh-CN" dirty="0" err="1"/>
              <a:t>k_max</a:t>
            </a:r>
            <a:endParaRPr lang="en" altLang="zh-CN" dirty="0"/>
          </a:p>
          <a:p>
            <a:r>
              <a:rPr lang="zh-CN" altLang="en-US" dirty="0"/>
              <a:t>最终结合极大似然估算的方法，发现在</a:t>
            </a:r>
            <a:r>
              <a:rPr lang="en" altLang="zh-CN" dirty="0"/>
              <a:t>n</a:t>
            </a:r>
            <a:r>
              <a:rPr lang="zh-CN" altLang="en-US" dirty="0"/>
              <a:t>和</a:t>
            </a:r>
            <a:r>
              <a:rPr lang="en" altLang="zh-CN" dirty="0" err="1"/>
              <a:t>k_max</a:t>
            </a:r>
            <a:r>
              <a:rPr lang="zh-CN" altLang="en-US" dirty="0"/>
              <a:t>中存在估算关联：</a:t>
            </a:r>
            <a:r>
              <a:rPr lang="en" altLang="zh-CN" dirty="0"/>
              <a:t>n = 2^(</a:t>
            </a:r>
            <a:r>
              <a:rPr lang="en" altLang="zh-CN" dirty="0" err="1"/>
              <a:t>k_max</a:t>
            </a:r>
            <a:r>
              <a:rPr lang="en" altLang="zh-CN" dirty="0"/>
              <a:t>) </a:t>
            </a:r>
            <a:r>
              <a:rPr lang="zh-CN" altLang="en" dirty="0"/>
              <a:t>。</a:t>
            </a:r>
            <a:r>
              <a:rPr lang="zh-CN" altLang="en-US" dirty="0"/>
              <a:t>这种通过局部信息预估整体数据流特性的方法似乎有些超出我们的基本认知，需要用概率和统计的方法才能推导和验证这种关联关系。</a:t>
            </a:r>
            <a:endParaRPr lang="en-US" altLang="zh-CN" dirty="0"/>
          </a:p>
          <a:p>
            <a:pPr lvl="1"/>
            <a:r>
              <a:rPr lang="zh-CN" altLang="en-US" i="0" dirty="0">
                <a:solidFill>
                  <a:srgbClr val="FF0000"/>
                </a:solidFill>
              </a:rPr>
              <a:t>第一次试验</a:t>
            </a:r>
            <a:r>
              <a:rPr lang="en-US" altLang="zh-CN" i="0" dirty="0">
                <a:solidFill>
                  <a:srgbClr val="FF0000"/>
                </a:solidFill>
              </a:rPr>
              <a:t>: </a:t>
            </a:r>
            <a:r>
              <a:rPr lang="zh-CN" altLang="en-US" i="0" dirty="0">
                <a:solidFill>
                  <a:srgbClr val="FF0000"/>
                </a:solidFill>
              </a:rPr>
              <a:t>抛了</a:t>
            </a:r>
            <a:r>
              <a:rPr lang="en-US" altLang="zh-CN" i="0" dirty="0">
                <a:solidFill>
                  <a:srgbClr val="FF0000"/>
                </a:solidFill>
              </a:rPr>
              <a:t>3</a:t>
            </a:r>
            <a:r>
              <a:rPr lang="zh-CN" altLang="en-US" i="0" dirty="0">
                <a:solidFill>
                  <a:srgbClr val="FF0000"/>
                </a:solidFill>
              </a:rPr>
              <a:t>次才出现正面，此时 </a:t>
            </a:r>
            <a:r>
              <a:rPr lang="en" altLang="zh-CN" i="0" dirty="0">
                <a:solidFill>
                  <a:srgbClr val="FF0000"/>
                </a:solidFill>
              </a:rPr>
              <a:t>k=3</a:t>
            </a:r>
            <a:r>
              <a:rPr lang="zh-CN" altLang="en" i="0" dirty="0">
                <a:solidFill>
                  <a:srgbClr val="FF0000"/>
                </a:solidFill>
              </a:rPr>
              <a:t>，</a:t>
            </a:r>
            <a:r>
              <a:rPr lang="en" altLang="zh-CN" i="0" dirty="0">
                <a:solidFill>
                  <a:srgbClr val="FF0000"/>
                </a:solidFill>
              </a:rPr>
              <a:t>n=1</a:t>
            </a:r>
            <a:r>
              <a:rPr lang="zh-CN" altLang="en-US" i="0" dirty="0">
                <a:solidFill>
                  <a:srgbClr val="FF0000"/>
                </a:solidFill>
              </a:rPr>
              <a:t>第二次试验</a:t>
            </a:r>
            <a:r>
              <a:rPr lang="en-US" altLang="zh-CN" i="0" dirty="0">
                <a:solidFill>
                  <a:srgbClr val="FF0000"/>
                </a:solidFill>
              </a:rPr>
              <a:t>: </a:t>
            </a:r>
            <a:r>
              <a:rPr lang="zh-CN" altLang="en-US" i="0" dirty="0">
                <a:solidFill>
                  <a:srgbClr val="FF0000"/>
                </a:solidFill>
              </a:rPr>
              <a:t>抛了</a:t>
            </a:r>
            <a:r>
              <a:rPr lang="en-US" altLang="zh-CN" i="0" dirty="0">
                <a:solidFill>
                  <a:srgbClr val="FF0000"/>
                </a:solidFill>
              </a:rPr>
              <a:t>2</a:t>
            </a:r>
            <a:r>
              <a:rPr lang="zh-CN" altLang="en-US" i="0" dirty="0">
                <a:solidFill>
                  <a:srgbClr val="FF0000"/>
                </a:solidFill>
              </a:rPr>
              <a:t>次才出现正面，此时 </a:t>
            </a:r>
            <a:r>
              <a:rPr lang="en" altLang="zh-CN" i="0" dirty="0">
                <a:solidFill>
                  <a:srgbClr val="FF0000"/>
                </a:solidFill>
              </a:rPr>
              <a:t>k=2</a:t>
            </a:r>
            <a:r>
              <a:rPr lang="zh-CN" altLang="en" i="0" dirty="0">
                <a:solidFill>
                  <a:srgbClr val="FF0000"/>
                </a:solidFill>
              </a:rPr>
              <a:t>，</a:t>
            </a:r>
            <a:r>
              <a:rPr lang="en" altLang="zh-CN" i="0" dirty="0">
                <a:solidFill>
                  <a:srgbClr val="FF0000"/>
                </a:solidFill>
              </a:rPr>
              <a:t>n=2</a:t>
            </a:r>
            <a:r>
              <a:rPr lang="zh-CN" altLang="en-US" i="0" dirty="0">
                <a:solidFill>
                  <a:srgbClr val="FF0000"/>
                </a:solidFill>
              </a:rPr>
              <a:t>第三次试验</a:t>
            </a:r>
            <a:r>
              <a:rPr lang="en-US" altLang="zh-CN" i="0" dirty="0">
                <a:solidFill>
                  <a:srgbClr val="FF0000"/>
                </a:solidFill>
              </a:rPr>
              <a:t>: </a:t>
            </a:r>
            <a:r>
              <a:rPr lang="zh-CN" altLang="en-US" i="0" dirty="0">
                <a:solidFill>
                  <a:srgbClr val="FF0000"/>
                </a:solidFill>
              </a:rPr>
              <a:t>抛了</a:t>
            </a:r>
            <a:r>
              <a:rPr lang="en-US" altLang="zh-CN" i="0" dirty="0">
                <a:solidFill>
                  <a:srgbClr val="FF0000"/>
                </a:solidFill>
              </a:rPr>
              <a:t>6</a:t>
            </a:r>
            <a:r>
              <a:rPr lang="zh-CN" altLang="en-US" i="0" dirty="0">
                <a:solidFill>
                  <a:srgbClr val="FF0000"/>
                </a:solidFill>
              </a:rPr>
              <a:t>次才出现正面，此时 </a:t>
            </a:r>
            <a:r>
              <a:rPr lang="en" altLang="zh-CN" i="0" dirty="0">
                <a:solidFill>
                  <a:srgbClr val="FF0000"/>
                </a:solidFill>
              </a:rPr>
              <a:t>k=6</a:t>
            </a:r>
            <a:r>
              <a:rPr lang="zh-CN" altLang="en" i="0" dirty="0">
                <a:solidFill>
                  <a:srgbClr val="FF0000"/>
                </a:solidFill>
              </a:rPr>
              <a:t>，</a:t>
            </a:r>
            <a:r>
              <a:rPr lang="en" altLang="zh-CN" i="0" dirty="0">
                <a:solidFill>
                  <a:srgbClr val="FF0000"/>
                </a:solidFill>
              </a:rPr>
              <a:t>n=3</a:t>
            </a:r>
            <a:r>
              <a:rPr lang="zh-CN" altLang="en-US" i="0" dirty="0">
                <a:solidFill>
                  <a:srgbClr val="FF0000"/>
                </a:solidFill>
              </a:rPr>
              <a:t>第</a:t>
            </a:r>
            <a:r>
              <a:rPr lang="en" altLang="zh-CN" i="0" dirty="0">
                <a:solidFill>
                  <a:srgbClr val="FF0000"/>
                </a:solidFill>
              </a:rPr>
              <a:t>n </a:t>
            </a:r>
            <a:r>
              <a:rPr lang="zh-CN" altLang="en-US" i="0" dirty="0">
                <a:solidFill>
                  <a:srgbClr val="FF0000"/>
                </a:solidFill>
              </a:rPr>
              <a:t>次试验：抛了</a:t>
            </a:r>
            <a:r>
              <a:rPr lang="en-US" altLang="zh-CN" i="0" dirty="0">
                <a:solidFill>
                  <a:srgbClr val="FF0000"/>
                </a:solidFill>
              </a:rPr>
              <a:t>12</a:t>
            </a:r>
            <a:r>
              <a:rPr lang="zh-CN" altLang="en-US" i="0" dirty="0">
                <a:solidFill>
                  <a:srgbClr val="FF0000"/>
                </a:solidFill>
              </a:rPr>
              <a:t>次才出现正面，此时我们估算， </a:t>
            </a:r>
            <a:r>
              <a:rPr lang="en" altLang="zh-CN" i="0" dirty="0">
                <a:solidFill>
                  <a:srgbClr val="FF0000"/>
                </a:solidFill>
              </a:rPr>
              <a:t>n = 2^12</a:t>
            </a:r>
          </a:p>
          <a:p>
            <a:pPr lvl="1"/>
            <a:r>
              <a:rPr lang="zh-CN" altLang="en-US" i="0" dirty="0"/>
              <a:t>上面例子中实验组数共</a:t>
            </a:r>
            <a:r>
              <a:rPr lang="en-US" altLang="zh-CN" i="0" dirty="0"/>
              <a:t>3</a:t>
            </a:r>
            <a:r>
              <a:rPr lang="zh-CN" altLang="en-US" i="0" dirty="0"/>
              <a:t>组，那么 </a:t>
            </a:r>
            <a:r>
              <a:rPr lang="en" altLang="zh-CN" i="0" dirty="0" err="1"/>
              <a:t>k_max</a:t>
            </a:r>
            <a:r>
              <a:rPr lang="en" altLang="zh-CN" i="0" dirty="0"/>
              <a:t> = 6</a:t>
            </a:r>
            <a:r>
              <a:rPr lang="zh-CN" altLang="en" i="0" dirty="0"/>
              <a:t>，</a:t>
            </a:r>
            <a:r>
              <a:rPr lang="zh-CN" altLang="en-US" i="0" dirty="0"/>
              <a:t>最终 </a:t>
            </a:r>
            <a:r>
              <a:rPr lang="en" altLang="zh-CN" i="0" dirty="0"/>
              <a:t>n=3</a:t>
            </a:r>
            <a:r>
              <a:rPr lang="zh-CN" altLang="en" i="0" dirty="0"/>
              <a:t>，</a:t>
            </a:r>
            <a:r>
              <a:rPr lang="zh-CN" altLang="en-US" i="0" dirty="0"/>
              <a:t>我们放进估算公式中去，明显： </a:t>
            </a:r>
            <a:r>
              <a:rPr lang="en-US" altLang="zh-CN" i="0" dirty="0"/>
              <a:t>3 ≠ 2^6 </a:t>
            </a:r>
            <a:r>
              <a:rPr lang="zh-CN" altLang="en-US" i="0" dirty="0"/>
              <a:t>。也即是说，当试验次数很小的时候，这种估算方法的误差是很大的</a:t>
            </a:r>
            <a:endParaRPr lang="en-US" altLang="zh-CN" i="0" dirty="0"/>
          </a:p>
          <a:p>
            <a:pPr marL="530352" lvl="1" indent="0">
              <a:buNone/>
            </a:pPr>
            <a:endParaRPr lang="en-US" altLang="zh-CN" i="0" dirty="0"/>
          </a:p>
          <a:p>
            <a:pPr lvl="1"/>
            <a:endParaRPr lang="en-US" altLang="zh-CN" i="0" dirty="0"/>
          </a:p>
          <a:p>
            <a:pPr lvl="1"/>
            <a:endParaRPr lang="en-US" altLang="zh-CN" i="0" dirty="0"/>
          </a:p>
          <a:p>
            <a:pPr lvl="1"/>
            <a:endParaRPr lang="zh-CN" altLang="en-US" i="0" dirty="0"/>
          </a:p>
        </p:txBody>
      </p:sp>
    </p:spTree>
    <p:extLst>
      <p:ext uri="{BB962C8B-B14F-4D97-AF65-F5344CB8AC3E}">
        <p14:creationId xmlns:p14="http://schemas.microsoft.com/office/powerpoint/2010/main" val="283857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A7E604-CB36-984A-9144-7EC861B6C589}"/>
              </a:ext>
            </a:extLst>
          </p:cNvPr>
          <p:cNvSpPr>
            <a:spLocks noGrp="1"/>
          </p:cNvSpPr>
          <p:nvPr>
            <p:ph type="title"/>
          </p:nvPr>
        </p:nvSpPr>
        <p:spPr>
          <a:xfrm>
            <a:off x="1371600" y="131323"/>
            <a:ext cx="9601200" cy="1485900"/>
          </a:xfrm>
        </p:spPr>
        <p:txBody>
          <a:bodyPr/>
          <a:lstStyle/>
          <a:p>
            <a:r>
              <a:rPr kumimoji="1" lang="en-US" altLang="zh-CN" dirty="0"/>
              <a:t>HLL</a:t>
            </a:r>
            <a:r>
              <a:rPr kumimoji="1" lang="zh-CN" altLang="en-US" dirty="0"/>
              <a:t>如何优化数据结构</a:t>
            </a:r>
          </a:p>
        </p:txBody>
      </p:sp>
      <p:sp>
        <p:nvSpPr>
          <p:cNvPr id="3" name="内容占位符 2">
            <a:extLst>
              <a:ext uri="{FF2B5EF4-FFF2-40B4-BE49-F238E27FC236}">
                <a16:creationId xmlns:a16="http://schemas.microsoft.com/office/drawing/2014/main" id="{4DF14C8D-A724-C146-AAA7-11EAE1DEF913}"/>
              </a:ext>
            </a:extLst>
          </p:cNvPr>
          <p:cNvSpPr>
            <a:spLocks noGrp="1"/>
          </p:cNvSpPr>
          <p:nvPr>
            <p:ph idx="1"/>
          </p:nvPr>
        </p:nvSpPr>
        <p:spPr>
          <a:xfrm>
            <a:off x="1371600" y="992221"/>
            <a:ext cx="9601200" cy="4980561"/>
          </a:xfrm>
        </p:spPr>
        <p:txBody>
          <a:bodyPr>
            <a:normAutofit fontScale="92500" lnSpcReduction="20000"/>
          </a:bodyPr>
          <a:lstStyle/>
          <a:p>
            <a:r>
              <a:rPr kumimoji="1" lang="zh-CN" altLang="en-US" dirty="0"/>
              <a:t>因为涉及到概率，所以实验的次数越多，那么越接近正确值</a:t>
            </a:r>
            <a:endParaRPr kumimoji="1" lang="en-US" altLang="zh-CN" dirty="0"/>
          </a:p>
          <a:p>
            <a:r>
              <a:rPr kumimoji="1" lang="en-US" altLang="zh-CN" dirty="0"/>
              <a:t>HLL</a:t>
            </a:r>
            <a:r>
              <a:rPr kumimoji="1" lang="zh-CN" altLang="en-US" dirty="0"/>
              <a:t>是</a:t>
            </a:r>
            <a:r>
              <a:rPr kumimoji="1" lang="en-US" altLang="zh-CN" dirty="0" err="1"/>
              <a:t>LogLog</a:t>
            </a:r>
            <a:r>
              <a:rPr kumimoji="1" lang="zh-CN" altLang="en-US" dirty="0"/>
              <a:t>的算法升级版。</a:t>
            </a:r>
            <a:r>
              <a:rPr kumimoji="1" lang="en-US" altLang="zh-CN" dirty="0" err="1"/>
              <a:t>LogLog</a:t>
            </a:r>
            <a:r>
              <a:rPr kumimoji="1" lang="zh-CN" altLang="en-US" dirty="0"/>
              <a:t>的算法公式：</a:t>
            </a:r>
            <a:endParaRPr kumimoji="1" lang="en-US" altLang="zh-CN" dirty="0"/>
          </a:p>
          <a:p>
            <a:pPr marL="2816352" lvl="6" indent="0">
              <a:buNone/>
            </a:pPr>
            <a:r>
              <a:rPr kumimoji="1" lang="zh-CN" altLang="en-US" dirty="0"/>
              <a:t> </a:t>
            </a:r>
            <a:r>
              <a:rPr kumimoji="1" lang="en-US" altLang="zh-CN" dirty="0"/>
              <a:t>N</a:t>
            </a:r>
            <a:r>
              <a:rPr kumimoji="1" lang="zh-CN" altLang="en-US" dirty="0"/>
              <a:t> </a:t>
            </a:r>
            <a:r>
              <a:rPr kumimoji="1" lang="en-US" altLang="zh-CN" dirty="0"/>
              <a:t>=</a:t>
            </a:r>
            <a:r>
              <a:rPr kumimoji="1" lang="zh-CN" altLang="en-US" dirty="0"/>
              <a:t> </a:t>
            </a:r>
            <a:r>
              <a:rPr kumimoji="1" lang="en-US" altLang="zh-CN" dirty="0"/>
              <a:t>constant * m * 2 ^ (Sum(</a:t>
            </a:r>
            <a:r>
              <a:rPr kumimoji="1" lang="en-US" altLang="zh-CN" dirty="0" err="1"/>
              <a:t>Kmax</a:t>
            </a:r>
            <a:r>
              <a:rPr kumimoji="1" lang="en-US" altLang="zh-CN" dirty="0"/>
              <a:t>)/m)</a:t>
            </a:r>
            <a:r>
              <a:rPr kumimoji="1" lang="zh-CN" altLang="en-US" dirty="0"/>
              <a:t>。</a:t>
            </a:r>
            <a:r>
              <a:rPr kumimoji="1" lang="en-US" altLang="zh-CN" dirty="0"/>
              <a:t>【</a:t>
            </a:r>
            <a:r>
              <a:rPr lang="en" altLang="zh-CN" dirty="0"/>
              <a:t>constant</a:t>
            </a:r>
            <a:r>
              <a:rPr lang="zh-CN" altLang="en-US" dirty="0"/>
              <a:t>是修正因子，它的具体值是不定的，可</a:t>
            </a:r>
            <a:r>
              <a:rPr lang="en-US" altLang="zh-CN" dirty="0"/>
              <a:t>			</a:t>
            </a:r>
            <a:r>
              <a:rPr lang="zh-CN" altLang="en-US" dirty="0"/>
              <a:t>          以根据实际情况而分支设置</a:t>
            </a:r>
            <a:r>
              <a:rPr kumimoji="1" lang="en-US" altLang="zh-CN" dirty="0"/>
              <a:t>】</a:t>
            </a:r>
          </a:p>
          <a:p>
            <a:pPr marL="0" indent="0">
              <a:buNone/>
            </a:pPr>
            <a:r>
              <a:rPr kumimoji="1" lang="en-US" altLang="zh-CN" dirty="0"/>
              <a:t>HLL</a:t>
            </a:r>
            <a:r>
              <a:rPr kumimoji="1" lang="zh-CN" altLang="en-US" dirty="0"/>
              <a:t>使用的是</a:t>
            </a:r>
            <a:r>
              <a:rPr kumimoji="1" lang="zh-CN" altLang="en-US" dirty="0">
                <a:hlinkClick r:id="" action="ppaction://hlinkshowjump?jump=nextslide"/>
              </a:rPr>
              <a:t>调和平均数</a:t>
            </a:r>
            <a:r>
              <a:rPr kumimoji="1" lang="zh-CN" altLang="en-US" dirty="0"/>
              <a:t>，而</a:t>
            </a:r>
            <a:r>
              <a:rPr kumimoji="1" lang="en-US" altLang="zh-CN" dirty="0"/>
              <a:t>LL</a:t>
            </a:r>
            <a:r>
              <a:rPr kumimoji="1" lang="zh-CN" altLang="en-US" dirty="0"/>
              <a:t>是平均数</a:t>
            </a:r>
            <a:endParaRPr kumimoji="1" lang="en-US" altLang="zh-CN" dirty="0"/>
          </a:p>
          <a:p>
            <a:pPr marL="0" indent="0">
              <a:buNone/>
            </a:pPr>
            <a:r>
              <a:rPr kumimoji="1" lang="en-US" altLang="zh-CN" dirty="0"/>
              <a:t>HLL</a:t>
            </a:r>
            <a:r>
              <a:rPr kumimoji="1" lang="zh-CN" altLang="en-US" dirty="0"/>
              <a:t>的</a:t>
            </a:r>
            <a:r>
              <a:rPr kumimoji="1" lang="en-US" altLang="zh-CN" dirty="0"/>
              <a:t>add</a:t>
            </a:r>
            <a:r>
              <a:rPr kumimoji="1" lang="zh-CN" altLang="en-US" dirty="0"/>
              <a:t>操作：</a:t>
            </a:r>
            <a:endParaRPr kumimoji="1" lang="en-US" altLang="zh-CN" dirty="0"/>
          </a:p>
          <a:p>
            <a:pPr marL="0" indent="0">
              <a:buNone/>
            </a:pPr>
            <a:r>
              <a:rPr kumimoji="1" lang="zh-CN" altLang="en-US" dirty="0"/>
              <a:t>      当执行</a:t>
            </a:r>
            <a:r>
              <a:rPr kumimoji="1" lang="en-US" altLang="zh-CN" dirty="0"/>
              <a:t>add</a:t>
            </a:r>
            <a:r>
              <a:rPr kumimoji="1" lang="zh-CN" altLang="en-US" dirty="0"/>
              <a:t>操作的时候，</a:t>
            </a:r>
            <a:r>
              <a:rPr lang="zh-CN" altLang="en-US" dirty="0"/>
              <a:t>通过</a:t>
            </a:r>
            <a:r>
              <a:rPr lang="en" altLang="zh-CN" dirty="0"/>
              <a:t>MurmurHash64A </a:t>
            </a:r>
            <a:r>
              <a:rPr lang="zh-CN" altLang="en-US" dirty="0"/>
              <a:t>函数 计算一个</a:t>
            </a:r>
            <a:r>
              <a:rPr lang="en-US" altLang="zh-CN" dirty="0"/>
              <a:t>64</a:t>
            </a:r>
            <a:r>
              <a:rPr lang="zh-CN" altLang="en-US" dirty="0"/>
              <a:t>位的</a:t>
            </a:r>
            <a:r>
              <a:rPr lang="en" altLang="zh-CN" dirty="0"/>
              <a:t>hash</a:t>
            </a:r>
            <a:r>
              <a:rPr lang="zh-CN" altLang="en-US" dirty="0"/>
              <a:t>值。</a:t>
            </a:r>
            <a:r>
              <a:rPr lang="en-US" altLang="zh-CN" dirty="0"/>
              <a:t>64</a:t>
            </a:r>
            <a:r>
              <a:rPr lang="zh-CN" altLang="en-US" dirty="0"/>
              <a:t>位的前</a:t>
            </a:r>
            <a:r>
              <a:rPr lang="en-US" altLang="zh-CN" dirty="0"/>
              <a:t>14</a:t>
            </a:r>
            <a:r>
              <a:rPr lang="zh-CN" altLang="en-US" dirty="0"/>
              <a:t>位作为</a:t>
            </a:r>
            <a:r>
              <a:rPr lang="en" altLang="zh-CN" dirty="0"/>
              <a:t>index</a:t>
            </a:r>
            <a:r>
              <a:rPr lang="zh-CN" altLang="en" dirty="0"/>
              <a:t>，</a:t>
            </a:r>
            <a:r>
              <a:rPr lang="zh-CN" altLang="en-US" dirty="0"/>
              <a:t>后面作为</a:t>
            </a:r>
            <a:r>
              <a:rPr lang="en-US" altLang="zh-CN" dirty="0"/>
              <a:t>50</a:t>
            </a:r>
            <a:r>
              <a:rPr lang="zh-CN" altLang="en-US" dirty="0"/>
              <a:t>位作为</a:t>
            </a:r>
            <a:r>
              <a:rPr lang="en" altLang="zh-CN" dirty="0"/>
              <a:t>bit</a:t>
            </a:r>
            <a:r>
              <a:rPr lang="zh-CN" altLang="en-US" dirty="0"/>
              <a:t>流。</a:t>
            </a:r>
            <a:br>
              <a:rPr lang="zh-CN" altLang="en-US" dirty="0"/>
            </a:br>
            <a:r>
              <a:rPr lang="zh-CN" altLang="en-US" dirty="0"/>
              <a:t>       </a:t>
            </a:r>
            <a:r>
              <a:rPr lang="en-US" altLang="zh-CN" dirty="0"/>
              <a:t>2 ^ 14 == 16384 </a:t>
            </a:r>
            <a:r>
              <a:rPr lang="zh-CN" altLang="en-US" dirty="0"/>
              <a:t>也就是一共有</a:t>
            </a:r>
            <a:r>
              <a:rPr lang="en-US" altLang="zh-CN" dirty="0"/>
              <a:t>16384</a:t>
            </a:r>
            <a:r>
              <a:rPr lang="zh-CN" altLang="en-US" dirty="0"/>
              <a:t>个桶。每个桶使用</a:t>
            </a:r>
            <a:r>
              <a:rPr lang="en-US" altLang="zh-CN" dirty="0"/>
              <a:t>6</a:t>
            </a:r>
            <a:r>
              <a:rPr lang="zh-CN" altLang="en-US" dirty="0"/>
              <a:t>个</a:t>
            </a:r>
            <a:r>
              <a:rPr lang="en" altLang="zh-CN" dirty="0"/>
              <a:t>bit</a:t>
            </a:r>
            <a:r>
              <a:rPr lang="zh-CN" altLang="en-US" dirty="0"/>
              <a:t>存储。</a:t>
            </a:r>
            <a:endParaRPr lang="en-US" altLang="zh-CN" dirty="0"/>
          </a:p>
          <a:p>
            <a:pPr marL="0" indent="0">
              <a:buNone/>
            </a:pPr>
            <a:r>
              <a:rPr kumimoji="1" lang="zh-CN" altLang="en-US" dirty="0"/>
              <a:t>       其中第一次出现</a:t>
            </a:r>
            <a:r>
              <a:rPr kumimoji="1" lang="en-US" altLang="zh-CN" dirty="0"/>
              <a:t>1</a:t>
            </a:r>
            <a:r>
              <a:rPr kumimoji="1" lang="zh-CN" altLang="en-US" dirty="0"/>
              <a:t>的位置记为</a:t>
            </a:r>
            <a:r>
              <a:rPr kumimoji="1" lang="en-US" altLang="zh-CN" dirty="0"/>
              <a:t>count</a:t>
            </a:r>
            <a:r>
              <a:rPr kumimoji="1" lang="zh-CN" altLang="en-US" dirty="0"/>
              <a:t>，因为</a:t>
            </a:r>
            <a:r>
              <a:rPr kumimoji="1" lang="en-US" altLang="zh-CN" dirty="0"/>
              <a:t>count</a:t>
            </a:r>
            <a:r>
              <a:rPr kumimoji="1" lang="zh-CN" altLang="en-US" dirty="0"/>
              <a:t>最大为</a:t>
            </a:r>
            <a:r>
              <a:rPr kumimoji="1" lang="en-US" altLang="zh-CN" dirty="0"/>
              <a:t>50</a:t>
            </a:r>
            <a:r>
              <a:rPr kumimoji="1" lang="zh-CN" altLang="en-US" dirty="0"/>
              <a:t>，所以</a:t>
            </a:r>
            <a:r>
              <a:rPr kumimoji="1" lang="en-US" altLang="zh-CN" dirty="0"/>
              <a:t>6</a:t>
            </a:r>
            <a:r>
              <a:rPr kumimoji="1" lang="zh-CN" altLang="en-US" dirty="0"/>
              <a:t>个</a:t>
            </a:r>
            <a:r>
              <a:rPr kumimoji="1" lang="en-US" altLang="zh-CN" dirty="0"/>
              <a:t>bit</a:t>
            </a:r>
            <a:r>
              <a:rPr kumimoji="1" lang="zh-CN" altLang="en-US" dirty="0"/>
              <a:t>位就足够表示了。</a:t>
            </a:r>
            <a:endParaRPr kumimoji="1" lang="en-US" altLang="zh-CN" dirty="0"/>
          </a:p>
          <a:p>
            <a:pPr marL="0" indent="0">
              <a:buNone/>
            </a:pPr>
            <a:r>
              <a:rPr kumimoji="1" lang="zh-CN" altLang="en-US" dirty="0"/>
              <a:t>        前</a:t>
            </a:r>
            <a:r>
              <a:rPr kumimoji="1" lang="en-US" altLang="zh-CN" dirty="0"/>
              <a:t>14</a:t>
            </a:r>
            <a:r>
              <a:rPr kumimoji="1" lang="zh-CN" altLang="en-US" dirty="0"/>
              <a:t>位表示桶的</a:t>
            </a:r>
            <a:r>
              <a:rPr kumimoji="1" lang="en-US" altLang="zh-CN" dirty="0"/>
              <a:t>index</a:t>
            </a:r>
            <a:r>
              <a:rPr kumimoji="1" lang="zh-CN" altLang="en-US" dirty="0"/>
              <a:t>，将其转为</a:t>
            </a:r>
            <a:r>
              <a:rPr kumimoji="1" lang="en-US" altLang="zh-CN" dirty="0"/>
              <a:t>10</a:t>
            </a:r>
            <a:r>
              <a:rPr kumimoji="1" lang="zh-CN" altLang="en-US" dirty="0"/>
              <a:t>进制就是要放入的第</a:t>
            </a:r>
            <a:r>
              <a:rPr kumimoji="1" lang="en-US" altLang="zh-CN" dirty="0"/>
              <a:t>N</a:t>
            </a:r>
            <a:r>
              <a:rPr kumimoji="1" lang="zh-CN" altLang="en-US" dirty="0"/>
              <a:t>个桶。</a:t>
            </a:r>
            <a:endParaRPr kumimoji="1" lang="en-US" altLang="zh-CN" dirty="0"/>
          </a:p>
          <a:p>
            <a:pPr marL="0" indent="0">
              <a:buNone/>
            </a:pPr>
            <a:r>
              <a:rPr kumimoji="1" lang="zh-CN" altLang="en-US" dirty="0"/>
              <a:t>        占用的大小： </a:t>
            </a:r>
            <a:r>
              <a:rPr kumimoji="1" lang="en-US" altLang="zh-CN" dirty="0"/>
              <a:t>2^14 * 6/8 = 12K</a:t>
            </a:r>
            <a:r>
              <a:rPr kumimoji="1" lang="zh-CN" altLang="en-US" dirty="0"/>
              <a:t> 字节</a:t>
            </a:r>
            <a:endParaRPr kumimoji="1" lang="en-US" altLang="zh-CN" dirty="0"/>
          </a:p>
          <a:p>
            <a:pPr marL="0" indent="0">
              <a:buNone/>
            </a:pPr>
            <a:r>
              <a:rPr lang="en-US" altLang="zh-CN" dirty="0"/>
              <a:t>         </a:t>
            </a:r>
            <a:r>
              <a:rPr lang="zh-CN" altLang="en-US" dirty="0"/>
              <a:t>后面</a:t>
            </a:r>
            <a:r>
              <a:rPr lang="en-US" altLang="zh-CN" dirty="0"/>
              <a:t>50</a:t>
            </a:r>
            <a:r>
              <a:rPr lang="zh-CN" altLang="en-US" dirty="0"/>
              <a:t>个</a:t>
            </a:r>
            <a:r>
              <a:rPr lang="en" altLang="zh-CN" dirty="0"/>
              <a:t>bit</a:t>
            </a:r>
            <a:r>
              <a:rPr lang="zh-CN" altLang="en-US" dirty="0"/>
              <a:t>位，相当于是随机的那个伯努利过程，我们找到</a:t>
            </a:r>
            <a:r>
              <a:rPr lang="en-US" altLang="zh-CN" dirty="0"/>
              <a:t>1</a:t>
            </a:r>
            <a:r>
              <a:rPr lang="zh-CN" altLang="en-US" dirty="0"/>
              <a:t>第一次出现的位置</a:t>
            </a:r>
            <a:r>
              <a:rPr lang="en" altLang="zh-CN" dirty="0"/>
              <a:t>count</a:t>
            </a:r>
            <a:r>
              <a:rPr lang="zh-CN" altLang="en" dirty="0"/>
              <a:t>，</a:t>
            </a:r>
            <a:r>
              <a:rPr lang="zh-CN" altLang="en-US" dirty="0"/>
              <a:t>如果当前</a:t>
            </a:r>
            <a:r>
              <a:rPr lang="en" altLang="zh-CN" dirty="0"/>
              <a:t>count</a:t>
            </a:r>
            <a:r>
              <a:rPr lang="zh-CN" altLang="en-US" dirty="0"/>
              <a:t>比桶里面的</a:t>
            </a:r>
            <a:r>
              <a:rPr lang="en" altLang="zh-CN" dirty="0" err="1"/>
              <a:t>oldcount</a:t>
            </a:r>
            <a:r>
              <a:rPr lang="zh-CN" altLang="en-US" dirty="0"/>
              <a:t>大， 则更新</a:t>
            </a:r>
            <a:r>
              <a:rPr lang="en" altLang="zh-CN" dirty="0" err="1"/>
              <a:t>oldcount</a:t>
            </a:r>
            <a:r>
              <a:rPr lang="en" altLang="zh-CN" dirty="0"/>
              <a:t>=count</a:t>
            </a:r>
            <a:r>
              <a:rPr lang="zh-CN" altLang="en" dirty="0"/>
              <a:t>。</a:t>
            </a:r>
            <a:endParaRPr lang="en-US" altLang="zh-CN" dirty="0"/>
          </a:p>
          <a:p>
            <a:pPr marL="0" indent="0">
              <a:buNone/>
            </a:pPr>
            <a:r>
              <a:rPr kumimoji="1" lang="zh-CN" altLang="en-US" dirty="0"/>
              <a:t>       </a:t>
            </a:r>
            <a:r>
              <a:rPr kumimoji="1" lang="en-US" altLang="zh-CN" dirty="0"/>
              <a:t>HLL</a:t>
            </a:r>
            <a:r>
              <a:rPr kumimoji="1" lang="zh-CN" altLang="en-US" dirty="0"/>
              <a:t>不能判断元素是否存在集合之中，因此</a:t>
            </a:r>
            <a:r>
              <a:rPr kumimoji="1" lang="zh-CN" altLang="en-US" dirty="0">
                <a:hlinkClick r:id="rId2" action="ppaction://hlinksldjump"/>
              </a:rPr>
              <a:t>布隆过滤器</a:t>
            </a:r>
            <a:r>
              <a:rPr kumimoji="1" lang="zh-CN" altLang="en-US" dirty="0"/>
              <a:t>出现了。</a:t>
            </a:r>
            <a:endParaRPr kumimoji="1" lang="en-US" altLang="zh-CN" dirty="0"/>
          </a:p>
          <a:p>
            <a:pPr marL="0" indent="0">
              <a:buNone/>
            </a:pPr>
            <a:endParaRPr kumimoji="1" lang="en-US" altLang="zh-CN" dirty="0"/>
          </a:p>
        </p:txBody>
      </p:sp>
    </p:spTree>
    <p:extLst>
      <p:ext uri="{BB962C8B-B14F-4D97-AF65-F5344CB8AC3E}">
        <p14:creationId xmlns:p14="http://schemas.microsoft.com/office/powerpoint/2010/main" val="2754829161"/>
      </p:ext>
    </p:extLst>
  </p:cSld>
  <p:clrMapOvr>
    <a:masterClrMapping/>
  </p:clrMapOvr>
</p:sld>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裁剪</Template>
  <TotalTime>516</TotalTime>
  <Words>1249</Words>
  <Application>Microsoft Macintosh PowerPoint</Application>
  <PresentationFormat>宽屏</PresentationFormat>
  <Paragraphs>92</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-apple-system</vt:lpstr>
      <vt:lpstr>华文楷体</vt:lpstr>
      <vt:lpstr>Franklin Gothic Book</vt:lpstr>
      <vt:lpstr>Verdana</vt:lpstr>
      <vt:lpstr>Wingdings</vt:lpstr>
      <vt:lpstr>裁剪</vt:lpstr>
      <vt:lpstr>Redis高级数据结构</vt:lpstr>
      <vt:lpstr>Redis端口号：6379？</vt:lpstr>
      <vt:lpstr>Redis基本数据结构</vt:lpstr>
      <vt:lpstr>跳表（跳跃链表）</vt:lpstr>
      <vt:lpstr>Redis高级数据结构之BitMap</vt:lpstr>
      <vt:lpstr>BitMap常用指令：</vt:lpstr>
      <vt:lpstr>Redis高级数据结构之HyperLogLog</vt:lpstr>
      <vt:lpstr>伯努利试验</vt:lpstr>
      <vt:lpstr>HLL如何优化数据结构</vt:lpstr>
      <vt:lpstr>调和平均数和平均数的区别</vt:lpstr>
      <vt:lpstr>Redis高级数据结构之Bloom Filter </vt:lpstr>
      <vt:lpstr>关于Bloom Filter的部分简单原理</vt:lpstr>
      <vt:lpstr>图解Bloom Filter add操作</vt:lpstr>
      <vt:lpstr>布隆过滤器的Add操作误判分析</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Redis高级数据结构</dc:title>
  <dc:creator>18262388063@sina.cn</dc:creator>
  <cp:lastModifiedBy>Microsoft Office User</cp:lastModifiedBy>
  <cp:revision>26</cp:revision>
  <dcterms:created xsi:type="dcterms:W3CDTF">2019-04-30T07:07:54Z</dcterms:created>
  <dcterms:modified xsi:type="dcterms:W3CDTF">2019-05-14T05:33:33Z</dcterms:modified>
</cp:coreProperties>
</file>