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15-25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Definitely</c:v>
                </c:pt>
                <c:pt idx="1">
                  <c:v>Definitely not</c:v>
                </c:pt>
                <c:pt idx="2">
                  <c:v>Probably</c:v>
                </c:pt>
                <c:pt idx="3">
                  <c:v>Probably not</c:v>
                </c:pt>
                <c:pt idx="4">
                  <c:v>Unsure</c:v>
                </c:pt>
              </c:strCache>
            </c:strRef>
          </c:cat>
          <c:val>
            <c:numRef>
              <c:f>Sheet1!$B$2:$B$6</c:f>
              <c:numCache>
                <c:formatCode>0%</c:formatCode>
                <c:ptCount val="5"/>
                <c:pt idx="0">
                  <c:v>0.31060606060606061</c:v>
                </c:pt>
                <c:pt idx="1">
                  <c:v>0.18939393939393939</c:v>
                </c:pt>
                <c:pt idx="2">
                  <c:v>0.31818181818181818</c:v>
                </c:pt>
                <c:pt idx="3">
                  <c:v>9.0909090909090912E-2</c:v>
                </c:pt>
                <c:pt idx="4">
                  <c:v>9.0909090909090912E-2</c:v>
                </c:pt>
              </c:numCache>
            </c:numRef>
          </c:val>
          <c:extLst>
            <c:ext xmlns:c16="http://schemas.microsoft.com/office/drawing/2014/chart" uri="{C3380CC4-5D6E-409C-BE32-E72D297353CC}">
              <c16:uniqueId val="{00000000-BAB3-49EE-9B6A-A9A2CE257632}"/>
            </c:ext>
          </c:extLst>
        </c:ser>
        <c:ser>
          <c:idx val="1"/>
          <c:order val="1"/>
          <c:tx>
            <c:strRef>
              <c:f>Sheet1!$C$1</c:f>
              <c:strCache>
                <c:ptCount val="1"/>
                <c:pt idx="0">
                  <c:v>26-35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Definitely</c:v>
                </c:pt>
                <c:pt idx="1">
                  <c:v>Definitely not</c:v>
                </c:pt>
                <c:pt idx="2">
                  <c:v>Probably</c:v>
                </c:pt>
                <c:pt idx="3">
                  <c:v>Probably not</c:v>
                </c:pt>
                <c:pt idx="4">
                  <c:v>Unsure</c:v>
                </c:pt>
              </c:strCache>
            </c:strRef>
          </c:cat>
          <c:val>
            <c:numRef>
              <c:f>Sheet1!$C$2:$C$6</c:f>
              <c:numCache>
                <c:formatCode>0%</c:formatCode>
                <c:ptCount val="5"/>
                <c:pt idx="0">
                  <c:v>0.28703703703703703</c:v>
                </c:pt>
                <c:pt idx="1">
                  <c:v>0.25</c:v>
                </c:pt>
                <c:pt idx="2">
                  <c:v>0.26851851851851855</c:v>
                </c:pt>
                <c:pt idx="3">
                  <c:v>0.1388888888888889</c:v>
                </c:pt>
                <c:pt idx="4">
                  <c:v>5.5555555555555552E-2</c:v>
                </c:pt>
              </c:numCache>
            </c:numRef>
          </c:val>
          <c:extLst>
            <c:ext xmlns:c16="http://schemas.microsoft.com/office/drawing/2014/chart" uri="{C3380CC4-5D6E-409C-BE32-E72D297353CC}">
              <c16:uniqueId val="{00000001-BAB3-49EE-9B6A-A9A2CE257632}"/>
            </c:ext>
          </c:extLst>
        </c:ser>
        <c:ser>
          <c:idx val="2"/>
          <c:order val="2"/>
          <c:tx>
            <c:strRef>
              <c:f>Sheet1!$D$1</c:f>
              <c:strCache>
                <c:ptCount val="1"/>
                <c:pt idx="0">
                  <c:v>36+</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Definitely</c:v>
                </c:pt>
                <c:pt idx="1">
                  <c:v>Definitely not</c:v>
                </c:pt>
                <c:pt idx="2">
                  <c:v>Probably</c:v>
                </c:pt>
                <c:pt idx="3">
                  <c:v>Probably not</c:v>
                </c:pt>
                <c:pt idx="4">
                  <c:v>Unsure</c:v>
                </c:pt>
              </c:strCache>
            </c:strRef>
          </c:cat>
          <c:val>
            <c:numRef>
              <c:f>Sheet1!$D$2:$D$6</c:f>
              <c:numCache>
                <c:formatCode>0%</c:formatCode>
                <c:ptCount val="5"/>
                <c:pt idx="0">
                  <c:v>0.34375</c:v>
                </c:pt>
                <c:pt idx="1">
                  <c:v>0.14374999999999999</c:v>
                </c:pt>
                <c:pt idx="2">
                  <c:v>0.28749999999999998</c:v>
                </c:pt>
                <c:pt idx="3">
                  <c:v>0.10625</c:v>
                </c:pt>
                <c:pt idx="4">
                  <c:v>0.11874999999999999</c:v>
                </c:pt>
              </c:numCache>
            </c:numRef>
          </c:val>
          <c:extLst>
            <c:ext xmlns:c16="http://schemas.microsoft.com/office/drawing/2014/chart" uri="{C3380CC4-5D6E-409C-BE32-E72D297353CC}">
              <c16:uniqueId val="{00000002-BAB3-49EE-9B6A-A9A2CE257632}"/>
            </c:ext>
          </c:extLst>
        </c:ser>
        <c:dLbls>
          <c:dLblPos val="outEnd"/>
          <c:showLegendKey val="0"/>
          <c:showVal val="1"/>
          <c:showCatName val="0"/>
          <c:showSerName val="0"/>
          <c:showPercent val="0"/>
          <c:showBubbleSize val="0"/>
        </c:dLbls>
        <c:gapWidth val="219"/>
        <c:overlap val="-27"/>
        <c:axId val="1000959584"/>
        <c:axId val="1000960064"/>
      </c:barChart>
      <c:catAx>
        <c:axId val="100095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1000960064"/>
        <c:crosses val="autoZero"/>
        <c:auto val="1"/>
        <c:lblAlgn val="ctr"/>
        <c:lblOffset val="100"/>
        <c:noMultiLvlLbl val="0"/>
      </c:catAx>
      <c:valAx>
        <c:axId val="10009600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1000959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Female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Definitely</c:v>
                </c:pt>
                <c:pt idx="1">
                  <c:v>Definitely not</c:v>
                </c:pt>
                <c:pt idx="2">
                  <c:v>Probably</c:v>
                </c:pt>
                <c:pt idx="3">
                  <c:v>Probably not</c:v>
                </c:pt>
                <c:pt idx="4">
                  <c:v>Unsure</c:v>
                </c:pt>
              </c:strCache>
            </c:strRef>
          </c:cat>
          <c:val>
            <c:numRef>
              <c:f>Sheet1!$B$2:$B$6</c:f>
              <c:numCache>
                <c:formatCode>0%</c:formatCode>
                <c:ptCount val="5"/>
                <c:pt idx="0">
                  <c:v>0.28000000000000003</c:v>
                </c:pt>
                <c:pt idx="1">
                  <c:v>0.19</c:v>
                </c:pt>
                <c:pt idx="2">
                  <c:v>0.33500000000000002</c:v>
                </c:pt>
                <c:pt idx="3">
                  <c:v>0.1</c:v>
                </c:pt>
                <c:pt idx="4">
                  <c:v>9.5000000000000001E-2</c:v>
                </c:pt>
              </c:numCache>
            </c:numRef>
          </c:val>
          <c:extLst>
            <c:ext xmlns:c16="http://schemas.microsoft.com/office/drawing/2014/chart" uri="{C3380CC4-5D6E-409C-BE32-E72D297353CC}">
              <c16:uniqueId val="{00000000-630C-4F8A-AD56-A4EF12374ABC}"/>
            </c:ext>
          </c:extLst>
        </c:ser>
        <c:ser>
          <c:idx val="1"/>
          <c:order val="1"/>
          <c:tx>
            <c:strRef>
              <c:f>Sheet1!$C$1</c:f>
              <c:strCache>
                <c:ptCount val="1"/>
                <c:pt idx="0">
                  <c:v>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Definitely</c:v>
                </c:pt>
                <c:pt idx="1">
                  <c:v>Definitely not</c:v>
                </c:pt>
                <c:pt idx="2">
                  <c:v>Probably</c:v>
                </c:pt>
                <c:pt idx="3">
                  <c:v>Probably not</c:v>
                </c:pt>
                <c:pt idx="4">
                  <c:v>Unsure</c:v>
                </c:pt>
              </c:strCache>
            </c:strRef>
          </c:cat>
          <c:val>
            <c:numRef>
              <c:f>Sheet1!$C$2:$C$6</c:f>
              <c:numCache>
                <c:formatCode>0%</c:formatCode>
                <c:ptCount val="5"/>
                <c:pt idx="0">
                  <c:v>0.35499999999999998</c:v>
                </c:pt>
                <c:pt idx="1">
                  <c:v>0.185</c:v>
                </c:pt>
                <c:pt idx="2">
                  <c:v>0.25</c:v>
                </c:pt>
                <c:pt idx="3">
                  <c:v>0.12</c:v>
                </c:pt>
                <c:pt idx="4">
                  <c:v>0.09</c:v>
                </c:pt>
              </c:numCache>
            </c:numRef>
          </c:val>
          <c:extLst>
            <c:ext xmlns:c16="http://schemas.microsoft.com/office/drawing/2014/chart" uri="{C3380CC4-5D6E-409C-BE32-E72D297353CC}">
              <c16:uniqueId val="{00000001-630C-4F8A-AD56-A4EF12374ABC}"/>
            </c:ext>
          </c:extLst>
        </c:ser>
        <c:dLbls>
          <c:dLblPos val="outEnd"/>
          <c:showLegendKey val="0"/>
          <c:showVal val="1"/>
          <c:showCatName val="0"/>
          <c:showSerName val="0"/>
          <c:showPercent val="0"/>
          <c:showBubbleSize val="0"/>
        </c:dLbls>
        <c:gapWidth val="219"/>
        <c:overlap val="-27"/>
        <c:axId val="2110845232"/>
        <c:axId val="2110829872"/>
      </c:barChart>
      <c:catAx>
        <c:axId val="211084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10829872"/>
        <c:crosses val="autoZero"/>
        <c:auto val="1"/>
        <c:lblAlgn val="ctr"/>
        <c:lblOffset val="100"/>
        <c:noMultiLvlLbl val="0"/>
      </c:catAx>
      <c:valAx>
        <c:axId val="211082987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10845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15-25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Fairly confident</c:v>
                </c:pt>
                <c:pt idx="1">
                  <c:v>Not at all confident</c:v>
                </c:pt>
                <c:pt idx="2">
                  <c:v>Not very confident</c:v>
                </c:pt>
                <c:pt idx="3">
                  <c:v>Unsure</c:v>
                </c:pt>
                <c:pt idx="4">
                  <c:v>Very confident</c:v>
                </c:pt>
              </c:strCache>
            </c:strRef>
          </c:cat>
          <c:val>
            <c:numRef>
              <c:f>Sheet1!$B$2:$B$6</c:f>
              <c:numCache>
                <c:formatCode>0%</c:formatCode>
                <c:ptCount val="5"/>
                <c:pt idx="0">
                  <c:v>0.34848484848484851</c:v>
                </c:pt>
                <c:pt idx="1">
                  <c:v>0.14393939393939395</c:v>
                </c:pt>
                <c:pt idx="2">
                  <c:v>0.16666666666666666</c:v>
                </c:pt>
                <c:pt idx="3">
                  <c:v>0.10606060606060606</c:v>
                </c:pt>
                <c:pt idx="4">
                  <c:v>0.23484848484848486</c:v>
                </c:pt>
              </c:numCache>
            </c:numRef>
          </c:val>
          <c:extLst>
            <c:ext xmlns:c16="http://schemas.microsoft.com/office/drawing/2014/chart" uri="{C3380CC4-5D6E-409C-BE32-E72D297353CC}">
              <c16:uniqueId val="{00000000-1DEF-4CDD-9A98-A21E0615022C}"/>
            </c:ext>
          </c:extLst>
        </c:ser>
        <c:ser>
          <c:idx val="1"/>
          <c:order val="1"/>
          <c:tx>
            <c:strRef>
              <c:f>Sheet1!$C$1</c:f>
              <c:strCache>
                <c:ptCount val="1"/>
                <c:pt idx="0">
                  <c:v>26-35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Fairly confident</c:v>
                </c:pt>
                <c:pt idx="1">
                  <c:v>Not at all confident</c:v>
                </c:pt>
                <c:pt idx="2">
                  <c:v>Not very confident</c:v>
                </c:pt>
                <c:pt idx="3">
                  <c:v>Unsure</c:v>
                </c:pt>
                <c:pt idx="4">
                  <c:v>Very confident</c:v>
                </c:pt>
              </c:strCache>
            </c:strRef>
          </c:cat>
          <c:val>
            <c:numRef>
              <c:f>Sheet1!$C$2:$C$6</c:f>
              <c:numCache>
                <c:formatCode>0%</c:formatCode>
                <c:ptCount val="5"/>
                <c:pt idx="0">
                  <c:v>0.22222222222222221</c:v>
                </c:pt>
                <c:pt idx="1">
                  <c:v>0.1388888888888889</c:v>
                </c:pt>
                <c:pt idx="2">
                  <c:v>0.24074074074074073</c:v>
                </c:pt>
                <c:pt idx="3">
                  <c:v>0.1388888888888889</c:v>
                </c:pt>
                <c:pt idx="4">
                  <c:v>0.25925925925925924</c:v>
                </c:pt>
              </c:numCache>
            </c:numRef>
          </c:val>
          <c:extLst>
            <c:ext xmlns:c16="http://schemas.microsoft.com/office/drawing/2014/chart" uri="{C3380CC4-5D6E-409C-BE32-E72D297353CC}">
              <c16:uniqueId val="{00000001-1DEF-4CDD-9A98-A21E0615022C}"/>
            </c:ext>
          </c:extLst>
        </c:ser>
        <c:ser>
          <c:idx val="2"/>
          <c:order val="2"/>
          <c:tx>
            <c:strRef>
              <c:f>Sheet1!$D$1</c:f>
              <c:strCache>
                <c:ptCount val="1"/>
                <c:pt idx="0">
                  <c:v>36+</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Fairly confident</c:v>
                </c:pt>
                <c:pt idx="1">
                  <c:v>Not at all confident</c:v>
                </c:pt>
                <c:pt idx="2">
                  <c:v>Not very confident</c:v>
                </c:pt>
                <c:pt idx="3">
                  <c:v>Unsure</c:v>
                </c:pt>
                <c:pt idx="4">
                  <c:v>Very confident</c:v>
                </c:pt>
              </c:strCache>
            </c:strRef>
          </c:cat>
          <c:val>
            <c:numRef>
              <c:f>Sheet1!$D$2:$D$6</c:f>
              <c:numCache>
                <c:formatCode>0%</c:formatCode>
                <c:ptCount val="5"/>
                <c:pt idx="0">
                  <c:v>0.30625000000000002</c:v>
                </c:pt>
                <c:pt idx="1">
                  <c:v>0.13125000000000001</c:v>
                </c:pt>
                <c:pt idx="2">
                  <c:v>0.16875000000000001</c:v>
                </c:pt>
                <c:pt idx="3">
                  <c:v>0.1875</c:v>
                </c:pt>
                <c:pt idx="4">
                  <c:v>0.20624999999999999</c:v>
                </c:pt>
              </c:numCache>
            </c:numRef>
          </c:val>
          <c:extLst>
            <c:ext xmlns:c16="http://schemas.microsoft.com/office/drawing/2014/chart" uri="{C3380CC4-5D6E-409C-BE32-E72D297353CC}">
              <c16:uniqueId val="{00000002-1DEF-4CDD-9A98-A21E0615022C}"/>
            </c:ext>
          </c:extLst>
        </c:ser>
        <c:ser>
          <c:idx val="3"/>
          <c:order val="3"/>
          <c:tx>
            <c:strRef>
              <c:f>Sheet1!$E$1</c:f>
              <c:strCache>
                <c:ptCount val="1"/>
                <c:pt idx="0">
                  <c:v>Total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Fairly confident</c:v>
                </c:pt>
                <c:pt idx="1">
                  <c:v>Not at all confident</c:v>
                </c:pt>
                <c:pt idx="2">
                  <c:v>Not very confident</c:v>
                </c:pt>
                <c:pt idx="3">
                  <c:v>Unsure</c:v>
                </c:pt>
                <c:pt idx="4">
                  <c:v>Very confident</c:v>
                </c:pt>
              </c:strCache>
            </c:strRef>
          </c:cat>
          <c:val>
            <c:numRef>
              <c:f>Sheet1!$E$2:$E$6</c:f>
              <c:numCache>
                <c:formatCode>0%</c:formatCode>
                <c:ptCount val="5"/>
                <c:pt idx="0">
                  <c:v>0.29749999999999999</c:v>
                </c:pt>
                <c:pt idx="1">
                  <c:v>0.13750000000000001</c:v>
                </c:pt>
                <c:pt idx="2">
                  <c:v>0.1875</c:v>
                </c:pt>
                <c:pt idx="3">
                  <c:v>0.14749999999999999</c:v>
                </c:pt>
                <c:pt idx="4">
                  <c:v>0.23</c:v>
                </c:pt>
              </c:numCache>
            </c:numRef>
          </c:val>
          <c:extLst>
            <c:ext xmlns:c16="http://schemas.microsoft.com/office/drawing/2014/chart" uri="{C3380CC4-5D6E-409C-BE32-E72D297353CC}">
              <c16:uniqueId val="{00000005-1DEF-4CDD-9A98-A21E0615022C}"/>
            </c:ext>
          </c:extLst>
        </c:ser>
        <c:dLbls>
          <c:dLblPos val="outEnd"/>
          <c:showLegendKey val="0"/>
          <c:showVal val="1"/>
          <c:showCatName val="0"/>
          <c:showSerName val="0"/>
          <c:showPercent val="0"/>
          <c:showBubbleSize val="0"/>
        </c:dLbls>
        <c:gapWidth val="219"/>
        <c:overlap val="-27"/>
        <c:axId val="2129750288"/>
        <c:axId val="2129757968"/>
      </c:barChart>
      <c:catAx>
        <c:axId val="212975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29757968"/>
        <c:crosses val="autoZero"/>
        <c:auto val="1"/>
        <c:lblAlgn val="ctr"/>
        <c:lblOffset val="100"/>
        <c:noMultiLvlLbl val="0"/>
      </c:catAx>
      <c:valAx>
        <c:axId val="21297579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29750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Female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Fairly confident</c:v>
                </c:pt>
                <c:pt idx="1">
                  <c:v>Not at all confident</c:v>
                </c:pt>
                <c:pt idx="2">
                  <c:v>Not very confident</c:v>
                </c:pt>
                <c:pt idx="3">
                  <c:v>Unsure</c:v>
                </c:pt>
                <c:pt idx="4">
                  <c:v>Very confident</c:v>
                </c:pt>
              </c:strCache>
            </c:strRef>
          </c:cat>
          <c:val>
            <c:numRef>
              <c:f>Sheet1!$B$2:$B$6</c:f>
              <c:numCache>
                <c:formatCode>0%</c:formatCode>
                <c:ptCount val="5"/>
                <c:pt idx="0">
                  <c:v>0.26</c:v>
                </c:pt>
                <c:pt idx="1">
                  <c:v>0.13500000000000001</c:v>
                </c:pt>
                <c:pt idx="2">
                  <c:v>0.21</c:v>
                </c:pt>
                <c:pt idx="3">
                  <c:v>0.15</c:v>
                </c:pt>
                <c:pt idx="4">
                  <c:v>0.245</c:v>
                </c:pt>
              </c:numCache>
            </c:numRef>
          </c:val>
          <c:extLst>
            <c:ext xmlns:c16="http://schemas.microsoft.com/office/drawing/2014/chart" uri="{C3380CC4-5D6E-409C-BE32-E72D297353CC}">
              <c16:uniqueId val="{00000000-EA5F-47B6-9AA6-8FCC0D012A35}"/>
            </c:ext>
          </c:extLst>
        </c:ser>
        <c:ser>
          <c:idx val="1"/>
          <c:order val="1"/>
          <c:tx>
            <c:strRef>
              <c:f>Sheet1!$C$1</c:f>
              <c:strCache>
                <c:ptCount val="1"/>
                <c:pt idx="0">
                  <c:v>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Fairly confident</c:v>
                </c:pt>
                <c:pt idx="1">
                  <c:v>Not at all confident</c:v>
                </c:pt>
                <c:pt idx="2">
                  <c:v>Not very confident</c:v>
                </c:pt>
                <c:pt idx="3">
                  <c:v>Unsure</c:v>
                </c:pt>
                <c:pt idx="4">
                  <c:v>Very confident</c:v>
                </c:pt>
              </c:strCache>
            </c:strRef>
          </c:cat>
          <c:val>
            <c:numRef>
              <c:f>Sheet1!$C$2:$C$6</c:f>
              <c:numCache>
                <c:formatCode>0%</c:formatCode>
                <c:ptCount val="5"/>
                <c:pt idx="0">
                  <c:v>0.33500000000000002</c:v>
                </c:pt>
                <c:pt idx="1">
                  <c:v>0.14000000000000001</c:v>
                </c:pt>
                <c:pt idx="2">
                  <c:v>0.16500000000000001</c:v>
                </c:pt>
                <c:pt idx="3">
                  <c:v>0.14499999999999999</c:v>
                </c:pt>
                <c:pt idx="4">
                  <c:v>0.215</c:v>
                </c:pt>
              </c:numCache>
            </c:numRef>
          </c:val>
          <c:extLst>
            <c:ext xmlns:c16="http://schemas.microsoft.com/office/drawing/2014/chart" uri="{C3380CC4-5D6E-409C-BE32-E72D297353CC}">
              <c16:uniqueId val="{00000001-EA5F-47B6-9AA6-8FCC0D012A35}"/>
            </c:ext>
          </c:extLst>
        </c:ser>
        <c:ser>
          <c:idx val="2"/>
          <c:order val="2"/>
          <c:tx>
            <c:strRef>
              <c:f>Sheet1!$D$1</c:f>
              <c:strCache>
                <c:ptCount val="1"/>
                <c:pt idx="0">
                  <c:v>Both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Fairly confident</c:v>
                </c:pt>
                <c:pt idx="1">
                  <c:v>Not at all confident</c:v>
                </c:pt>
                <c:pt idx="2">
                  <c:v>Not very confident</c:v>
                </c:pt>
                <c:pt idx="3">
                  <c:v>Unsure</c:v>
                </c:pt>
                <c:pt idx="4">
                  <c:v>Very confident</c:v>
                </c:pt>
              </c:strCache>
            </c:strRef>
          </c:cat>
          <c:val>
            <c:numRef>
              <c:f>Sheet1!$D$2:$D$6</c:f>
              <c:numCache>
                <c:formatCode>0%</c:formatCode>
                <c:ptCount val="5"/>
                <c:pt idx="0">
                  <c:v>0.29749999999999999</c:v>
                </c:pt>
                <c:pt idx="1">
                  <c:v>0.13750000000000001</c:v>
                </c:pt>
                <c:pt idx="2">
                  <c:v>0.1875</c:v>
                </c:pt>
                <c:pt idx="3">
                  <c:v>0.14749999999999999</c:v>
                </c:pt>
                <c:pt idx="4">
                  <c:v>0.23</c:v>
                </c:pt>
              </c:numCache>
            </c:numRef>
          </c:val>
          <c:extLst>
            <c:ext xmlns:c16="http://schemas.microsoft.com/office/drawing/2014/chart" uri="{C3380CC4-5D6E-409C-BE32-E72D297353CC}">
              <c16:uniqueId val="{00000002-EA5F-47B6-9AA6-8FCC0D012A35}"/>
            </c:ext>
          </c:extLst>
        </c:ser>
        <c:dLbls>
          <c:dLblPos val="outEnd"/>
          <c:showLegendKey val="0"/>
          <c:showVal val="1"/>
          <c:showCatName val="0"/>
          <c:showSerName val="0"/>
          <c:showPercent val="0"/>
          <c:showBubbleSize val="0"/>
        </c:dLbls>
        <c:gapWidth val="219"/>
        <c:overlap val="-27"/>
        <c:axId val="2050601008"/>
        <c:axId val="2050600528"/>
      </c:barChart>
      <c:catAx>
        <c:axId val="205060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050600528"/>
        <c:crosses val="autoZero"/>
        <c:auto val="1"/>
        <c:lblAlgn val="ctr"/>
        <c:lblOffset val="100"/>
        <c:noMultiLvlLbl val="0"/>
      </c:catAx>
      <c:valAx>
        <c:axId val="205060052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05060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Potential health risk</c:v>
                </c:pt>
                <c:pt idx="1">
                  <c:v>Uncertain of vaccine effectiveness</c:v>
                </c:pt>
                <c:pt idx="2">
                  <c:v>Lack of knowledge/awareness</c:v>
                </c:pt>
                <c:pt idx="3">
                  <c:v>Religious/cultural/personal belief</c:v>
                </c:pt>
                <c:pt idx="4">
                  <c:v>COVID-19 isn't a threat</c:v>
                </c:pt>
              </c:strCache>
            </c:strRef>
          </c:cat>
          <c:val>
            <c:numRef>
              <c:f>Sheet1!$B$2:$B$6</c:f>
              <c:numCache>
                <c:formatCode>0%</c:formatCode>
                <c:ptCount val="5"/>
                <c:pt idx="0">
                  <c:v>0.33333333333333331</c:v>
                </c:pt>
                <c:pt idx="1">
                  <c:v>0.3141025641025641</c:v>
                </c:pt>
                <c:pt idx="2">
                  <c:v>0.21794871794871795</c:v>
                </c:pt>
                <c:pt idx="3">
                  <c:v>8.3333333333333329E-2</c:v>
                </c:pt>
                <c:pt idx="4">
                  <c:v>5.128205128205128E-2</c:v>
                </c:pt>
              </c:numCache>
            </c:numRef>
          </c:val>
          <c:extLst>
            <c:ext xmlns:c16="http://schemas.microsoft.com/office/drawing/2014/chart" uri="{C3380CC4-5D6E-409C-BE32-E72D297353CC}">
              <c16:uniqueId val="{00000000-F83D-43BD-B892-CF810C2A34D8}"/>
            </c:ext>
          </c:extLst>
        </c:ser>
        <c:dLbls>
          <c:dLblPos val="outEnd"/>
          <c:showLegendKey val="0"/>
          <c:showVal val="1"/>
          <c:showCatName val="0"/>
          <c:showSerName val="0"/>
          <c:showPercent val="0"/>
          <c:showBubbleSize val="0"/>
        </c:dLbls>
        <c:gapWidth val="219"/>
        <c:axId val="2103447312"/>
        <c:axId val="2103445392"/>
      </c:barChart>
      <c:catAx>
        <c:axId val="2103447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03445392"/>
        <c:crosses val="autoZero"/>
        <c:auto val="1"/>
        <c:lblAlgn val="ctr"/>
        <c:lblOffset val="100"/>
        <c:noMultiLvlLbl val="0"/>
      </c:catAx>
      <c:valAx>
        <c:axId val="2103445392"/>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03447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K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No</c:v>
                </c:pt>
                <c:pt idx="1">
                  <c:v>Unsure/depends on cost</c:v>
                </c:pt>
                <c:pt idx="2">
                  <c:v>Yes</c:v>
                </c:pt>
              </c:strCache>
            </c:strRef>
          </c:cat>
          <c:val>
            <c:numRef>
              <c:f>Sheet1!$B$2:$B$4</c:f>
              <c:numCache>
                <c:formatCode>0%</c:formatCode>
                <c:ptCount val="3"/>
                <c:pt idx="0">
                  <c:v>0.31</c:v>
                </c:pt>
                <c:pt idx="1">
                  <c:v>0.48499999999999999</c:v>
                </c:pt>
                <c:pt idx="2">
                  <c:v>0.20499999999999999</c:v>
                </c:pt>
              </c:numCache>
            </c:numRef>
          </c:val>
          <c:extLst>
            <c:ext xmlns:c16="http://schemas.microsoft.com/office/drawing/2014/chart" uri="{C3380CC4-5D6E-409C-BE32-E72D297353CC}">
              <c16:uniqueId val="{00000000-2692-445B-A123-B0D15587221C}"/>
            </c:ext>
          </c:extLst>
        </c:ser>
        <c:dLbls>
          <c:dLblPos val="outEnd"/>
          <c:showLegendKey val="0"/>
          <c:showVal val="1"/>
          <c:showCatName val="0"/>
          <c:showSerName val="0"/>
          <c:showPercent val="0"/>
          <c:showBubbleSize val="0"/>
        </c:dLbls>
        <c:gapWidth val="219"/>
        <c:overlap val="-27"/>
        <c:axId val="2107894416"/>
        <c:axId val="2107888176"/>
      </c:barChart>
      <c:catAx>
        <c:axId val="210789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07888176"/>
        <c:crosses val="autoZero"/>
        <c:auto val="1"/>
        <c:lblAlgn val="ctr"/>
        <c:lblOffset val="100"/>
        <c:noMultiLvlLbl val="0"/>
      </c:catAx>
      <c:valAx>
        <c:axId val="21078881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crossAx val="210789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2A827-E5E7-49FB-998A-665D49BD233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012BA57-C60C-49AB-8983-F0A0F3DE722D}">
      <dgm:prSet/>
      <dgm:spPr/>
      <dgm:t>
        <a:bodyPr/>
        <a:lstStyle/>
        <a:p>
          <a:r>
            <a:rPr lang="en-GB" b="1"/>
            <a:t>Demographics</a:t>
          </a:r>
          <a:endParaRPr lang="en-US"/>
        </a:p>
      </dgm:t>
    </dgm:pt>
    <dgm:pt modelId="{0EDCF3E3-9A19-4A3D-9905-1453E63C97B2}" type="parTrans" cxnId="{573B3E04-5B5F-444C-8DF7-2DF55C6FF1CF}">
      <dgm:prSet/>
      <dgm:spPr/>
      <dgm:t>
        <a:bodyPr/>
        <a:lstStyle/>
        <a:p>
          <a:endParaRPr lang="en-US"/>
        </a:p>
      </dgm:t>
    </dgm:pt>
    <dgm:pt modelId="{B9C7E0EF-9B5C-4775-BB26-D378C87B7612}" type="sibTrans" cxnId="{573B3E04-5B5F-444C-8DF7-2DF55C6FF1CF}">
      <dgm:prSet/>
      <dgm:spPr/>
      <dgm:t>
        <a:bodyPr/>
        <a:lstStyle/>
        <a:p>
          <a:endParaRPr lang="en-US"/>
        </a:p>
      </dgm:t>
    </dgm:pt>
    <dgm:pt modelId="{C5764B26-9C34-469B-A4A9-D0EF76DF8D7E}">
      <dgm:prSet/>
      <dgm:spPr/>
      <dgm:t>
        <a:bodyPr/>
        <a:lstStyle/>
        <a:p>
          <a:r>
            <a:rPr lang="en-GB" b="1"/>
            <a:t>Gender</a:t>
          </a:r>
          <a:r>
            <a:rPr lang="en-GB"/>
            <a:t>: The gender sample distribution was 50%-50% </a:t>
          </a:r>
          <a:endParaRPr lang="en-US"/>
        </a:p>
      </dgm:t>
    </dgm:pt>
    <dgm:pt modelId="{76879ED8-CEBF-4B79-B074-D67FFFEB7D84}" type="parTrans" cxnId="{F7C2EBB2-FA78-4973-8D38-D7D5C3C2AC64}">
      <dgm:prSet/>
      <dgm:spPr/>
      <dgm:t>
        <a:bodyPr/>
        <a:lstStyle/>
        <a:p>
          <a:endParaRPr lang="en-US"/>
        </a:p>
      </dgm:t>
    </dgm:pt>
    <dgm:pt modelId="{1DA27D74-13B1-4FF2-AEC6-252D103CD30C}" type="sibTrans" cxnId="{F7C2EBB2-FA78-4973-8D38-D7D5C3C2AC64}">
      <dgm:prSet/>
      <dgm:spPr/>
      <dgm:t>
        <a:bodyPr/>
        <a:lstStyle/>
        <a:p>
          <a:endParaRPr lang="en-US"/>
        </a:p>
      </dgm:t>
    </dgm:pt>
    <dgm:pt modelId="{2E73E648-A8AE-427A-9BBC-1F57025D5160}">
      <dgm:prSet/>
      <dgm:spPr/>
      <dgm:t>
        <a:bodyPr/>
        <a:lstStyle/>
        <a:p>
          <a:r>
            <a:rPr lang="en-GB" b="1"/>
            <a:t>Age group</a:t>
          </a:r>
          <a:r>
            <a:rPr lang="en-GB"/>
            <a:t>: Target age was 15 years and above. 26 to 35 were the least with a percentage of 27. 15 to 25 were 33% whereas 26+ were the highest with 40%.</a:t>
          </a:r>
          <a:endParaRPr lang="en-US"/>
        </a:p>
      </dgm:t>
    </dgm:pt>
    <dgm:pt modelId="{6B396924-0254-4E2F-96C7-82411893F665}" type="parTrans" cxnId="{D90ACE36-64C4-4287-802C-B9DE1BA6AE5A}">
      <dgm:prSet/>
      <dgm:spPr/>
      <dgm:t>
        <a:bodyPr/>
        <a:lstStyle/>
        <a:p>
          <a:endParaRPr lang="en-US"/>
        </a:p>
      </dgm:t>
    </dgm:pt>
    <dgm:pt modelId="{FECD6072-2971-4C2A-8884-9021B44744C7}" type="sibTrans" cxnId="{D90ACE36-64C4-4287-802C-B9DE1BA6AE5A}">
      <dgm:prSet/>
      <dgm:spPr/>
      <dgm:t>
        <a:bodyPr/>
        <a:lstStyle/>
        <a:p>
          <a:endParaRPr lang="en-US"/>
        </a:p>
      </dgm:t>
    </dgm:pt>
    <dgm:pt modelId="{636108F5-CAF7-4F28-AD1F-F7D516771768}">
      <dgm:prSet/>
      <dgm:spPr/>
      <dgm:t>
        <a:bodyPr/>
        <a:lstStyle/>
        <a:p>
          <a:r>
            <a:rPr lang="en-GB" b="1"/>
            <a:t>Likelihood</a:t>
          </a:r>
          <a:endParaRPr lang="en-US"/>
        </a:p>
      </dgm:t>
    </dgm:pt>
    <dgm:pt modelId="{7A45F458-614E-45A5-8500-2DFDACD0A850}" type="parTrans" cxnId="{A5ABF9A2-C72F-4A80-9E2C-F733C344D459}">
      <dgm:prSet/>
      <dgm:spPr/>
      <dgm:t>
        <a:bodyPr/>
        <a:lstStyle/>
        <a:p>
          <a:endParaRPr lang="en-US"/>
        </a:p>
      </dgm:t>
    </dgm:pt>
    <dgm:pt modelId="{B3C20DAA-FD30-4AD2-B2BE-9734683B5F87}" type="sibTrans" cxnId="{A5ABF9A2-C72F-4A80-9E2C-F733C344D459}">
      <dgm:prSet/>
      <dgm:spPr/>
      <dgm:t>
        <a:bodyPr/>
        <a:lstStyle/>
        <a:p>
          <a:endParaRPr lang="en-US"/>
        </a:p>
      </dgm:t>
    </dgm:pt>
    <dgm:pt modelId="{EE74A7FE-3A1C-4B0D-A31E-88A979845098}">
      <dgm:prSet/>
      <dgm:spPr/>
      <dgm:t>
        <a:bodyPr/>
        <a:lstStyle/>
        <a:p>
          <a:r>
            <a:rPr lang="en-GB"/>
            <a:t>Majority of the respondents 61% are willing or likely to get the vaccine while 30% are not willing or probably will not get the vaccine. Only 9% are unsure.</a:t>
          </a:r>
          <a:endParaRPr lang="en-US"/>
        </a:p>
      </dgm:t>
    </dgm:pt>
    <dgm:pt modelId="{0658089B-EAF7-4C3D-826F-6EAC32AB41AB}" type="parTrans" cxnId="{665C0BC6-AAC2-4373-89BE-CA504A7D3D6B}">
      <dgm:prSet/>
      <dgm:spPr/>
      <dgm:t>
        <a:bodyPr/>
        <a:lstStyle/>
        <a:p>
          <a:endParaRPr lang="en-US"/>
        </a:p>
      </dgm:t>
    </dgm:pt>
    <dgm:pt modelId="{A4BDCB3D-A1E2-4BE2-8B98-44543846F01E}" type="sibTrans" cxnId="{665C0BC6-AAC2-4373-89BE-CA504A7D3D6B}">
      <dgm:prSet/>
      <dgm:spPr/>
      <dgm:t>
        <a:bodyPr/>
        <a:lstStyle/>
        <a:p>
          <a:endParaRPr lang="en-US"/>
        </a:p>
      </dgm:t>
    </dgm:pt>
    <dgm:pt modelId="{7E1494B8-ED2E-4902-B628-142A5E091FE4}">
      <dgm:prSet/>
      <dgm:spPr/>
      <dgm:t>
        <a:bodyPr/>
        <a:lstStyle/>
        <a:p>
          <a:r>
            <a:rPr lang="en-GB" b="1"/>
            <a:t>Vaccine Confidence</a:t>
          </a:r>
          <a:endParaRPr lang="en-US"/>
        </a:p>
      </dgm:t>
    </dgm:pt>
    <dgm:pt modelId="{1030C3DC-D8D7-4BAC-A781-804FDF8E345A}" type="parTrans" cxnId="{37FE35F5-36A8-46CE-9ECA-F9E1DDEC5696}">
      <dgm:prSet/>
      <dgm:spPr/>
      <dgm:t>
        <a:bodyPr/>
        <a:lstStyle/>
        <a:p>
          <a:endParaRPr lang="en-US"/>
        </a:p>
      </dgm:t>
    </dgm:pt>
    <dgm:pt modelId="{A0ACA023-1D16-404F-B136-368010B1DD4A}" type="sibTrans" cxnId="{37FE35F5-36A8-46CE-9ECA-F9E1DDEC5696}">
      <dgm:prSet/>
      <dgm:spPr/>
      <dgm:t>
        <a:bodyPr/>
        <a:lstStyle/>
        <a:p>
          <a:endParaRPr lang="en-US"/>
        </a:p>
      </dgm:t>
    </dgm:pt>
    <dgm:pt modelId="{85F2C876-96B9-4367-8E01-085AE05C0EF9}">
      <dgm:prSet/>
      <dgm:spPr/>
      <dgm:t>
        <a:bodyPr/>
        <a:lstStyle/>
        <a:p>
          <a:r>
            <a:rPr lang="en-GB" dirty="0"/>
            <a:t>Most (30%) of the respondents are </a:t>
          </a:r>
          <a:r>
            <a:rPr lang="en-GB" b="1" dirty="0"/>
            <a:t>fairly confident</a:t>
          </a:r>
          <a:r>
            <a:rPr lang="en-GB" dirty="0"/>
            <a:t>; 23% are </a:t>
          </a:r>
          <a:r>
            <a:rPr lang="en-GB" b="1" dirty="0"/>
            <a:t>very confident; </a:t>
          </a:r>
          <a:r>
            <a:rPr lang="en-GB" dirty="0"/>
            <a:t>33% are </a:t>
          </a:r>
          <a:r>
            <a:rPr lang="en-GB" b="1" dirty="0"/>
            <a:t>Not at all confident or Not very Confident; </a:t>
          </a:r>
          <a:r>
            <a:rPr lang="en-GB" dirty="0"/>
            <a:t>15% are </a:t>
          </a:r>
          <a:r>
            <a:rPr lang="en-GB" b="1" dirty="0"/>
            <a:t>unsure </a:t>
          </a:r>
          <a:r>
            <a:rPr lang="en-GB" b="0" dirty="0"/>
            <a:t>of the vaccine</a:t>
          </a:r>
          <a:r>
            <a:rPr lang="en-GB" b="1" dirty="0"/>
            <a:t>.</a:t>
          </a:r>
          <a:endParaRPr lang="en-US" dirty="0"/>
        </a:p>
      </dgm:t>
    </dgm:pt>
    <dgm:pt modelId="{5CDEF628-7730-484C-8D61-C8A0342AD770}" type="parTrans" cxnId="{231D543B-F217-430B-B85E-6AE091E29BD3}">
      <dgm:prSet/>
      <dgm:spPr/>
      <dgm:t>
        <a:bodyPr/>
        <a:lstStyle/>
        <a:p>
          <a:endParaRPr lang="en-US"/>
        </a:p>
      </dgm:t>
    </dgm:pt>
    <dgm:pt modelId="{FEF5289F-08B6-4C07-8850-66CF3CC0759A}" type="sibTrans" cxnId="{231D543B-F217-430B-B85E-6AE091E29BD3}">
      <dgm:prSet/>
      <dgm:spPr/>
      <dgm:t>
        <a:bodyPr/>
        <a:lstStyle/>
        <a:p>
          <a:endParaRPr lang="en-US"/>
        </a:p>
      </dgm:t>
    </dgm:pt>
    <dgm:pt modelId="{AD02CE7D-DD5A-41A7-A355-1A783261ABD4}">
      <dgm:prSet/>
      <dgm:spPr/>
      <dgm:t>
        <a:bodyPr/>
        <a:lstStyle/>
        <a:p>
          <a:r>
            <a:rPr lang="en-GB"/>
            <a:t>For those who are not confident, majority indicated that they are adamant due to Potential Health Risk (33%) and Uncertainty of Vaccine Effectiveness (31%).</a:t>
          </a:r>
          <a:endParaRPr lang="en-US"/>
        </a:p>
      </dgm:t>
    </dgm:pt>
    <dgm:pt modelId="{082AA23D-4297-4681-BDB2-0D4FFC441138}" type="parTrans" cxnId="{C18B4A6D-0F1D-41FB-8C48-DE8C3B4FCD9C}">
      <dgm:prSet/>
      <dgm:spPr/>
      <dgm:t>
        <a:bodyPr/>
        <a:lstStyle/>
        <a:p>
          <a:endParaRPr lang="en-US"/>
        </a:p>
      </dgm:t>
    </dgm:pt>
    <dgm:pt modelId="{32F65EA0-5E76-470B-AE41-7523946316FB}" type="sibTrans" cxnId="{C18B4A6D-0F1D-41FB-8C48-DE8C3B4FCD9C}">
      <dgm:prSet/>
      <dgm:spPr/>
      <dgm:t>
        <a:bodyPr/>
        <a:lstStyle/>
        <a:p>
          <a:endParaRPr lang="en-US"/>
        </a:p>
      </dgm:t>
    </dgm:pt>
    <dgm:pt modelId="{5D29370F-4997-4D30-BB1B-EE7E2A1AADE4}" type="pres">
      <dgm:prSet presAssocID="{6FC2A827-E5E7-49FB-998A-665D49BD2330}" presName="vert0" presStyleCnt="0">
        <dgm:presLayoutVars>
          <dgm:dir/>
          <dgm:animOne val="branch"/>
          <dgm:animLvl val="lvl"/>
        </dgm:presLayoutVars>
      </dgm:prSet>
      <dgm:spPr/>
    </dgm:pt>
    <dgm:pt modelId="{9AD038DE-6C5A-47F9-A320-7AAF0AA76CD2}" type="pres">
      <dgm:prSet presAssocID="{7012BA57-C60C-49AB-8983-F0A0F3DE722D}" presName="thickLine" presStyleLbl="alignNode1" presStyleIdx="0" presStyleCnt="3"/>
      <dgm:spPr/>
    </dgm:pt>
    <dgm:pt modelId="{E27A04B6-F1B4-4D8E-89A0-3F3D05D0109A}" type="pres">
      <dgm:prSet presAssocID="{7012BA57-C60C-49AB-8983-F0A0F3DE722D}" presName="horz1" presStyleCnt="0"/>
      <dgm:spPr/>
    </dgm:pt>
    <dgm:pt modelId="{0D5740C3-176A-4C4F-AD1D-959209B409C9}" type="pres">
      <dgm:prSet presAssocID="{7012BA57-C60C-49AB-8983-F0A0F3DE722D}" presName="tx1" presStyleLbl="revTx" presStyleIdx="0" presStyleCnt="8"/>
      <dgm:spPr/>
    </dgm:pt>
    <dgm:pt modelId="{5AB2067D-FA20-4482-8B11-CA80B7C0CE84}" type="pres">
      <dgm:prSet presAssocID="{7012BA57-C60C-49AB-8983-F0A0F3DE722D}" presName="vert1" presStyleCnt="0"/>
      <dgm:spPr/>
    </dgm:pt>
    <dgm:pt modelId="{5BFA2BFB-0A90-4FDE-B89F-C7563CE4FD7B}" type="pres">
      <dgm:prSet presAssocID="{C5764B26-9C34-469B-A4A9-D0EF76DF8D7E}" presName="vertSpace2a" presStyleCnt="0"/>
      <dgm:spPr/>
    </dgm:pt>
    <dgm:pt modelId="{227CC637-8EC1-4FC4-83F0-62BE72C1402A}" type="pres">
      <dgm:prSet presAssocID="{C5764B26-9C34-469B-A4A9-D0EF76DF8D7E}" presName="horz2" presStyleCnt="0"/>
      <dgm:spPr/>
    </dgm:pt>
    <dgm:pt modelId="{A1BE6EEC-D7B1-4D62-BB89-F37270FFE3F9}" type="pres">
      <dgm:prSet presAssocID="{C5764B26-9C34-469B-A4A9-D0EF76DF8D7E}" presName="horzSpace2" presStyleCnt="0"/>
      <dgm:spPr/>
    </dgm:pt>
    <dgm:pt modelId="{58D23789-E939-4D5C-9CE8-C1CDA2ECBE00}" type="pres">
      <dgm:prSet presAssocID="{C5764B26-9C34-469B-A4A9-D0EF76DF8D7E}" presName="tx2" presStyleLbl="revTx" presStyleIdx="1" presStyleCnt="8"/>
      <dgm:spPr/>
    </dgm:pt>
    <dgm:pt modelId="{BA1260A2-B9FD-48C2-83DB-7F494D2CE559}" type="pres">
      <dgm:prSet presAssocID="{C5764B26-9C34-469B-A4A9-D0EF76DF8D7E}" presName="vert2" presStyleCnt="0"/>
      <dgm:spPr/>
    </dgm:pt>
    <dgm:pt modelId="{F90B2298-4AE8-4804-954D-41C9ABB6167F}" type="pres">
      <dgm:prSet presAssocID="{C5764B26-9C34-469B-A4A9-D0EF76DF8D7E}" presName="thinLine2b" presStyleLbl="callout" presStyleIdx="0" presStyleCnt="5"/>
      <dgm:spPr/>
    </dgm:pt>
    <dgm:pt modelId="{99820D7E-202F-4A5A-9E96-08F2206DF81D}" type="pres">
      <dgm:prSet presAssocID="{C5764B26-9C34-469B-A4A9-D0EF76DF8D7E}" presName="vertSpace2b" presStyleCnt="0"/>
      <dgm:spPr/>
    </dgm:pt>
    <dgm:pt modelId="{A2A447F8-DD88-4C13-9189-B4258ED6ADD1}" type="pres">
      <dgm:prSet presAssocID="{2E73E648-A8AE-427A-9BBC-1F57025D5160}" presName="horz2" presStyleCnt="0"/>
      <dgm:spPr/>
    </dgm:pt>
    <dgm:pt modelId="{74FD2B29-B93B-4BE6-A30D-B4E13EB76FB0}" type="pres">
      <dgm:prSet presAssocID="{2E73E648-A8AE-427A-9BBC-1F57025D5160}" presName="horzSpace2" presStyleCnt="0"/>
      <dgm:spPr/>
    </dgm:pt>
    <dgm:pt modelId="{D77A000E-B7FC-4549-B7FD-ABD092EF9424}" type="pres">
      <dgm:prSet presAssocID="{2E73E648-A8AE-427A-9BBC-1F57025D5160}" presName="tx2" presStyleLbl="revTx" presStyleIdx="2" presStyleCnt="8"/>
      <dgm:spPr/>
    </dgm:pt>
    <dgm:pt modelId="{38AD7462-1DE0-4603-BFB9-234EC80CFA4F}" type="pres">
      <dgm:prSet presAssocID="{2E73E648-A8AE-427A-9BBC-1F57025D5160}" presName="vert2" presStyleCnt="0"/>
      <dgm:spPr/>
    </dgm:pt>
    <dgm:pt modelId="{C5C33ABD-BF49-4ACD-B2F5-020FBE95813C}" type="pres">
      <dgm:prSet presAssocID="{2E73E648-A8AE-427A-9BBC-1F57025D5160}" presName="thinLine2b" presStyleLbl="callout" presStyleIdx="1" presStyleCnt="5"/>
      <dgm:spPr/>
    </dgm:pt>
    <dgm:pt modelId="{E92385C0-8E3A-41DB-847E-2124A283025A}" type="pres">
      <dgm:prSet presAssocID="{2E73E648-A8AE-427A-9BBC-1F57025D5160}" presName="vertSpace2b" presStyleCnt="0"/>
      <dgm:spPr/>
    </dgm:pt>
    <dgm:pt modelId="{AF6A44E3-9619-41B0-B84E-9D81C01FB1D7}" type="pres">
      <dgm:prSet presAssocID="{636108F5-CAF7-4F28-AD1F-F7D516771768}" presName="thickLine" presStyleLbl="alignNode1" presStyleIdx="1" presStyleCnt="3"/>
      <dgm:spPr/>
    </dgm:pt>
    <dgm:pt modelId="{9DB7026E-2941-485A-9499-BE9208BBBA11}" type="pres">
      <dgm:prSet presAssocID="{636108F5-CAF7-4F28-AD1F-F7D516771768}" presName="horz1" presStyleCnt="0"/>
      <dgm:spPr/>
    </dgm:pt>
    <dgm:pt modelId="{651F10A4-EAC1-424E-90A9-E06C3137A441}" type="pres">
      <dgm:prSet presAssocID="{636108F5-CAF7-4F28-AD1F-F7D516771768}" presName="tx1" presStyleLbl="revTx" presStyleIdx="3" presStyleCnt="8"/>
      <dgm:spPr/>
    </dgm:pt>
    <dgm:pt modelId="{7981B2AB-54E8-476E-B4D6-D25F540D9526}" type="pres">
      <dgm:prSet presAssocID="{636108F5-CAF7-4F28-AD1F-F7D516771768}" presName="vert1" presStyleCnt="0"/>
      <dgm:spPr/>
    </dgm:pt>
    <dgm:pt modelId="{7C72D8C7-9B19-42E7-A2F9-BC5387B50BD8}" type="pres">
      <dgm:prSet presAssocID="{EE74A7FE-3A1C-4B0D-A31E-88A979845098}" presName="vertSpace2a" presStyleCnt="0"/>
      <dgm:spPr/>
    </dgm:pt>
    <dgm:pt modelId="{E1D3DA89-C551-4FD7-B702-50ABE2B87646}" type="pres">
      <dgm:prSet presAssocID="{EE74A7FE-3A1C-4B0D-A31E-88A979845098}" presName="horz2" presStyleCnt="0"/>
      <dgm:spPr/>
    </dgm:pt>
    <dgm:pt modelId="{920555F2-7E2E-4149-BFD5-D119F0E09285}" type="pres">
      <dgm:prSet presAssocID="{EE74A7FE-3A1C-4B0D-A31E-88A979845098}" presName="horzSpace2" presStyleCnt="0"/>
      <dgm:spPr/>
    </dgm:pt>
    <dgm:pt modelId="{F74F8712-222C-4702-9D61-0F81A3E4D62F}" type="pres">
      <dgm:prSet presAssocID="{EE74A7FE-3A1C-4B0D-A31E-88A979845098}" presName="tx2" presStyleLbl="revTx" presStyleIdx="4" presStyleCnt="8"/>
      <dgm:spPr/>
    </dgm:pt>
    <dgm:pt modelId="{EE728BD7-9557-4E7C-BAFA-066D841F0F73}" type="pres">
      <dgm:prSet presAssocID="{EE74A7FE-3A1C-4B0D-A31E-88A979845098}" presName="vert2" presStyleCnt="0"/>
      <dgm:spPr/>
    </dgm:pt>
    <dgm:pt modelId="{27DD5182-3AAA-44C1-9D5E-D8C1D35E5509}" type="pres">
      <dgm:prSet presAssocID="{EE74A7FE-3A1C-4B0D-A31E-88A979845098}" presName="thinLine2b" presStyleLbl="callout" presStyleIdx="2" presStyleCnt="5"/>
      <dgm:spPr/>
    </dgm:pt>
    <dgm:pt modelId="{8AFC6E9E-6394-463D-9489-DFB40AE4BE50}" type="pres">
      <dgm:prSet presAssocID="{EE74A7FE-3A1C-4B0D-A31E-88A979845098}" presName="vertSpace2b" presStyleCnt="0"/>
      <dgm:spPr/>
    </dgm:pt>
    <dgm:pt modelId="{913482EA-52A8-4ECD-93CB-83772DBA64ED}" type="pres">
      <dgm:prSet presAssocID="{7E1494B8-ED2E-4902-B628-142A5E091FE4}" presName="thickLine" presStyleLbl="alignNode1" presStyleIdx="2" presStyleCnt="3"/>
      <dgm:spPr/>
    </dgm:pt>
    <dgm:pt modelId="{B48CCD03-BD97-4CD2-8265-62FED209529A}" type="pres">
      <dgm:prSet presAssocID="{7E1494B8-ED2E-4902-B628-142A5E091FE4}" presName="horz1" presStyleCnt="0"/>
      <dgm:spPr/>
    </dgm:pt>
    <dgm:pt modelId="{5A806171-07EB-44B7-9D99-43525B8A4326}" type="pres">
      <dgm:prSet presAssocID="{7E1494B8-ED2E-4902-B628-142A5E091FE4}" presName="tx1" presStyleLbl="revTx" presStyleIdx="5" presStyleCnt="8"/>
      <dgm:spPr/>
    </dgm:pt>
    <dgm:pt modelId="{E7B37737-8F6C-48A0-9325-AFB6E11C6CD0}" type="pres">
      <dgm:prSet presAssocID="{7E1494B8-ED2E-4902-B628-142A5E091FE4}" presName="vert1" presStyleCnt="0"/>
      <dgm:spPr/>
    </dgm:pt>
    <dgm:pt modelId="{7E09A679-5E99-46A3-B1CF-A31285FF5C88}" type="pres">
      <dgm:prSet presAssocID="{85F2C876-96B9-4367-8E01-085AE05C0EF9}" presName="vertSpace2a" presStyleCnt="0"/>
      <dgm:spPr/>
    </dgm:pt>
    <dgm:pt modelId="{2FEA2BE9-A7FF-4408-BEA2-9C72BC9D0F2D}" type="pres">
      <dgm:prSet presAssocID="{85F2C876-96B9-4367-8E01-085AE05C0EF9}" presName="horz2" presStyleCnt="0"/>
      <dgm:spPr/>
    </dgm:pt>
    <dgm:pt modelId="{D71ED772-B26A-4152-99D7-B71C4C35C8B8}" type="pres">
      <dgm:prSet presAssocID="{85F2C876-96B9-4367-8E01-085AE05C0EF9}" presName="horzSpace2" presStyleCnt="0"/>
      <dgm:spPr/>
    </dgm:pt>
    <dgm:pt modelId="{C14F3151-44C2-4777-950A-F5E3B5AE70A1}" type="pres">
      <dgm:prSet presAssocID="{85F2C876-96B9-4367-8E01-085AE05C0EF9}" presName="tx2" presStyleLbl="revTx" presStyleIdx="6" presStyleCnt="8"/>
      <dgm:spPr/>
    </dgm:pt>
    <dgm:pt modelId="{4FD3DE91-77A8-4864-82D0-7BBBF623E628}" type="pres">
      <dgm:prSet presAssocID="{85F2C876-96B9-4367-8E01-085AE05C0EF9}" presName="vert2" presStyleCnt="0"/>
      <dgm:spPr/>
    </dgm:pt>
    <dgm:pt modelId="{87EB0D91-A93F-493E-8D66-2F33E7DEA36F}" type="pres">
      <dgm:prSet presAssocID="{85F2C876-96B9-4367-8E01-085AE05C0EF9}" presName="thinLine2b" presStyleLbl="callout" presStyleIdx="3" presStyleCnt="5"/>
      <dgm:spPr/>
    </dgm:pt>
    <dgm:pt modelId="{66644E29-EEB4-4492-B6C3-68882BDAEDE1}" type="pres">
      <dgm:prSet presAssocID="{85F2C876-96B9-4367-8E01-085AE05C0EF9}" presName="vertSpace2b" presStyleCnt="0"/>
      <dgm:spPr/>
    </dgm:pt>
    <dgm:pt modelId="{5B4A3E14-20F2-4B63-A37A-B1E3123D1A05}" type="pres">
      <dgm:prSet presAssocID="{AD02CE7D-DD5A-41A7-A355-1A783261ABD4}" presName="horz2" presStyleCnt="0"/>
      <dgm:spPr/>
    </dgm:pt>
    <dgm:pt modelId="{0EE0512D-0D9F-4C66-BBE1-AF869182C2FA}" type="pres">
      <dgm:prSet presAssocID="{AD02CE7D-DD5A-41A7-A355-1A783261ABD4}" presName="horzSpace2" presStyleCnt="0"/>
      <dgm:spPr/>
    </dgm:pt>
    <dgm:pt modelId="{76F17AE5-33B5-4B96-AA64-27FCB23C3BE3}" type="pres">
      <dgm:prSet presAssocID="{AD02CE7D-DD5A-41A7-A355-1A783261ABD4}" presName="tx2" presStyleLbl="revTx" presStyleIdx="7" presStyleCnt="8"/>
      <dgm:spPr/>
    </dgm:pt>
    <dgm:pt modelId="{AE9ED829-E7C4-4529-9D9A-2EEDE5B00FAA}" type="pres">
      <dgm:prSet presAssocID="{AD02CE7D-DD5A-41A7-A355-1A783261ABD4}" presName="vert2" presStyleCnt="0"/>
      <dgm:spPr/>
    </dgm:pt>
    <dgm:pt modelId="{FF0312D7-008A-4271-999B-FD7AC44F19B0}" type="pres">
      <dgm:prSet presAssocID="{AD02CE7D-DD5A-41A7-A355-1A783261ABD4}" presName="thinLine2b" presStyleLbl="callout" presStyleIdx="4" presStyleCnt="5"/>
      <dgm:spPr/>
    </dgm:pt>
    <dgm:pt modelId="{93C20A59-C073-4723-B2F7-EF657DD634DF}" type="pres">
      <dgm:prSet presAssocID="{AD02CE7D-DD5A-41A7-A355-1A783261ABD4}" presName="vertSpace2b" presStyleCnt="0"/>
      <dgm:spPr/>
    </dgm:pt>
  </dgm:ptLst>
  <dgm:cxnLst>
    <dgm:cxn modelId="{573B3E04-5B5F-444C-8DF7-2DF55C6FF1CF}" srcId="{6FC2A827-E5E7-49FB-998A-665D49BD2330}" destId="{7012BA57-C60C-49AB-8983-F0A0F3DE722D}" srcOrd="0" destOrd="0" parTransId="{0EDCF3E3-9A19-4A3D-9905-1453E63C97B2}" sibTransId="{B9C7E0EF-9B5C-4775-BB26-D378C87B7612}"/>
    <dgm:cxn modelId="{475B2612-8E5A-4D5A-9537-B11F7F32F0B6}" type="presOf" srcId="{2E73E648-A8AE-427A-9BBC-1F57025D5160}" destId="{D77A000E-B7FC-4549-B7FD-ABD092EF9424}" srcOrd="0" destOrd="0" presId="urn:microsoft.com/office/officeart/2008/layout/LinedList"/>
    <dgm:cxn modelId="{F709A819-E5EC-41EF-9BC1-E84A4BCC3159}" type="presOf" srcId="{C5764B26-9C34-469B-A4A9-D0EF76DF8D7E}" destId="{58D23789-E939-4D5C-9CE8-C1CDA2ECBE00}" srcOrd="0" destOrd="0" presId="urn:microsoft.com/office/officeart/2008/layout/LinedList"/>
    <dgm:cxn modelId="{D90ACE36-64C4-4287-802C-B9DE1BA6AE5A}" srcId="{7012BA57-C60C-49AB-8983-F0A0F3DE722D}" destId="{2E73E648-A8AE-427A-9BBC-1F57025D5160}" srcOrd="1" destOrd="0" parTransId="{6B396924-0254-4E2F-96C7-82411893F665}" sibTransId="{FECD6072-2971-4C2A-8884-9021B44744C7}"/>
    <dgm:cxn modelId="{231D543B-F217-430B-B85E-6AE091E29BD3}" srcId="{7E1494B8-ED2E-4902-B628-142A5E091FE4}" destId="{85F2C876-96B9-4367-8E01-085AE05C0EF9}" srcOrd="0" destOrd="0" parTransId="{5CDEF628-7730-484C-8D61-C8A0342AD770}" sibTransId="{FEF5289F-08B6-4C07-8850-66CF3CC0759A}"/>
    <dgm:cxn modelId="{D6C30941-1121-4B15-B7B8-A3086329FC7C}" type="presOf" srcId="{636108F5-CAF7-4F28-AD1F-F7D516771768}" destId="{651F10A4-EAC1-424E-90A9-E06C3137A441}" srcOrd="0" destOrd="0" presId="urn:microsoft.com/office/officeart/2008/layout/LinedList"/>
    <dgm:cxn modelId="{3F934644-0518-45C3-A6E7-ABD0FF45D9FC}" type="presOf" srcId="{7E1494B8-ED2E-4902-B628-142A5E091FE4}" destId="{5A806171-07EB-44B7-9D99-43525B8A4326}" srcOrd="0" destOrd="0" presId="urn:microsoft.com/office/officeart/2008/layout/LinedList"/>
    <dgm:cxn modelId="{2DD0FA67-117F-49BB-ABCD-85A756C5E802}" type="presOf" srcId="{85F2C876-96B9-4367-8E01-085AE05C0EF9}" destId="{C14F3151-44C2-4777-950A-F5E3B5AE70A1}" srcOrd="0" destOrd="0" presId="urn:microsoft.com/office/officeart/2008/layout/LinedList"/>
    <dgm:cxn modelId="{C18B4A6D-0F1D-41FB-8C48-DE8C3B4FCD9C}" srcId="{7E1494B8-ED2E-4902-B628-142A5E091FE4}" destId="{AD02CE7D-DD5A-41A7-A355-1A783261ABD4}" srcOrd="1" destOrd="0" parTransId="{082AA23D-4297-4681-BDB2-0D4FFC441138}" sibTransId="{32F65EA0-5E76-470B-AE41-7523946316FB}"/>
    <dgm:cxn modelId="{A5ABF9A2-C72F-4A80-9E2C-F733C344D459}" srcId="{6FC2A827-E5E7-49FB-998A-665D49BD2330}" destId="{636108F5-CAF7-4F28-AD1F-F7D516771768}" srcOrd="1" destOrd="0" parTransId="{7A45F458-614E-45A5-8500-2DFDACD0A850}" sibTransId="{B3C20DAA-FD30-4AD2-B2BE-9734683B5F87}"/>
    <dgm:cxn modelId="{F7C2EBB2-FA78-4973-8D38-D7D5C3C2AC64}" srcId="{7012BA57-C60C-49AB-8983-F0A0F3DE722D}" destId="{C5764B26-9C34-469B-A4A9-D0EF76DF8D7E}" srcOrd="0" destOrd="0" parTransId="{76879ED8-CEBF-4B79-B074-D67FFFEB7D84}" sibTransId="{1DA27D74-13B1-4FF2-AEC6-252D103CD30C}"/>
    <dgm:cxn modelId="{1CC8BAB5-6F41-4BA7-8E04-258C7ED4E304}" type="presOf" srcId="{6FC2A827-E5E7-49FB-998A-665D49BD2330}" destId="{5D29370F-4997-4D30-BB1B-EE7E2A1AADE4}" srcOrd="0" destOrd="0" presId="urn:microsoft.com/office/officeart/2008/layout/LinedList"/>
    <dgm:cxn modelId="{665C0BC6-AAC2-4373-89BE-CA504A7D3D6B}" srcId="{636108F5-CAF7-4F28-AD1F-F7D516771768}" destId="{EE74A7FE-3A1C-4B0D-A31E-88A979845098}" srcOrd="0" destOrd="0" parTransId="{0658089B-EAF7-4C3D-826F-6EAC32AB41AB}" sibTransId="{A4BDCB3D-A1E2-4BE2-8B98-44543846F01E}"/>
    <dgm:cxn modelId="{C104D3CE-4E45-4D10-8CD5-D96366A318C3}" type="presOf" srcId="{7012BA57-C60C-49AB-8983-F0A0F3DE722D}" destId="{0D5740C3-176A-4C4F-AD1D-959209B409C9}" srcOrd="0" destOrd="0" presId="urn:microsoft.com/office/officeart/2008/layout/LinedList"/>
    <dgm:cxn modelId="{37FE35F5-36A8-46CE-9ECA-F9E1DDEC5696}" srcId="{6FC2A827-E5E7-49FB-998A-665D49BD2330}" destId="{7E1494B8-ED2E-4902-B628-142A5E091FE4}" srcOrd="2" destOrd="0" parTransId="{1030C3DC-D8D7-4BAC-A781-804FDF8E345A}" sibTransId="{A0ACA023-1D16-404F-B136-368010B1DD4A}"/>
    <dgm:cxn modelId="{5175DBF8-F2FE-492C-A223-28C3F3C14064}" type="presOf" srcId="{EE74A7FE-3A1C-4B0D-A31E-88A979845098}" destId="{F74F8712-222C-4702-9D61-0F81A3E4D62F}" srcOrd="0" destOrd="0" presId="urn:microsoft.com/office/officeart/2008/layout/LinedList"/>
    <dgm:cxn modelId="{22CBBAFD-224C-4FFE-9C9F-874F094BD4FB}" type="presOf" srcId="{AD02CE7D-DD5A-41A7-A355-1A783261ABD4}" destId="{76F17AE5-33B5-4B96-AA64-27FCB23C3BE3}" srcOrd="0" destOrd="0" presId="urn:microsoft.com/office/officeart/2008/layout/LinedList"/>
    <dgm:cxn modelId="{72BFF1D4-36B9-4030-B870-B19549FCBA45}" type="presParOf" srcId="{5D29370F-4997-4D30-BB1B-EE7E2A1AADE4}" destId="{9AD038DE-6C5A-47F9-A320-7AAF0AA76CD2}" srcOrd="0" destOrd="0" presId="urn:microsoft.com/office/officeart/2008/layout/LinedList"/>
    <dgm:cxn modelId="{DD813FAA-F468-4A31-8157-A2A21550499F}" type="presParOf" srcId="{5D29370F-4997-4D30-BB1B-EE7E2A1AADE4}" destId="{E27A04B6-F1B4-4D8E-89A0-3F3D05D0109A}" srcOrd="1" destOrd="0" presId="urn:microsoft.com/office/officeart/2008/layout/LinedList"/>
    <dgm:cxn modelId="{9442C0BD-134F-45C1-9C61-521519DB841D}" type="presParOf" srcId="{E27A04B6-F1B4-4D8E-89A0-3F3D05D0109A}" destId="{0D5740C3-176A-4C4F-AD1D-959209B409C9}" srcOrd="0" destOrd="0" presId="urn:microsoft.com/office/officeart/2008/layout/LinedList"/>
    <dgm:cxn modelId="{2D10E0FE-4020-4017-BF2D-7D5A143395C3}" type="presParOf" srcId="{E27A04B6-F1B4-4D8E-89A0-3F3D05D0109A}" destId="{5AB2067D-FA20-4482-8B11-CA80B7C0CE84}" srcOrd="1" destOrd="0" presId="urn:microsoft.com/office/officeart/2008/layout/LinedList"/>
    <dgm:cxn modelId="{281670EB-4161-48C6-BC22-CC178C777F70}" type="presParOf" srcId="{5AB2067D-FA20-4482-8B11-CA80B7C0CE84}" destId="{5BFA2BFB-0A90-4FDE-B89F-C7563CE4FD7B}" srcOrd="0" destOrd="0" presId="urn:microsoft.com/office/officeart/2008/layout/LinedList"/>
    <dgm:cxn modelId="{A49BF477-6495-43E2-A2ED-259E473F371A}" type="presParOf" srcId="{5AB2067D-FA20-4482-8B11-CA80B7C0CE84}" destId="{227CC637-8EC1-4FC4-83F0-62BE72C1402A}" srcOrd="1" destOrd="0" presId="urn:microsoft.com/office/officeart/2008/layout/LinedList"/>
    <dgm:cxn modelId="{229ADF37-B037-4C52-BD57-8015485E17DA}" type="presParOf" srcId="{227CC637-8EC1-4FC4-83F0-62BE72C1402A}" destId="{A1BE6EEC-D7B1-4D62-BB89-F37270FFE3F9}" srcOrd="0" destOrd="0" presId="urn:microsoft.com/office/officeart/2008/layout/LinedList"/>
    <dgm:cxn modelId="{EA5DCC9B-FF3E-47E2-A0C9-A4C0528F38B9}" type="presParOf" srcId="{227CC637-8EC1-4FC4-83F0-62BE72C1402A}" destId="{58D23789-E939-4D5C-9CE8-C1CDA2ECBE00}" srcOrd="1" destOrd="0" presId="urn:microsoft.com/office/officeart/2008/layout/LinedList"/>
    <dgm:cxn modelId="{C14F3508-B0B1-4EBA-8AD7-7FC6D2C48D1B}" type="presParOf" srcId="{227CC637-8EC1-4FC4-83F0-62BE72C1402A}" destId="{BA1260A2-B9FD-48C2-83DB-7F494D2CE559}" srcOrd="2" destOrd="0" presId="urn:microsoft.com/office/officeart/2008/layout/LinedList"/>
    <dgm:cxn modelId="{8DF69E37-14D8-4651-A5C2-AA84CD040A57}" type="presParOf" srcId="{5AB2067D-FA20-4482-8B11-CA80B7C0CE84}" destId="{F90B2298-4AE8-4804-954D-41C9ABB6167F}" srcOrd="2" destOrd="0" presId="urn:microsoft.com/office/officeart/2008/layout/LinedList"/>
    <dgm:cxn modelId="{8224AD6F-8F0C-4F39-98EB-3F908F7FEFC0}" type="presParOf" srcId="{5AB2067D-FA20-4482-8B11-CA80B7C0CE84}" destId="{99820D7E-202F-4A5A-9E96-08F2206DF81D}" srcOrd="3" destOrd="0" presId="urn:microsoft.com/office/officeart/2008/layout/LinedList"/>
    <dgm:cxn modelId="{2B68F218-8BB5-409D-847A-6D8764C69F26}" type="presParOf" srcId="{5AB2067D-FA20-4482-8B11-CA80B7C0CE84}" destId="{A2A447F8-DD88-4C13-9189-B4258ED6ADD1}" srcOrd="4" destOrd="0" presId="urn:microsoft.com/office/officeart/2008/layout/LinedList"/>
    <dgm:cxn modelId="{EF711CA9-773D-47CE-BD7E-76777A4EAD2D}" type="presParOf" srcId="{A2A447F8-DD88-4C13-9189-B4258ED6ADD1}" destId="{74FD2B29-B93B-4BE6-A30D-B4E13EB76FB0}" srcOrd="0" destOrd="0" presId="urn:microsoft.com/office/officeart/2008/layout/LinedList"/>
    <dgm:cxn modelId="{FDFD6FBB-A5F9-4343-A894-21B1F2B6D563}" type="presParOf" srcId="{A2A447F8-DD88-4C13-9189-B4258ED6ADD1}" destId="{D77A000E-B7FC-4549-B7FD-ABD092EF9424}" srcOrd="1" destOrd="0" presId="urn:microsoft.com/office/officeart/2008/layout/LinedList"/>
    <dgm:cxn modelId="{8B730F2F-766D-4865-B3EA-5FA3B52C9C76}" type="presParOf" srcId="{A2A447F8-DD88-4C13-9189-B4258ED6ADD1}" destId="{38AD7462-1DE0-4603-BFB9-234EC80CFA4F}" srcOrd="2" destOrd="0" presId="urn:microsoft.com/office/officeart/2008/layout/LinedList"/>
    <dgm:cxn modelId="{249F1F42-6DB8-460C-90B5-38079DDBCE57}" type="presParOf" srcId="{5AB2067D-FA20-4482-8B11-CA80B7C0CE84}" destId="{C5C33ABD-BF49-4ACD-B2F5-020FBE95813C}" srcOrd="5" destOrd="0" presId="urn:microsoft.com/office/officeart/2008/layout/LinedList"/>
    <dgm:cxn modelId="{CB6F3DE8-0076-40CF-8E62-97863D0AC85C}" type="presParOf" srcId="{5AB2067D-FA20-4482-8B11-CA80B7C0CE84}" destId="{E92385C0-8E3A-41DB-847E-2124A283025A}" srcOrd="6" destOrd="0" presId="urn:microsoft.com/office/officeart/2008/layout/LinedList"/>
    <dgm:cxn modelId="{C3D6AE39-9A50-45F8-8A61-EC3CAC321308}" type="presParOf" srcId="{5D29370F-4997-4D30-BB1B-EE7E2A1AADE4}" destId="{AF6A44E3-9619-41B0-B84E-9D81C01FB1D7}" srcOrd="2" destOrd="0" presId="urn:microsoft.com/office/officeart/2008/layout/LinedList"/>
    <dgm:cxn modelId="{A1FCAAC4-81FA-4EAD-B76D-051D2478332F}" type="presParOf" srcId="{5D29370F-4997-4D30-BB1B-EE7E2A1AADE4}" destId="{9DB7026E-2941-485A-9499-BE9208BBBA11}" srcOrd="3" destOrd="0" presId="urn:microsoft.com/office/officeart/2008/layout/LinedList"/>
    <dgm:cxn modelId="{F7032AAA-2CEB-47B9-B9A2-39BABF3052C3}" type="presParOf" srcId="{9DB7026E-2941-485A-9499-BE9208BBBA11}" destId="{651F10A4-EAC1-424E-90A9-E06C3137A441}" srcOrd="0" destOrd="0" presId="urn:microsoft.com/office/officeart/2008/layout/LinedList"/>
    <dgm:cxn modelId="{435AB8F4-194B-4718-B06E-E26EA3777064}" type="presParOf" srcId="{9DB7026E-2941-485A-9499-BE9208BBBA11}" destId="{7981B2AB-54E8-476E-B4D6-D25F540D9526}" srcOrd="1" destOrd="0" presId="urn:microsoft.com/office/officeart/2008/layout/LinedList"/>
    <dgm:cxn modelId="{39D1B498-365C-4E99-AE51-820D81FBDEBF}" type="presParOf" srcId="{7981B2AB-54E8-476E-B4D6-D25F540D9526}" destId="{7C72D8C7-9B19-42E7-A2F9-BC5387B50BD8}" srcOrd="0" destOrd="0" presId="urn:microsoft.com/office/officeart/2008/layout/LinedList"/>
    <dgm:cxn modelId="{C8E8CC2D-EEE7-4DAE-933D-B8FCE0F5803C}" type="presParOf" srcId="{7981B2AB-54E8-476E-B4D6-D25F540D9526}" destId="{E1D3DA89-C551-4FD7-B702-50ABE2B87646}" srcOrd="1" destOrd="0" presId="urn:microsoft.com/office/officeart/2008/layout/LinedList"/>
    <dgm:cxn modelId="{2998FF71-EC21-4DDD-B02F-3FC3F6E0F087}" type="presParOf" srcId="{E1D3DA89-C551-4FD7-B702-50ABE2B87646}" destId="{920555F2-7E2E-4149-BFD5-D119F0E09285}" srcOrd="0" destOrd="0" presId="urn:microsoft.com/office/officeart/2008/layout/LinedList"/>
    <dgm:cxn modelId="{C22B86C7-A15C-40BA-8309-E5A0BCB33959}" type="presParOf" srcId="{E1D3DA89-C551-4FD7-B702-50ABE2B87646}" destId="{F74F8712-222C-4702-9D61-0F81A3E4D62F}" srcOrd="1" destOrd="0" presId="urn:microsoft.com/office/officeart/2008/layout/LinedList"/>
    <dgm:cxn modelId="{B659170E-E2D4-4096-AF70-3D246F3B7343}" type="presParOf" srcId="{E1D3DA89-C551-4FD7-B702-50ABE2B87646}" destId="{EE728BD7-9557-4E7C-BAFA-066D841F0F73}" srcOrd="2" destOrd="0" presId="urn:microsoft.com/office/officeart/2008/layout/LinedList"/>
    <dgm:cxn modelId="{5BEB99F8-A608-48B1-A155-16F975C0AAF1}" type="presParOf" srcId="{7981B2AB-54E8-476E-B4D6-D25F540D9526}" destId="{27DD5182-3AAA-44C1-9D5E-D8C1D35E5509}" srcOrd="2" destOrd="0" presId="urn:microsoft.com/office/officeart/2008/layout/LinedList"/>
    <dgm:cxn modelId="{CE9697BF-C6A1-4F7C-9014-B2C7D86F9643}" type="presParOf" srcId="{7981B2AB-54E8-476E-B4D6-D25F540D9526}" destId="{8AFC6E9E-6394-463D-9489-DFB40AE4BE50}" srcOrd="3" destOrd="0" presId="urn:microsoft.com/office/officeart/2008/layout/LinedList"/>
    <dgm:cxn modelId="{913118BF-9B77-4D31-BAE3-23C9E3911B97}" type="presParOf" srcId="{5D29370F-4997-4D30-BB1B-EE7E2A1AADE4}" destId="{913482EA-52A8-4ECD-93CB-83772DBA64ED}" srcOrd="4" destOrd="0" presId="urn:microsoft.com/office/officeart/2008/layout/LinedList"/>
    <dgm:cxn modelId="{1CB7EF92-3B77-4DA5-A3ED-B7EAA318826B}" type="presParOf" srcId="{5D29370F-4997-4D30-BB1B-EE7E2A1AADE4}" destId="{B48CCD03-BD97-4CD2-8265-62FED209529A}" srcOrd="5" destOrd="0" presId="urn:microsoft.com/office/officeart/2008/layout/LinedList"/>
    <dgm:cxn modelId="{6546B799-9F98-47A7-A3D2-AB55F32AEBB5}" type="presParOf" srcId="{B48CCD03-BD97-4CD2-8265-62FED209529A}" destId="{5A806171-07EB-44B7-9D99-43525B8A4326}" srcOrd="0" destOrd="0" presId="urn:microsoft.com/office/officeart/2008/layout/LinedList"/>
    <dgm:cxn modelId="{FF079C57-28E4-47C6-BAD8-5FFF0017A7F5}" type="presParOf" srcId="{B48CCD03-BD97-4CD2-8265-62FED209529A}" destId="{E7B37737-8F6C-48A0-9325-AFB6E11C6CD0}" srcOrd="1" destOrd="0" presId="urn:microsoft.com/office/officeart/2008/layout/LinedList"/>
    <dgm:cxn modelId="{2A9C5778-F337-4A64-BA01-D245FA5B2FD4}" type="presParOf" srcId="{E7B37737-8F6C-48A0-9325-AFB6E11C6CD0}" destId="{7E09A679-5E99-46A3-B1CF-A31285FF5C88}" srcOrd="0" destOrd="0" presId="urn:microsoft.com/office/officeart/2008/layout/LinedList"/>
    <dgm:cxn modelId="{B6E72B6E-2FC7-44E6-A8AF-D52CDC038E05}" type="presParOf" srcId="{E7B37737-8F6C-48A0-9325-AFB6E11C6CD0}" destId="{2FEA2BE9-A7FF-4408-BEA2-9C72BC9D0F2D}" srcOrd="1" destOrd="0" presId="urn:microsoft.com/office/officeart/2008/layout/LinedList"/>
    <dgm:cxn modelId="{BAACBF76-AAB9-4FBE-B24E-8901F746A265}" type="presParOf" srcId="{2FEA2BE9-A7FF-4408-BEA2-9C72BC9D0F2D}" destId="{D71ED772-B26A-4152-99D7-B71C4C35C8B8}" srcOrd="0" destOrd="0" presId="urn:microsoft.com/office/officeart/2008/layout/LinedList"/>
    <dgm:cxn modelId="{DBD85C46-71A1-4A43-A6B2-3B3D9FB11668}" type="presParOf" srcId="{2FEA2BE9-A7FF-4408-BEA2-9C72BC9D0F2D}" destId="{C14F3151-44C2-4777-950A-F5E3B5AE70A1}" srcOrd="1" destOrd="0" presId="urn:microsoft.com/office/officeart/2008/layout/LinedList"/>
    <dgm:cxn modelId="{FA11CDF3-06E6-4E7F-8B08-C9404C552ECB}" type="presParOf" srcId="{2FEA2BE9-A7FF-4408-BEA2-9C72BC9D0F2D}" destId="{4FD3DE91-77A8-4864-82D0-7BBBF623E628}" srcOrd="2" destOrd="0" presId="urn:microsoft.com/office/officeart/2008/layout/LinedList"/>
    <dgm:cxn modelId="{D6037F41-3091-4789-A9BD-3FB7D4CCD234}" type="presParOf" srcId="{E7B37737-8F6C-48A0-9325-AFB6E11C6CD0}" destId="{87EB0D91-A93F-493E-8D66-2F33E7DEA36F}" srcOrd="2" destOrd="0" presId="urn:microsoft.com/office/officeart/2008/layout/LinedList"/>
    <dgm:cxn modelId="{121863DC-683C-4AEB-AC20-2A01D4815560}" type="presParOf" srcId="{E7B37737-8F6C-48A0-9325-AFB6E11C6CD0}" destId="{66644E29-EEB4-4492-B6C3-68882BDAEDE1}" srcOrd="3" destOrd="0" presId="urn:microsoft.com/office/officeart/2008/layout/LinedList"/>
    <dgm:cxn modelId="{37DA1F79-B9FE-483F-88CB-B24631E54483}" type="presParOf" srcId="{E7B37737-8F6C-48A0-9325-AFB6E11C6CD0}" destId="{5B4A3E14-20F2-4B63-A37A-B1E3123D1A05}" srcOrd="4" destOrd="0" presId="urn:microsoft.com/office/officeart/2008/layout/LinedList"/>
    <dgm:cxn modelId="{71787D5F-0930-41E7-8DAE-ADF6F4475740}" type="presParOf" srcId="{5B4A3E14-20F2-4B63-A37A-B1E3123D1A05}" destId="{0EE0512D-0D9F-4C66-BBE1-AF869182C2FA}" srcOrd="0" destOrd="0" presId="urn:microsoft.com/office/officeart/2008/layout/LinedList"/>
    <dgm:cxn modelId="{AA7337FC-8C90-4C2F-B293-C754775D32A8}" type="presParOf" srcId="{5B4A3E14-20F2-4B63-A37A-B1E3123D1A05}" destId="{76F17AE5-33B5-4B96-AA64-27FCB23C3BE3}" srcOrd="1" destOrd="0" presId="urn:microsoft.com/office/officeart/2008/layout/LinedList"/>
    <dgm:cxn modelId="{CB195C3A-325A-444C-B69B-678A387E7085}" type="presParOf" srcId="{5B4A3E14-20F2-4B63-A37A-B1E3123D1A05}" destId="{AE9ED829-E7C4-4529-9D9A-2EEDE5B00FAA}" srcOrd="2" destOrd="0" presId="urn:microsoft.com/office/officeart/2008/layout/LinedList"/>
    <dgm:cxn modelId="{BE1CBDC2-D204-4FD2-AB77-B7ACC637786C}" type="presParOf" srcId="{E7B37737-8F6C-48A0-9325-AFB6E11C6CD0}" destId="{FF0312D7-008A-4271-999B-FD7AC44F19B0}" srcOrd="5" destOrd="0" presId="urn:microsoft.com/office/officeart/2008/layout/LinedList"/>
    <dgm:cxn modelId="{B74D11EB-34BD-4586-A61D-F7C83499A3DC}" type="presParOf" srcId="{E7B37737-8F6C-48A0-9325-AFB6E11C6CD0}" destId="{93C20A59-C073-4723-B2F7-EF657DD634DF}"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038DE-6C5A-47F9-A320-7AAF0AA76CD2}">
      <dsp:nvSpPr>
        <dsp:cNvPr id="0" name=""/>
        <dsp:cNvSpPr/>
      </dsp:nvSpPr>
      <dsp:spPr>
        <a:xfrm>
          <a:off x="0" y="1525"/>
          <a:ext cx="994131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740C3-176A-4C4F-AD1D-959209B409C9}">
      <dsp:nvSpPr>
        <dsp:cNvPr id="0" name=""/>
        <dsp:cNvSpPr/>
      </dsp:nvSpPr>
      <dsp:spPr>
        <a:xfrm>
          <a:off x="0" y="1525"/>
          <a:ext cx="1988263" cy="10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1" kern="1200"/>
            <a:t>Demographics</a:t>
          </a:r>
          <a:endParaRPr lang="en-US" sz="2100" kern="1200"/>
        </a:p>
      </dsp:txBody>
      <dsp:txXfrm>
        <a:off x="0" y="1525"/>
        <a:ext cx="1988263" cy="1040535"/>
      </dsp:txXfrm>
    </dsp:sp>
    <dsp:sp modelId="{58D23789-E939-4D5C-9CE8-C1CDA2ECBE00}">
      <dsp:nvSpPr>
        <dsp:cNvPr id="0" name=""/>
        <dsp:cNvSpPr/>
      </dsp:nvSpPr>
      <dsp:spPr>
        <a:xfrm>
          <a:off x="2137383" y="25710"/>
          <a:ext cx="7803935" cy="483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b="1" kern="1200"/>
            <a:t>Gender</a:t>
          </a:r>
          <a:r>
            <a:rPr lang="en-GB" sz="1300" kern="1200"/>
            <a:t>: The gender sample distribution was 50%-50% </a:t>
          </a:r>
          <a:endParaRPr lang="en-US" sz="1300" kern="1200"/>
        </a:p>
      </dsp:txBody>
      <dsp:txXfrm>
        <a:off x="2137383" y="25710"/>
        <a:ext cx="7803935" cy="483686"/>
      </dsp:txXfrm>
    </dsp:sp>
    <dsp:sp modelId="{F90B2298-4AE8-4804-954D-41C9ABB6167F}">
      <dsp:nvSpPr>
        <dsp:cNvPr id="0" name=""/>
        <dsp:cNvSpPr/>
      </dsp:nvSpPr>
      <dsp:spPr>
        <a:xfrm>
          <a:off x="1988263" y="509396"/>
          <a:ext cx="795305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7A000E-B7FC-4549-B7FD-ABD092EF9424}">
      <dsp:nvSpPr>
        <dsp:cNvPr id="0" name=""/>
        <dsp:cNvSpPr/>
      </dsp:nvSpPr>
      <dsp:spPr>
        <a:xfrm>
          <a:off x="2137383" y="533580"/>
          <a:ext cx="7803935" cy="483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b="1" kern="1200"/>
            <a:t>Age group</a:t>
          </a:r>
          <a:r>
            <a:rPr lang="en-GB" sz="1300" kern="1200"/>
            <a:t>: Target age was 15 years and above. 26 to 35 were the least with a percentage of 27. 15 to 25 were 33% whereas 26+ were the highest with 40%.</a:t>
          </a:r>
          <a:endParaRPr lang="en-US" sz="1300" kern="1200"/>
        </a:p>
      </dsp:txBody>
      <dsp:txXfrm>
        <a:off x="2137383" y="533580"/>
        <a:ext cx="7803935" cy="483686"/>
      </dsp:txXfrm>
    </dsp:sp>
    <dsp:sp modelId="{C5C33ABD-BF49-4ACD-B2F5-020FBE95813C}">
      <dsp:nvSpPr>
        <dsp:cNvPr id="0" name=""/>
        <dsp:cNvSpPr/>
      </dsp:nvSpPr>
      <dsp:spPr>
        <a:xfrm>
          <a:off x="1988263" y="1017267"/>
          <a:ext cx="795305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6A44E3-9619-41B0-B84E-9D81C01FB1D7}">
      <dsp:nvSpPr>
        <dsp:cNvPr id="0" name=""/>
        <dsp:cNvSpPr/>
      </dsp:nvSpPr>
      <dsp:spPr>
        <a:xfrm>
          <a:off x="0" y="1042061"/>
          <a:ext cx="994131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F10A4-EAC1-424E-90A9-E06C3137A441}">
      <dsp:nvSpPr>
        <dsp:cNvPr id="0" name=""/>
        <dsp:cNvSpPr/>
      </dsp:nvSpPr>
      <dsp:spPr>
        <a:xfrm>
          <a:off x="0" y="1042061"/>
          <a:ext cx="1988263" cy="10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1" kern="1200"/>
            <a:t>Likelihood</a:t>
          </a:r>
          <a:endParaRPr lang="en-US" sz="2100" kern="1200"/>
        </a:p>
      </dsp:txBody>
      <dsp:txXfrm>
        <a:off x="0" y="1042061"/>
        <a:ext cx="1988263" cy="1040535"/>
      </dsp:txXfrm>
    </dsp:sp>
    <dsp:sp modelId="{F74F8712-222C-4702-9D61-0F81A3E4D62F}">
      <dsp:nvSpPr>
        <dsp:cNvPr id="0" name=""/>
        <dsp:cNvSpPr/>
      </dsp:nvSpPr>
      <dsp:spPr>
        <a:xfrm>
          <a:off x="2137383" y="1089312"/>
          <a:ext cx="7803935" cy="945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Majority of the respondents 61% are willing or likely to get the vaccine while 30% are not willing or probably will not get the vaccine. Only 9% are unsure.</a:t>
          </a:r>
          <a:endParaRPr lang="en-US" sz="1300" kern="1200"/>
        </a:p>
      </dsp:txBody>
      <dsp:txXfrm>
        <a:off x="2137383" y="1089312"/>
        <a:ext cx="7803935" cy="945017"/>
      </dsp:txXfrm>
    </dsp:sp>
    <dsp:sp modelId="{27DD5182-3AAA-44C1-9D5E-D8C1D35E5509}">
      <dsp:nvSpPr>
        <dsp:cNvPr id="0" name=""/>
        <dsp:cNvSpPr/>
      </dsp:nvSpPr>
      <dsp:spPr>
        <a:xfrm>
          <a:off x="1988263" y="2034329"/>
          <a:ext cx="795305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3482EA-52A8-4ECD-93CB-83772DBA64ED}">
      <dsp:nvSpPr>
        <dsp:cNvPr id="0" name=""/>
        <dsp:cNvSpPr/>
      </dsp:nvSpPr>
      <dsp:spPr>
        <a:xfrm>
          <a:off x="0" y="2082596"/>
          <a:ext cx="994131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06171-07EB-44B7-9D99-43525B8A4326}">
      <dsp:nvSpPr>
        <dsp:cNvPr id="0" name=""/>
        <dsp:cNvSpPr/>
      </dsp:nvSpPr>
      <dsp:spPr>
        <a:xfrm>
          <a:off x="0" y="2082596"/>
          <a:ext cx="1988263" cy="10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1" kern="1200"/>
            <a:t>Vaccine Confidence</a:t>
          </a:r>
          <a:endParaRPr lang="en-US" sz="2100" kern="1200"/>
        </a:p>
      </dsp:txBody>
      <dsp:txXfrm>
        <a:off x="0" y="2082596"/>
        <a:ext cx="1988263" cy="1040535"/>
      </dsp:txXfrm>
    </dsp:sp>
    <dsp:sp modelId="{C14F3151-44C2-4777-950A-F5E3B5AE70A1}">
      <dsp:nvSpPr>
        <dsp:cNvPr id="0" name=""/>
        <dsp:cNvSpPr/>
      </dsp:nvSpPr>
      <dsp:spPr>
        <a:xfrm>
          <a:off x="2137383" y="2106781"/>
          <a:ext cx="7803935" cy="483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Most (30%) of the respondents are </a:t>
          </a:r>
          <a:r>
            <a:rPr lang="en-GB" sz="1300" b="1" kern="1200" dirty="0"/>
            <a:t>fairly confident</a:t>
          </a:r>
          <a:r>
            <a:rPr lang="en-GB" sz="1300" kern="1200" dirty="0"/>
            <a:t>; 23% are </a:t>
          </a:r>
          <a:r>
            <a:rPr lang="en-GB" sz="1300" b="1" kern="1200" dirty="0"/>
            <a:t>very confident; </a:t>
          </a:r>
          <a:r>
            <a:rPr lang="en-GB" sz="1300" kern="1200" dirty="0"/>
            <a:t>33% are </a:t>
          </a:r>
          <a:r>
            <a:rPr lang="en-GB" sz="1300" b="1" kern="1200" dirty="0"/>
            <a:t>Not at all confident or Not very Confident; </a:t>
          </a:r>
          <a:r>
            <a:rPr lang="en-GB" sz="1300" kern="1200" dirty="0"/>
            <a:t>15% are </a:t>
          </a:r>
          <a:r>
            <a:rPr lang="en-GB" sz="1300" b="1" kern="1200" dirty="0"/>
            <a:t>unsure </a:t>
          </a:r>
          <a:r>
            <a:rPr lang="en-GB" sz="1300" b="0" kern="1200" dirty="0"/>
            <a:t>of the vaccine</a:t>
          </a:r>
          <a:r>
            <a:rPr lang="en-GB" sz="1300" b="1" kern="1200" dirty="0"/>
            <a:t>.</a:t>
          </a:r>
          <a:endParaRPr lang="en-US" sz="1300" kern="1200" dirty="0"/>
        </a:p>
      </dsp:txBody>
      <dsp:txXfrm>
        <a:off x="2137383" y="2106781"/>
        <a:ext cx="7803935" cy="483686"/>
      </dsp:txXfrm>
    </dsp:sp>
    <dsp:sp modelId="{87EB0D91-A93F-493E-8D66-2F33E7DEA36F}">
      <dsp:nvSpPr>
        <dsp:cNvPr id="0" name=""/>
        <dsp:cNvSpPr/>
      </dsp:nvSpPr>
      <dsp:spPr>
        <a:xfrm>
          <a:off x="1988263" y="2590467"/>
          <a:ext cx="795305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F17AE5-33B5-4B96-AA64-27FCB23C3BE3}">
      <dsp:nvSpPr>
        <dsp:cNvPr id="0" name=""/>
        <dsp:cNvSpPr/>
      </dsp:nvSpPr>
      <dsp:spPr>
        <a:xfrm>
          <a:off x="2137383" y="2614651"/>
          <a:ext cx="7803935" cy="483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For those who are not confident, majority indicated that they are adamant due to Potential Health Risk (33%) and Uncertainty of Vaccine Effectiveness (31%).</a:t>
          </a:r>
          <a:endParaRPr lang="en-US" sz="1300" kern="1200"/>
        </a:p>
      </dsp:txBody>
      <dsp:txXfrm>
        <a:off x="2137383" y="2614651"/>
        <a:ext cx="7803935" cy="483686"/>
      </dsp:txXfrm>
    </dsp:sp>
    <dsp:sp modelId="{FF0312D7-008A-4271-999B-FD7AC44F19B0}">
      <dsp:nvSpPr>
        <dsp:cNvPr id="0" name=""/>
        <dsp:cNvSpPr/>
      </dsp:nvSpPr>
      <dsp:spPr>
        <a:xfrm>
          <a:off x="1988263" y="3098338"/>
          <a:ext cx="7953055"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EC3D-37A8-1E3B-E031-657454C01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D26CB21-9C40-E3F7-01EC-03817958D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AA6BDA3-139F-0EEE-22D4-D89CC558EF08}"/>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5" name="Footer Placeholder 4">
            <a:extLst>
              <a:ext uri="{FF2B5EF4-FFF2-40B4-BE49-F238E27FC236}">
                <a16:creationId xmlns:a16="http://schemas.microsoft.com/office/drawing/2014/main" id="{E841BB73-8CF2-6249-1A10-2102461ADD5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6161D47-E967-A188-50BB-70C6A8B5D1B3}"/>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225894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09A7-6445-030D-9DB3-7C913D65819B}"/>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03664F2C-8D6D-4CAF-A194-0E9E13B0AF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644EA71-A7B5-BE0C-6A00-B05C33949ADC}"/>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5" name="Footer Placeholder 4">
            <a:extLst>
              <a:ext uri="{FF2B5EF4-FFF2-40B4-BE49-F238E27FC236}">
                <a16:creationId xmlns:a16="http://schemas.microsoft.com/office/drawing/2014/main" id="{1329AA22-5AFB-F796-A9FF-D2B4C05C087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D5625F0-3097-1566-77FF-B57C068549FF}"/>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12461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8CFE1-49FB-D18E-A907-6E40C8124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6B9315F-07DE-92B1-273B-D9727E077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19ED8F7-4A23-5D74-DA66-D13ED5B2108F}"/>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5" name="Footer Placeholder 4">
            <a:extLst>
              <a:ext uri="{FF2B5EF4-FFF2-40B4-BE49-F238E27FC236}">
                <a16:creationId xmlns:a16="http://schemas.microsoft.com/office/drawing/2014/main" id="{D7699327-4200-27D1-8E72-2D0B05861CD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8858BC6-D01E-E814-6E69-13FF2C9B4C95}"/>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258035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8EC2-4A98-B994-FB14-527FCABDD62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D38BF6A3-938C-78F5-619C-5ED82801A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CD7649D-2306-DC20-69D8-FB12E49AB247}"/>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5" name="Footer Placeholder 4">
            <a:extLst>
              <a:ext uri="{FF2B5EF4-FFF2-40B4-BE49-F238E27FC236}">
                <a16:creationId xmlns:a16="http://schemas.microsoft.com/office/drawing/2014/main" id="{D4BF884B-DA11-6747-7480-777494230FE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FB939DF-BA06-3158-06DE-BEE683842AD7}"/>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210522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98A6-4EF8-8C20-075F-9E81853BE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4F8146C3-C3D9-E679-C996-4E578BA06F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CBD7CF-31C2-01C5-ED02-87F66CDEBFAA}"/>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5" name="Footer Placeholder 4">
            <a:extLst>
              <a:ext uri="{FF2B5EF4-FFF2-40B4-BE49-F238E27FC236}">
                <a16:creationId xmlns:a16="http://schemas.microsoft.com/office/drawing/2014/main" id="{013AA565-CBD7-FE16-EDDD-EED38800839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9A5607A-12EE-3458-217F-36C06F6DE1C6}"/>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329426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28C-F5C5-C184-5E8C-0F1A35B3D4B9}"/>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F944EB6-0D6C-1E52-04BD-83D2AF9059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EC1D540D-A68C-FA82-769C-57D67BC83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A5AD96B8-1074-3B61-494D-A4BA662F048B}"/>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6" name="Footer Placeholder 5">
            <a:extLst>
              <a:ext uri="{FF2B5EF4-FFF2-40B4-BE49-F238E27FC236}">
                <a16:creationId xmlns:a16="http://schemas.microsoft.com/office/drawing/2014/main" id="{5F672F18-6FEC-1F4D-B022-4F120496034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A5C8162-228C-84AE-FD50-42765314E244}"/>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118761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E43A-D3AF-459F-FB5F-54CB104589C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9299030F-F80F-50C4-FADC-65B310DC9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0FCA0-6C09-C07A-DFFA-28C981FC2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A9645D3-3ABD-35D5-47AF-85F7A161C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47D28-F4E1-86A3-EA83-325946E01B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F1C59C6-3E07-6EBA-3266-B565A0AEA885}"/>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8" name="Footer Placeholder 7">
            <a:extLst>
              <a:ext uri="{FF2B5EF4-FFF2-40B4-BE49-F238E27FC236}">
                <a16:creationId xmlns:a16="http://schemas.microsoft.com/office/drawing/2014/main" id="{3AB168FE-DC7F-A6FF-901C-1AA1C8D87988}"/>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599E3DC1-02F5-C706-7BB1-9ECE21853D5F}"/>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327048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3C06-829A-A45F-9EFA-8CE26D04FB8D}"/>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B3F1B3CF-79BB-E01A-63A7-83022314C416}"/>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4" name="Footer Placeholder 3">
            <a:extLst>
              <a:ext uri="{FF2B5EF4-FFF2-40B4-BE49-F238E27FC236}">
                <a16:creationId xmlns:a16="http://schemas.microsoft.com/office/drawing/2014/main" id="{1B5C7110-6399-0E97-A808-B733748967D4}"/>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EF0AE3ED-CFCB-A946-FADB-C3B94F325030}"/>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411810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AC3FE-A9D0-8020-3C4B-340F677EDD88}"/>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3" name="Footer Placeholder 2">
            <a:extLst>
              <a:ext uri="{FF2B5EF4-FFF2-40B4-BE49-F238E27FC236}">
                <a16:creationId xmlns:a16="http://schemas.microsoft.com/office/drawing/2014/main" id="{35CC4887-93A5-CBFD-E0CE-565E1890A7DD}"/>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D7133C95-C73B-58D1-24A1-6D31E728876C}"/>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2869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1DCF-4EE0-3AE0-AFDF-22D83B753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1A1D114C-7F57-B77F-C9B7-344FFF557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2C8B8E5B-86A8-636C-A5D2-8801A6760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3302E-D749-86C1-68E5-4101C1F57D73}"/>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6" name="Footer Placeholder 5">
            <a:extLst>
              <a:ext uri="{FF2B5EF4-FFF2-40B4-BE49-F238E27FC236}">
                <a16:creationId xmlns:a16="http://schemas.microsoft.com/office/drawing/2014/main" id="{55BEB9DE-A18A-4087-119D-EAFB84C98DF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C3B0A70-B51B-65A6-6C20-4029C89ACBEC}"/>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184999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735-E887-BE72-1F5C-C948B87BC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EA87B49D-370D-00F5-1D23-38BBCF0EF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B808DB8A-B7D9-3E00-36B4-A463BC980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36CD9-190D-B43C-85D1-EBD0217DE1D9}"/>
              </a:ext>
            </a:extLst>
          </p:cNvPr>
          <p:cNvSpPr>
            <a:spLocks noGrp="1"/>
          </p:cNvSpPr>
          <p:nvPr>
            <p:ph type="dt" sz="half" idx="10"/>
          </p:nvPr>
        </p:nvSpPr>
        <p:spPr/>
        <p:txBody>
          <a:bodyPr/>
          <a:lstStyle/>
          <a:p>
            <a:fld id="{0ECD48A0-4966-465D-8F57-E0051746980F}" type="datetimeFigureOut">
              <a:rPr lang="en-KE" smtClean="0"/>
              <a:t>10/04/2025</a:t>
            </a:fld>
            <a:endParaRPr lang="en-KE"/>
          </a:p>
        </p:txBody>
      </p:sp>
      <p:sp>
        <p:nvSpPr>
          <p:cNvPr id="6" name="Footer Placeholder 5">
            <a:extLst>
              <a:ext uri="{FF2B5EF4-FFF2-40B4-BE49-F238E27FC236}">
                <a16:creationId xmlns:a16="http://schemas.microsoft.com/office/drawing/2014/main" id="{BE6FD974-277A-B2A9-FDF3-02275C6526E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0254B89-A27B-CB1D-C686-95F8DB5BA5F3}"/>
              </a:ext>
            </a:extLst>
          </p:cNvPr>
          <p:cNvSpPr>
            <a:spLocks noGrp="1"/>
          </p:cNvSpPr>
          <p:nvPr>
            <p:ph type="sldNum" sz="quarter" idx="12"/>
          </p:nvPr>
        </p:nvSpPr>
        <p:spPr/>
        <p:txBody>
          <a:bodyPr/>
          <a:lstStyle/>
          <a:p>
            <a:fld id="{8764577C-45B5-475C-8772-2ACD734B33F2}" type="slidenum">
              <a:rPr lang="en-KE" smtClean="0"/>
              <a:t>‹#›</a:t>
            </a:fld>
            <a:endParaRPr lang="en-KE"/>
          </a:p>
        </p:txBody>
      </p:sp>
    </p:spTree>
    <p:extLst>
      <p:ext uri="{BB962C8B-B14F-4D97-AF65-F5344CB8AC3E}">
        <p14:creationId xmlns:p14="http://schemas.microsoft.com/office/powerpoint/2010/main" val="410434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2B0258-DAB4-4609-517C-054974D28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F3E258D-5D86-06F1-23A2-7DC3C353D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0FB61EB-0D4E-60E5-6BCD-38A445A34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CD48A0-4966-465D-8F57-E0051746980F}" type="datetimeFigureOut">
              <a:rPr lang="en-KE" smtClean="0"/>
              <a:t>10/04/2025</a:t>
            </a:fld>
            <a:endParaRPr lang="en-KE"/>
          </a:p>
        </p:txBody>
      </p:sp>
      <p:sp>
        <p:nvSpPr>
          <p:cNvPr id="5" name="Footer Placeholder 4">
            <a:extLst>
              <a:ext uri="{FF2B5EF4-FFF2-40B4-BE49-F238E27FC236}">
                <a16:creationId xmlns:a16="http://schemas.microsoft.com/office/drawing/2014/main" id="{9897BF4E-2E32-1E22-28F7-1732A7C5B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BD2E438D-C8A9-B3E2-8460-017BCFB17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64577C-45B5-475C-8772-2ACD734B33F2}" type="slidenum">
              <a:rPr lang="en-KE" smtClean="0"/>
              <a:t>‹#›</a:t>
            </a:fld>
            <a:endParaRPr lang="en-KE"/>
          </a:p>
        </p:txBody>
      </p:sp>
    </p:spTree>
    <p:extLst>
      <p:ext uri="{BB962C8B-B14F-4D97-AF65-F5344CB8AC3E}">
        <p14:creationId xmlns:p14="http://schemas.microsoft.com/office/powerpoint/2010/main" val="358381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DE23C-5C3B-4327-6207-27C532C39FB8}"/>
              </a:ext>
            </a:extLst>
          </p:cNvPr>
          <p:cNvSpPr>
            <a:spLocks noGrp="1"/>
          </p:cNvSpPr>
          <p:nvPr>
            <p:ph type="ctrTitle"/>
          </p:nvPr>
        </p:nvSpPr>
        <p:spPr>
          <a:xfrm>
            <a:off x="640080" y="320040"/>
            <a:ext cx="6692827" cy="3892669"/>
          </a:xfrm>
        </p:spPr>
        <p:txBody>
          <a:bodyPr>
            <a:normAutofit/>
          </a:bodyPr>
          <a:lstStyle/>
          <a:p>
            <a:pPr algn="l"/>
            <a:r>
              <a:rPr lang="en-GB" sz="6600"/>
              <a:t>Covid Vaccine</a:t>
            </a:r>
            <a:endParaRPr lang="en-KE" sz="6600"/>
          </a:p>
        </p:txBody>
      </p:sp>
      <p:sp>
        <p:nvSpPr>
          <p:cNvPr id="3" name="Subtitle 2">
            <a:extLst>
              <a:ext uri="{FF2B5EF4-FFF2-40B4-BE49-F238E27FC236}">
                <a16:creationId xmlns:a16="http://schemas.microsoft.com/office/drawing/2014/main" id="{02564418-5448-0401-0A48-05C844741A88}"/>
              </a:ext>
            </a:extLst>
          </p:cNvPr>
          <p:cNvSpPr>
            <a:spLocks noGrp="1"/>
          </p:cNvSpPr>
          <p:nvPr>
            <p:ph type="subTitle" idx="1"/>
          </p:nvPr>
        </p:nvSpPr>
        <p:spPr>
          <a:xfrm>
            <a:off x="640080" y="4631161"/>
            <a:ext cx="6692827" cy="1569486"/>
          </a:xfrm>
        </p:spPr>
        <p:txBody>
          <a:bodyPr>
            <a:normAutofit/>
          </a:bodyPr>
          <a:lstStyle/>
          <a:p>
            <a:pPr algn="l"/>
            <a:r>
              <a:rPr lang="en-GB"/>
              <a:t>Prepared by: Christine Karani</a:t>
            </a:r>
          </a:p>
          <a:p>
            <a:pPr algn="l"/>
            <a:endParaRPr lang="en-GB"/>
          </a:p>
          <a:p>
            <a:pPr algn="l"/>
            <a:r>
              <a:rPr lang="en-GB"/>
              <a:t>7</a:t>
            </a:r>
            <a:r>
              <a:rPr lang="en-GB" baseline="30000"/>
              <a:t>th</a:t>
            </a:r>
            <a:r>
              <a:rPr lang="en-GB"/>
              <a:t> June 2024</a:t>
            </a:r>
            <a:endParaRPr lang="en-KE"/>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Needle">
            <a:extLst>
              <a:ext uri="{FF2B5EF4-FFF2-40B4-BE49-F238E27FC236}">
                <a16:creationId xmlns:a16="http://schemas.microsoft.com/office/drawing/2014/main" id="{7C0DBBC5-291A-DC64-B50A-222CCA57C2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196437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123D-D234-6EEC-542B-9E1CF78277D3}"/>
              </a:ext>
            </a:extLst>
          </p:cNvPr>
          <p:cNvSpPr>
            <a:spLocks noGrp="1"/>
          </p:cNvSpPr>
          <p:nvPr>
            <p:ph type="title"/>
          </p:nvPr>
        </p:nvSpPr>
        <p:spPr/>
        <p:txBody>
          <a:bodyPr/>
          <a:lstStyle/>
          <a:p>
            <a:r>
              <a:rPr lang="en-GB" dirty="0"/>
              <a:t>Covid 19 Vaccine Confidence</a:t>
            </a:r>
            <a:endParaRPr lang="en-KE" dirty="0"/>
          </a:p>
        </p:txBody>
      </p:sp>
      <p:sp>
        <p:nvSpPr>
          <p:cNvPr id="3" name="Content Placeholder 2">
            <a:extLst>
              <a:ext uri="{FF2B5EF4-FFF2-40B4-BE49-F238E27FC236}">
                <a16:creationId xmlns:a16="http://schemas.microsoft.com/office/drawing/2014/main" id="{BC04415E-4613-CA14-ADDF-0854A820C4B1}"/>
              </a:ext>
            </a:extLst>
          </p:cNvPr>
          <p:cNvSpPr>
            <a:spLocks noGrp="1"/>
          </p:cNvSpPr>
          <p:nvPr>
            <p:ph idx="1"/>
          </p:nvPr>
        </p:nvSpPr>
        <p:spPr/>
        <p:txBody>
          <a:bodyPr/>
          <a:lstStyle/>
          <a:p>
            <a:pPr marL="0" indent="0">
              <a:buNone/>
            </a:pPr>
            <a:r>
              <a:rPr lang="en-GB" sz="2000" dirty="0"/>
              <a:t>Amongst the gender, male (55%) are </a:t>
            </a:r>
            <a:r>
              <a:rPr lang="en-GB" sz="2000" b="1" dirty="0"/>
              <a:t>more confident </a:t>
            </a:r>
            <a:r>
              <a:rPr lang="en-GB" sz="2000" dirty="0"/>
              <a:t>with the vaccine as compared to female (51%). In general, majority (53%) are </a:t>
            </a:r>
            <a:r>
              <a:rPr lang="en-GB" sz="2000" b="1" dirty="0"/>
              <a:t>confident</a:t>
            </a:r>
            <a:r>
              <a:rPr lang="en-GB" sz="2000" dirty="0"/>
              <a:t>, 33% are </a:t>
            </a:r>
            <a:r>
              <a:rPr lang="en-GB" sz="2000" b="1" dirty="0"/>
              <a:t>not confident </a:t>
            </a:r>
            <a:r>
              <a:rPr lang="en-GB" sz="2000" dirty="0"/>
              <a:t>and 15% are </a:t>
            </a:r>
            <a:r>
              <a:rPr lang="en-GB" sz="2000" b="1" dirty="0"/>
              <a:t>unsure</a:t>
            </a:r>
            <a:r>
              <a:rPr lang="en-GB" sz="2000" dirty="0"/>
              <a:t>.</a:t>
            </a:r>
          </a:p>
          <a:p>
            <a:pPr marL="0" indent="0">
              <a:buNone/>
            </a:pPr>
            <a:endParaRPr lang="en-KE" dirty="0"/>
          </a:p>
        </p:txBody>
      </p:sp>
      <p:graphicFrame>
        <p:nvGraphicFramePr>
          <p:cNvPr id="6" name="Chart 5">
            <a:extLst>
              <a:ext uri="{FF2B5EF4-FFF2-40B4-BE49-F238E27FC236}">
                <a16:creationId xmlns:a16="http://schemas.microsoft.com/office/drawing/2014/main" id="{71500E25-DB39-DD65-53F9-C06DD7A67AE8}"/>
              </a:ext>
            </a:extLst>
          </p:cNvPr>
          <p:cNvGraphicFramePr/>
          <p:nvPr>
            <p:extLst>
              <p:ext uri="{D42A27DB-BD31-4B8C-83A1-F6EECF244321}">
                <p14:modId xmlns:p14="http://schemas.microsoft.com/office/powerpoint/2010/main" val="753838283"/>
              </p:ext>
            </p:extLst>
          </p:nvPr>
        </p:nvGraphicFramePr>
        <p:xfrm>
          <a:off x="1968626" y="2607399"/>
          <a:ext cx="8128000" cy="370700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7083D13-F740-AFAB-715B-FBFF2B3E0DDE}"/>
              </a:ext>
            </a:extLst>
          </p:cNvPr>
          <p:cNvSpPr txBox="1"/>
          <p:nvPr/>
        </p:nvSpPr>
        <p:spPr>
          <a:xfrm>
            <a:off x="162961" y="6549068"/>
            <a:ext cx="675239" cy="246221"/>
          </a:xfrm>
          <a:prstGeom prst="rect">
            <a:avLst/>
          </a:prstGeom>
          <a:noFill/>
        </p:spPr>
        <p:txBody>
          <a:bodyPr wrap="square" rtlCol="0">
            <a:spAutoFit/>
          </a:bodyPr>
          <a:lstStyle/>
          <a:p>
            <a:r>
              <a:rPr lang="en-GB" sz="1000" dirty="0"/>
              <a:t>n=400</a:t>
            </a:r>
            <a:endParaRPr lang="en-KE" sz="1000" dirty="0"/>
          </a:p>
        </p:txBody>
      </p:sp>
      <p:sp>
        <p:nvSpPr>
          <p:cNvPr id="8" name="TextBox 7">
            <a:extLst>
              <a:ext uri="{FF2B5EF4-FFF2-40B4-BE49-F238E27FC236}">
                <a16:creationId xmlns:a16="http://schemas.microsoft.com/office/drawing/2014/main" id="{44317AC3-35DB-9C78-787C-A05F19908279}"/>
              </a:ext>
            </a:extLst>
          </p:cNvPr>
          <p:cNvSpPr txBox="1"/>
          <p:nvPr/>
        </p:nvSpPr>
        <p:spPr>
          <a:xfrm>
            <a:off x="3558013" y="6492875"/>
            <a:ext cx="2770359" cy="246221"/>
          </a:xfrm>
          <a:prstGeom prst="rect">
            <a:avLst/>
          </a:prstGeom>
          <a:noFill/>
        </p:spPr>
        <p:txBody>
          <a:bodyPr wrap="square" rtlCol="0">
            <a:spAutoFit/>
          </a:bodyPr>
          <a:lstStyle/>
          <a:p>
            <a:r>
              <a:rPr lang="en-GB" sz="1000" dirty="0"/>
              <a:t>How confident are you in a COVID-19 vaccine?</a:t>
            </a:r>
            <a:endParaRPr lang="en-KE" sz="1000" dirty="0"/>
          </a:p>
        </p:txBody>
      </p:sp>
    </p:spTree>
    <p:extLst>
      <p:ext uri="{BB962C8B-B14F-4D97-AF65-F5344CB8AC3E}">
        <p14:creationId xmlns:p14="http://schemas.microsoft.com/office/powerpoint/2010/main" val="385193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03D1-EB04-A660-5040-C6D34EBB88D8}"/>
              </a:ext>
            </a:extLst>
          </p:cNvPr>
          <p:cNvSpPr>
            <a:spLocks noGrp="1"/>
          </p:cNvSpPr>
          <p:nvPr>
            <p:ph type="title"/>
          </p:nvPr>
        </p:nvSpPr>
        <p:spPr>
          <a:xfrm>
            <a:off x="838200" y="365125"/>
            <a:ext cx="10515600" cy="813177"/>
          </a:xfrm>
        </p:spPr>
        <p:txBody>
          <a:bodyPr/>
          <a:lstStyle/>
          <a:p>
            <a:r>
              <a:rPr lang="en-GB" dirty="0"/>
              <a:t>Reason For Lack of Confidence</a:t>
            </a:r>
            <a:endParaRPr lang="en-KE" dirty="0"/>
          </a:p>
        </p:txBody>
      </p:sp>
      <p:sp>
        <p:nvSpPr>
          <p:cNvPr id="3" name="Content Placeholder 2">
            <a:extLst>
              <a:ext uri="{FF2B5EF4-FFF2-40B4-BE49-F238E27FC236}">
                <a16:creationId xmlns:a16="http://schemas.microsoft.com/office/drawing/2014/main" id="{366A0A83-60B5-92FC-A6FD-F874B27E75A8}"/>
              </a:ext>
            </a:extLst>
          </p:cNvPr>
          <p:cNvSpPr>
            <a:spLocks noGrp="1"/>
          </p:cNvSpPr>
          <p:nvPr>
            <p:ph idx="1"/>
          </p:nvPr>
        </p:nvSpPr>
        <p:spPr>
          <a:xfrm>
            <a:off x="747665" y="1178302"/>
            <a:ext cx="10515600" cy="4351338"/>
          </a:xfrm>
        </p:spPr>
        <p:txBody>
          <a:bodyPr>
            <a:normAutofit/>
          </a:bodyPr>
          <a:lstStyle/>
          <a:p>
            <a:pPr marL="0" indent="0">
              <a:buNone/>
            </a:pPr>
            <a:r>
              <a:rPr lang="en-GB" sz="2000" dirty="0"/>
              <a:t>Out of the respondents who mentioned that they will not get the vaccine, the most selected reason for this was </a:t>
            </a:r>
            <a:r>
              <a:rPr lang="en-GB" sz="2000" b="1" dirty="0"/>
              <a:t>Potential Health Risk </a:t>
            </a:r>
            <a:r>
              <a:rPr lang="en-GB" sz="2000" dirty="0"/>
              <a:t>with a percentage of 33. </a:t>
            </a:r>
            <a:r>
              <a:rPr lang="en-GB" sz="2000" b="1" dirty="0"/>
              <a:t>Uncertainty of the vaccine effectiveness </a:t>
            </a:r>
            <a:r>
              <a:rPr lang="en-GB" sz="2000" dirty="0"/>
              <a:t>followed closely with 31% and the third most mentioned reason was </a:t>
            </a:r>
            <a:r>
              <a:rPr lang="en-GB" sz="2000" b="1" dirty="0"/>
              <a:t>Lack of knowledge or awareness </a:t>
            </a:r>
            <a:r>
              <a:rPr lang="en-GB" sz="2000" dirty="0"/>
              <a:t>with 22%.</a:t>
            </a:r>
            <a:endParaRPr lang="en-KE" sz="2000" dirty="0"/>
          </a:p>
        </p:txBody>
      </p:sp>
      <p:graphicFrame>
        <p:nvGraphicFramePr>
          <p:cNvPr id="6" name="Chart 5">
            <a:extLst>
              <a:ext uri="{FF2B5EF4-FFF2-40B4-BE49-F238E27FC236}">
                <a16:creationId xmlns:a16="http://schemas.microsoft.com/office/drawing/2014/main" id="{B634531A-CE1E-00F4-B6BB-1363C82272CE}"/>
              </a:ext>
            </a:extLst>
          </p:cNvPr>
          <p:cNvGraphicFramePr/>
          <p:nvPr>
            <p:extLst>
              <p:ext uri="{D42A27DB-BD31-4B8C-83A1-F6EECF244321}">
                <p14:modId xmlns:p14="http://schemas.microsoft.com/office/powerpoint/2010/main" val="4201846761"/>
              </p:ext>
            </p:extLst>
          </p:nvPr>
        </p:nvGraphicFramePr>
        <p:xfrm>
          <a:off x="2032000" y="2629072"/>
          <a:ext cx="8128000" cy="386380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022A18E-A5F9-F26F-2E59-931ADE7BFDA4}"/>
              </a:ext>
            </a:extLst>
          </p:cNvPr>
          <p:cNvSpPr txBox="1"/>
          <p:nvPr/>
        </p:nvSpPr>
        <p:spPr>
          <a:xfrm>
            <a:off x="162961" y="6549068"/>
            <a:ext cx="675239" cy="246221"/>
          </a:xfrm>
          <a:prstGeom prst="rect">
            <a:avLst/>
          </a:prstGeom>
          <a:noFill/>
        </p:spPr>
        <p:txBody>
          <a:bodyPr wrap="square" rtlCol="0">
            <a:spAutoFit/>
          </a:bodyPr>
          <a:lstStyle/>
          <a:p>
            <a:r>
              <a:rPr lang="en-GB" sz="1000" dirty="0"/>
              <a:t>n=156</a:t>
            </a:r>
            <a:endParaRPr lang="en-KE" sz="1000" dirty="0"/>
          </a:p>
        </p:txBody>
      </p:sp>
      <p:sp>
        <p:nvSpPr>
          <p:cNvPr id="8" name="TextBox 7">
            <a:extLst>
              <a:ext uri="{FF2B5EF4-FFF2-40B4-BE49-F238E27FC236}">
                <a16:creationId xmlns:a16="http://schemas.microsoft.com/office/drawing/2014/main" id="{D53681E7-1E6B-F5E1-2099-85E6F6E1E47E}"/>
              </a:ext>
            </a:extLst>
          </p:cNvPr>
          <p:cNvSpPr txBox="1"/>
          <p:nvPr/>
        </p:nvSpPr>
        <p:spPr>
          <a:xfrm>
            <a:off x="3558013" y="6492875"/>
            <a:ext cx="3702866" cy="246221"/>
          </a:xfrm>
          <a:prstGeom prst="rect">
            <a:avLst/>
          </a:prstGeom>
          <a:noFill/>
        </p:spPr>
        <p:txBody>
          <a:bodyPr wrap="square" rtlCol="0">
            <a:spAutoFit/>
          </a:bodyPr>
          <a:lstStyle/>
          <a:p>
            <a:r>
              <a:rPr lang="en-GB" sz="1000" dirty="0"/>
              <a:t>What is the primary reason you aren't likely to take the vaccine?</a:t>
            </a:r>
            <a:endParaRPr lang="en-KE" sz="1000" dirty="0"/>
          </a:p>
        </p:txBody>
      </p:sp>
    </p:spTree>
    <p:extLst>
      <p:ext uri="{BB962C8B-B14F-4D97-AF65-F5344CB8AC3E}">
        <p14:creationId xmlns:p14="http://schemas.microsoft.com/office/powerpoint/2010/main" val="238393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EF6-2270-F3A6-EE15-FCC3ECE8A6AD}"/>
              </a:ext>
            </a:extLst>
          </p:cNvPr>
          <p:cNvSpPr>
            <a:spLocks noGrp="1"/>
          </p:cNvSpPr>
          <p:nvPr>
            <p:ph type="title"/>
          </p:nvPr>
        </p:nvSpPr>
        <p:spPr>
          <a:xfrm>
            <a:off x="838200" y="365126"/>
            <a:ext cx="10515600" cy="866146"/>
          </a:xfrm>
        </p:spPr>
        <p:txBody>
          <a:bodyPr/>
          <a:lstStyle/>
          <a:p>
            <a:r>
              <a:rPr lang="en-GB" dirty="0"/>
              <a:t>Vaccine Cost</a:t>
            </a:r>
            <a:endParaRPr lang="en-KE" dirty="0"/>
          </a:p>
        </p:txBody>
      </p:sp>
      <p:sp>
        <p:nvSpPr>
          <p:cNvPr id="3" name="Content Placeholder 2">
            <a:extLst>
              <a:ext uri="{FF2B5EF4-FFF2-40B4-BE49-F238E27FC236}">
                <a16:creationId xmlns:a16="http://schemas.microsoft.com/office/drawing/2014/main" id="{7289C26E-008D-6F21-8098-F924DB82596F}"/>
              </a:ext>
            </a:extLst>
          </p:cNvPr>
          <p:cNvSpPr>
            <a:spLocks noGrp="1"/>
          </p:cNvSpPr>
          <p:nvPr>
            <p:ph idx="1"/>
          </p:nvPr>
        </p:nvSpPr>
        <p:spPr>
          <a:xfrm>
            <a:off x="838200" y="1253331"/>
            <a:ext cx="10515600" cy="4351338"/>
          </a:xfrm>
        </p:spPr>
        <p:txBody>
          <a:bodyPr>
            <a:normAutofit/>
          </a:bodyPr>
          <a:lstStyle/>
          <a:p>
            <a:pPr marL="0" indent="0">
              <a:buNone/>
            </a:pPr>
            <a:r>
              <a:rPr lang="en-GB" sz="2000" dirty="0"/>
              <a:t>Most (49%) of the respondents are </a:t>
            </a:r>
            <a:r>
              <a:rPr lang="en-GB" sz="2000" b="1" dirty="0"/>
              <a:t>not sure </a:t>
            </a:r>
            <a:r>
              <a:rPr lang="en-GB" sz="2000" dirty="0"/>
              <a:t>if they will pay for the vaccine. 31% will </a:t>
            </a:r>
            <a:r>
              <a:rPr lang="en-GB" sz="2000" b="1" dirty="0"/>
              <a:t>not pay </a:t>
            </a:r>
            <a:r>
              <a:rPr lang="en-GB" sz="2000" dirty="0"/>
              <a:t>whereas 21% </a:t>
            </a:r>
            <a:r>
              <a:rPr lang="en-GB" sz="2000" b="1" dirty="0"/>
              <a:t>will pay</a:t>
            </a:r>
            <a:r>
              <a:rPr lang="en-GB" sz="2000" dirty="0"/>
              <a:t>.</a:t>
            </a:r>
            <a:endParaRPr lang="en-KE" sz="2000" dirty="0"/>
          </a:p>
        </p:txBody>
      </p:sp>
      <p:graphicFrame>
        <p:nvGraphicFramePr>
          <p:cNvPr id="6" name="Chart 5">
            <a:extLst>
              <a:ext uri="{FF2B5EF4-FFF2-40B4-BE49-F238E27FC236}">
                <a16:creationId xmlns:a16="http://schemas.microsoft.com/office/drawing/2014/main" id="{64D9461E-2BC4-258C-73BF-4CBA428B1604}"/>
              </a:ext>
            </a:extLst>
          </p:cNvPr>
          <p:cNvGraphicFramePr/>
          <p:nvPr>
            <p:extLst>
              <p:ext uri="{D42A27DB-BD31-4B8C-83A1-F6EECF244321}">
                <p14:modId xmlns:p14="http://schemas.microsoft.com/office/powerpoint/2010/main" val="3854811535"/>
              </p:ext>
            </p:extLst>
          </p:nvPr>
        </p:nvGraphicFramePr>
        <p:xfrm>
          <a:off x="1733236" y="2199992"/>
          <a:ext cx="8128000" cy="370440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A614965-6573-09B7-1789-2BB46B9FA984}"/>
              </a:ext>
            </a:extLst>
          </p:cNvPr>
          <p:cNvSpPr txBox="1"/>
          <p:nvPr/>
        </p:nvSpPr>
        <p:spPr>
          <a:xfrm>
            <a:off x="162961" y="6549068"/>
            <a:ext cx="675239" cy="246221"/>
          </a:xfrm>
          <a:prstGeom prst="rect">
            <a:avLst/>
          </a:prstGeom>
          <a:noFill/>
        </p:spPr>
        <p:txBody>
          <a:bodyPr wrap="square" rtlCol="0">
            <a:spAutoFit/>
          </a:bodyPr>
          <a:lstStyle/>
          <a:p>
            <a:r>
              <a:rPr lang="en-GB" sz="1000" dirty="0"/>
              <a:t>n=400</a:t>
            </a:r>
            <a:endParaRPr lang="en-KE" sz="1000" dirty="0"/>
          </a:p>
        </p:txBody>
      </p:sp>
      <p:sp>
        <p:nvSpPr>
          <p:cNvPr id="8" name="TextBox 7">
            <a:extLst>
              <a:ext uri="{FF2B5EF4-FFF2-40B4-BE49-F238E27FC236}">
                <a16:creationId xmlns:a16="http://schemas.microsoft.com/office/drawing/2014/main" id="{9A7AC47B-AC26-5197-5307-37C9C9F4B46B}"/>
              </a:ext>
            </a:extLst>
          </p:cNvPr>
          <p:cNvSpPr txBox="1"/>
          <p:nvPr/>
        </p:nvSpPr>
        <p:spPr>
          <a:xfrm>
            <a:off x="3558013" y="6492875"/>
            <a:ext cx="3739080" cy="246221"/>
          </a:xfrm>
          <a:prstGeom prst="rect">
            <a:avLst/>
          </a:prstGeom>
          <a:noFill/>
        </p:spPr>
        <p:txBody>
          <a:bodyPr wrap="square" rtlCol="0">
            <a:spAutoFit/>
          </a:bodyPr>
          <a:lstStyle/>
          <a:p>
            <a:r>
              <a:rPr lang="en-GB" sz="1000" dirty="0"/>
              <a:t>Would you be willing to pay full or part of the cost of the vaccine?</a:t>
            </a:r>
            <a:endParaRPr lang="en-KE" sz="1000" dirty="0"/>
          </a:p>
        </p:txBody>
      </p:sp>
    </p:spTree>
    <p:extLst>
      <p:ext uri="{BB962C8B-B14F-4D97-AF65-F5344CB8AC3E}">
        <p14:creationId xmlns:p14="http://schemas.microsoft.com/office/powerpoint/2010/main" val="418612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4CC5-302A-EBE6-9BDE-9296ADD5EDAA}"/>
              </a:ext>
            </a:extLst>
          </p:cNvPr>
          <p:cNvSpPr>
            <a:spLocks noGrp="1"/>
          </p:cNvSpPr>
          <p:nvPr>
            <p:ph type="title"/>
          </p:nvPr>
        </p:nvSpPr>
        <p:spPr/>
        <p:txBody>
          <a:bodyPr/>
          <a:lstStyle/>
          <a:p>
            <a:r>
              <a:rPr lang="en-GB" dirty="0"/>
              <a:t>Conclusion</a:t>
            </a:r>
            <a:endParaRPr lang="en-KE" dirty="0"/>
          </a:p>
        </p:txBody>
      </p:sp>
      <p:sp>
        <p:nvSpPr>
          <p:cNvPr id="3" name="Content Placeholder 2">
            <a:extLst>
              <a:ext uri="{FF2B5EF4-FFF2-40B4-BE49-F238E27FC236}">
                <a16:creationId xmlns:a16="http://schemas.microsoft.com/office/drawing/2014/main" id="{31AC270A-6041-634B-22E6-851E675B0AC8}"/>
              </a:ext>
            </a:extLst>
          </p:cNvPr>
          <p:cNvSpPr>
            <a:spLocks noGrp="1"/>
          </p:cNvSpPr>
          <p:nvPr>
            <p:ph idx="1"/>
          </p:nvPr>
        </p:nvSpPr>
        <p:spPr/>
        <p:txBody>
          <a:bodyPr>
            <a:normAutofit lnSpcReduction="10000"/>
          </a:bodyPr>
          <a:lstStyle/>
          <a:p>
            <a:pPr marL="0" indent="0">
              <a:buNone/>
            </a:pPr>
            <a:r>
              <a:rPr lang="en-GB" b="1" dirty="0"/>
              <a:t>Likelihood</a:t>
            </a:r>
            <a:r>
              <a:rPr lang="en-GB" dirty="0"/>
              <a:t>: Majority of the respondents are likely to get the vaccine. 63% of the respondents recorded this. The 37% who are not willing to be vaccinated pointed out that; there is potential health risk associated with vaccination, uncertainty of vaccine effectiveness and lack of knowledge for the vaccine.</a:t>
            </a:r>
          </a:p>
          <a:p>
            <a:pPr marL="0" indent="0">
              <a:buNone/>
            </a:pPr>
            <a:r>
              <a:rPr lang="en-GB" dirty="0"/>
              <a:t>There needs to be sensitization of the benefits and health side effects if any, for people to stop doubting.</a:t>
            </a:r>
          </a:p>
          <a:p>
            <a:pPr marL="0" indent="0">
              <a:buNone/>
            </a:pPr>
            <a:r>
              <a:rPr lang="en-GB" b="1" dirty="0"/>
              <a:t>Confidence of the vaccine</a:t>
            </a:r>
            <a:r>
              <a:rPr lang="en-GB" dirty="0"/>
              <a:t>: About half of the population is confident of the vaccine.</a:t>
            </a:r>
          </a:p>
          <a:p>
            <a:pPr marL="0" indent="0">
              <a:buNone/>
            </a:pPr>
            <a:r>
              <a:rPr lang="en-GB" dirty="0"/>
              <a:t>There needs to be real life examples for people who have used the vaccine to encourage those who are not sure of it</a:t>
            </a:r>
            <a:endParaRPr lang="en-KE" dirty="0"/>
          </a:p>
        </p:txBody>
      </p:sp>
    </p:spTree>
    <p:extLst>
      <p:ext uri="{BB962C8B-B14F-4D97-AF65-F5344CB8AC3E}">
        <p14:creationId xmlns:p14="http://schemas.microsoft.com/office/powerpoint/2010/main" val="155127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AE36B-3922-B020-EC09-C6D575DBCA9F}"/>
              </a:ext>
            </a:extLst>
          </p:cNvPr>
          <p:cNvSpPr>
            <a:spLocks noGrp="1"/>
          </p:cNvSpPr>
          <p:nvPr>
            <p:ph type="title" idx="4294967295"/>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Smiling Face with No Fill">
            <a:extLst>
              <a:ext uri="{FF2B5EF4-FFF2-40B4-BE49-F238E27FC236}">
                <a16:creationId xmlns:a16="http://schemas.microsoft.com/office/drawing/2014/main" id="{758C854A-CBA6-66B7-85C3-35C6E151E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76489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B4B7F-344A-CB69-9FDF-6E46C0E8075F}"/>
              </a:ext>
            </a:extLst>
          </p:cNvPr>
          <p:cNvSpPr>
            <a:spLocks noGrp="1"/>
          </p:cNvSpPr>
          <p:nvPr>
            <p:ph type="title"/>
          </p:nvPr>
        </p:nvSpPr>
        <p:spPr>
          <a:xfrm>
            <a:off x="1043631" y="809898"/>
            <a:ext cx="9942716" cy="1554480"/>
          </a:xfrm>
        </p:spPr>
        <p:txBody>
          <a:bodyPr anchor="ctr">
            <a:normAutofit/>
          </a:bodyPr>
          <a:lstStyle/>
          <a:p>
            <a:r>
              <a:rPr lang="en-GB" sz="4800"/>
              <a:t>Contents</a:t>
            </a:r>
            <a:endParaRPr lang="en-KE" sz="4800"/>
          </a:p>
        </p:txBody>
      </p:sp>
      <p:sp>
        <p:nvSpPr>
          <p:cNvPr id="3" name="Content Placeholder 2">
            <a:extLst>
              <a:ext uri="{FF2B5EF4-FFF2-40B4-BE49-F238E27FC236}">
                <a16:creationId xmlns:a16="http://schemas.microsoft.com/office/drawing/2014/main" id="{ED22D270-D0FC-1DF0-F786-A0A953B4B481}"/>
              </a:ext>
            </a:extLst>
          </p:cNvPr>
          <p:cNvSpPr>
            <a:spLocks noGrp="1"/>
          </p:cNvSpPr>
          <p:nvPr>
            <p:ph idx="1"/>
          </p:nvPr>
        </p:nvSpPr>
        <p:spPr>
          <a:xfrm>
            <a:off x="1045028" y="3017522"/>
            <a:ext cx="9941319" cy="3124658"/>
          </a:xfrm>
        </p:spPr>
        <p:txBody>
          <a:bodyPr anchor="ctr">
            <a:normAutofit/>
          </a:bodyPr>
          <a:lstStyle/>
          <a:p>
            <a:r>
              <a:rPr lang="en-GB" sz="2200" dirty="0"/>
              <a:t>Background</a:t>
            </a:r>
          </a:p>
          <a:p>
            <a:r>
              <a:rPr lang="en-GB" sz="2200" dirty="0"/>
              <a:t>Objectives</a:t>
            </a:r>
          </a:p>
          <a:p>
            <a:r>
              <a:rPr lang="en-GB" sz="2200" dirty="0"/>
              <a:t>Study Design</a:t>
            </a:r>
          </a:p>
          <a:p>
            <a:r>
              <a:rPr lang="en-GB" sz="2200" dirty="0"/>
              <a:t>Executive Summary</a:t>
            </a:r>
          </a:p>
          <a:p>
            <a:r>
              <a:rPr lang="en-GB" sz="2200" dirty="0"/>
              <a:t>Key Findings</a:t>
            </a:r>
          </a:p>
          <a:p>
            <a:r>
              <a:rPr lang="en-GB" sz="2200" dirty="0"/>
              <a:t>Conclusion</a:t>
            </a:r>
          </a:p>
          <a:p>
            <a:r>
              <a:rPr lang="en-GB" sz="2200" dirty="0"/>
              <a:t>Recommendation</a:t>
            </a:r>
            <a:endParaRPr lang="en-KE" sz="22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44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3D328-1738-C2ED-CC8E-33DEB73FC752}"/>
              </a:ext>
            </a:extLst>
          </p:cNvPr>
          <p:cNvSpPr>
            <a:spLocks noGrp="1"/>
          </p:cNvSpPr>
          <p:nvPr>
            <p:ph type="title"/>
          </p:nvPr>
        </p:nvSpPr>
        <p:spPr>
          <a:xfrm>
            <a:off x="1043631" y="809898"/>
            <a:ext cx="9942716" cy="1554480"/>
          </a:xfrm>
        </p:spPr>
        <p:txBody>
          <a:bodyPr anchor="ctr">
            <a:normAutofit/>
          </a:bodyPr>
          <a:lstStyle/>
          <a:p>
            <a:r>
              <a:rPr lang="en-GB" sz="4800"/>
              <a:t>Background Information</a:t>
            </a:r>
            <a:endParaRPr lang="en-KE" sz="4800"/>
          </a:p>
        </p:txBody>
      </p:sp>
      <p:sp>
        <p:nvSpPr>
          <p:cNvPr id="3" name="Content Placeholder 2">
            <a:extLst>
              <a:ext uri="{FF2B5EF4-FFF2-40B4-BE49-F238E27FC236}">
                <a16:creationId xmlns:a16="http://schemas.microsoft.com/office/drawing/2014/main" id="{F1E84A76-325C-2029-5DE5-426622729353}"/>
              </a:ext>
            </a:extLst>
          </p:cNvPr>
          <p:cNvSpPr>
            <a:spLocks noGrp="1"/>
          </p:cNvSpPr>
          <p:nvPr>
            <p:ph idx="1"/>
          </p:nvPr>
        </p:nvSpPr>
        <p:spPr>
          <a:xfrm>
            <a:off x="1045028" y="3017522"/>
            <a:ext cx="9941319" cy="3124658"/>
          </a:xfrm>
        </p:spPr>
        <p:txBody>
          <a:bodyPr anchor="ctr">
            <a:normAutofit/>
          </a:bodyPr>
          <a:lstStyle/>
          <a:p>
            <a:r>
              <a:rPr lang="en-GB" sz="1700"/>
              <a:t>COVID-19 is a disease caused by the SARS-CoV-2 virus, first identified in Wuhan, China, in December 2019.</a:t>
            </a:r>
          </a:p>
          <a:p>
            <a:r>
              <a:rPr lang="en-GB" sz="1700"/>
              <a:t>The virus spreads mainly through respiratory droplets, causing symptoms like fever, cough, and difficulty breathing.</a:t>
            </a:r>
          </a:p>
          <a:p>
            <a:r>
              <a:rPr lang="en-GB" sz="1700"/>
              <a:t>The pandemic led to global health crises, economic disruptions, and significant changes in daily life.</a:t>
            </a:r>
          </a:p>
          <a:p>
            <a:r>
              <a:rPr lang="en-GB" sz="1700"/>
              <a:t>New variants of the virus have continued to emerge, requiring ongoing public health efforts and adaptations.</a:t>
            </a:r>
          </a:p>
          <a:p>
            <a:r>
              <a:rPr lang="en-GB" sz="1700"/>
              <a:t>Vaccines and treatments were developed rapidly, with mass vaccination campaigns starting in late 2020.</a:t>
            </a:r>
            <a:endParaRPr lang="en-KE"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6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9587A-6C1E-37CC-DAD3-812B47503EA4}"/>
              </a:ext>
            </a:extLst>
          </p:cNvPr>
          <p:cNvSpPr>
            <a:spLocks noGrp="1"/>
          </p:cNvSpPr>
          <p:nvPr>
            <p:ph type="title"/>
          </p:nvPr>
        </p:nvSpPr>
        <p:spPr>
          <a:xfrm>
            <a:off x="1043631" y="809898"/>
            <a:ext cx="9942716" cy="1554480"/>
          </a:xfrm>
        </p:spPr>
        <p:txBody>
          <a:bodyPr anchor="ctr">
            <a:normAutofit/>
          </a:bodyPr>
          <a:lstStyle/>
          <a:p>
            <a:r>
              <a:rPr lang="en-GB" sz="4800"/>
              <a:t>Objectives of the study</a:t>
            </a:r>
            <a:endParaRPr lang="en-KE" sz="4800"/>
          </a:p>
        </p:txBody>
      </p:sp>
      <p:sp>
        <p:nvSpPr>
          <p:cNvPr id="3" name="Content Placeholder 2">
            <a:extLst>
              <a:ext uri="{FF2B5EF4-FFF2-40B4-BE49-F238E27FC236}">
                <a16:creationId xmlns:a16="http://schemas.microsoft.com/office/drawing/2014/main" id="{CD97F06C-52CB-3FEC-E0F4-145F5BA2E41C}"/>
              </a:ext>
            </a:extLst>
          </p:cNvPr>
          <p:cNvSpPr>
            <a:spLocks noGrp="1"/>
          </p:cNvSpPr>
          <p:nvPr>
            <p:ph idx="1"/>
          </p:nvPr>
        </p:nvSpPr>
        <p:spPr>
          <a:xfrm>
            <a:off x="1045028" y="3017522"/>
            <a:ext cx="9941319" cy="3124658"/>
          </a:xfrm>
        </p:spPr>
        <p:txBody>
          <a:bodyPr anchor="ctr">
            <a:normAutofit/>
          </a:bodyPr>
          <a:lstStyle/>
          <a:p>
            <a:r>
              <a:rPr lang="en-GB" sz="2400" b="1" dirty="0"/>
              <a:t>Confidence: </a:t>
            </a:r>
            <a:r>
              <a:rPr lang="en-GB" sz="2400" dirty="0"/>
              <a:t>To understand the level of confidence on the covid vaccine</a:t>
            </a:r>
          </a:p>
          <a:p>
            <a:r>
              <a:rPr lang="en-GB" sz="2400" b="1" dirty="0"/>
              <a:t>Likelihood: </a:t>
            </a:r>
            <a:r>
              <a:rPr lang="en-GB" sz="2400" dirty="0"/>
              <a:t>Get to know the probability of people willing to get vaccinated on its availability</a:t>
            </a:r>
          </a:p>
          <a:p>
            <a:r>
              <a:rPr lang="en-GB" sz="2400" b="1" dirty="0"/>
              <a:t>Reason for the contrary opinion: </a:t>
            </a:r>
            <a:r>
              <a:rPr lang="en-GB" sz="2400" dirty="0"/>
              <a:t>Primary reason for not taking the vaccine at its disposal</a:t>
            </a:r>
          </a:p>
          <a:p>
            <a:pPr marL="0" indent="0">
              <a:buNone/>
            </a:pPr>
            <a:endParaRPr lang="en-KE" sz="2400" b="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0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AA68BD-58A3-2E87-514F-A2FE50928653}"/>
              </a:ext>
            </a:extLst>
          </p:cNvPr>
          <p:cNvSpPr>
            <a:spLocks noGrp="1"/>
          </p:cNvSpPr>
          <p:nvPr>
            <p:ph type="title"/>
          </p:nvPr>
        </p:nvSpPr>
        <p:spPr>
          <a:xfrm>
            <a:off x="761999" y="463941"/>
            <a:ext cx="9963509" cy="1616529"/>
          </a:xfrm>
        </p:spPr>
        <p:txBody>
          <a:bodyPr>
            <a:normAutofit/>
          </a:bodyPr>
          <a:lstStyle/>
          <a:p>
            <a:r>
              <a:rPr lang="en-GB" sz="4000"/>
              <a:t>Study Design</a:t>
            </a:r>
            <a:endParaRPr lang="en-KE" sz="4000"/>
          </a:p>
        </p:txBody>
      </p:sp>
      <p:graphicFrame>
        <p:nvGraphicFramePr>
          <p:cNvPr id="4" name="Content Placeholder 3">
            <a:extLst>
              <a:ext uri="{FF2B5EF4-FFF2-40B4-BE49-F238E27FC236}">
                <a16:creationId xmlns:a16="http://schemas.microsoft.com/office/drawing/2014/main" id="{75DCAB06-3ED7-75EB-FA42-9DCAA5330D86}"/>
              </a:ext>
            </a:extLst>
          </p:cNvPr>
          <p:cNvGraphicFramePr>
            <a:graphicFrameLocks noGrp="1"/>
          </p:cNvGraphicFramePr>
          <p:nvPr>
            <p:ph idx="1"/>
            <p:extLst>
              <p:ext uri="{D42A27DB-BD31-4B8C-83A1-F6EECF244321}">
                <p14:modId xmlns:p14="http://schemas.microsoft.com/office/powerpoint/2010/main" val="3196409390"/>
              </p:ext>
            </p:extLst>
          </p:nvPr>
        </p:nvGraphicFramePr>
        <p:xfrm>
          <a:off x="905668" y="3009250"/>
          <a:ext cx="10383431" cy="3145492"/>
        </p:xfrm>
        <a:graphic>
          <a:graphicData uri="http://schemas.openxmlformats.org/drawingml/2006/table">
            <a:tbl>
              <a:tblPr firstRow="1" bandRow="1">
                <a:tableStyleId>{5C22544A-7EE6-4342-B048-85BDC9FD1C3A}</a:tableStyleId>
              </a:tblPr>
              <a:tblGrid>
                <a:gridCol w="4429970">
                  <a:extLst>
                    <a:ext uri="{9D8B030D-6E8A-4147-A177-3AD203B41FA5}">
                      <a16:colId xmlns:a16="http://schemas.microsoft.com/office/drawing/2014/main" val="1448817829"/>
                    </a:ext>
                  </a:extLst>
                </a:gridCol>
                <a:gridCol w="5953461">
                  <a:extLst>
                    <a:ext uri="{9D8B030D-6E8A-4147-A177-3AD203B41FA5}">
                      <a16:colId xmlns:a16="http://schemas.microsoft.com/office/drawing/2014/main" val="2724263307"/>
                    </a:ext>
                  </a:extLst>
                </a:gridCol>
              </a:tblGrid>
              <a:tr h="1055262">
                <a:tc>
                  <a:txBody>
                    <a:bodyPr/>
                    <a:lstStyle/>
                    <a:p>
                      <a:r>
                        <a:rPr lang="en-GB" sz="2000"/>
                        <a:t>Methodology</a:t>
                      </a:r>
                      <a:endParaRPr lang="en-KE" sz="2000"/>
                    </a:p>
                  </a:txBody>
                  <a:tcPr marL="101467" marR="101467" marT="50734" marB="50734"/>
                </a:tc>
                <a:tc>
                  <a:txBody>
                    <a:bodyPr/>
                    <a:lstStyle/>
                    <a:p>
                      <a:r>
                        <a:rPr lang="en-GB" sz="2000"/>
                        <a:t>This was a Qualitative Survey whereby respondents were reached through Random Digit Dialling (RDD)</a:t>
                      </a:r>
                      <a:endParaRPr lang="en-KE" sz="2000"/>
                    </a:p>
                  </a:txBody>
                  <a:tcPr marL="101467" marR="101467" marT="50734" marB="50734"/>
                </a:tc>
                <a:extLst>
                  <a:ext uri="{0D108BD9-81ED-4DB2-BD59-A6C34878D82A}">
                    <a16:rowId xmlns:a16="http://schemas.microsoft.com/office/drawing/2014/main" val="3653825184"/>
                  </a:ext>
                </a:extLst>
              </a:tr>
              <a:tr h="750859">
                <a:tc>
                  <a:txBody>
                    <a:bodyPr/>
                    <a:lstStyle/>
                    <a:p>
                      <a:r>
                        <a:rPr lang="en-GB" sz="2000"/>
                        <a:t>Objectives</a:t>
                      </a:r>
                      <a:endParaRPr lang="en-KE" sz="2000"/>
                    </a:p>
                  </a:txBody>
                  <a:tcPr marL="101467" marR="101467" marT="50734" marB="50734"/>
                </a:tc>
                <a:tc>
                  <a:txBody>
                    <a:bodyPr/>
                    <a:lstStyle/>
                    <a:p>
                      <a:r>
                        <a:rPr lang="en-GB" sz="2000"/>
                        <a:t>Study to determine the perception and willingness to partake in the covid 19 vaccine exercise</a:t>
                      </a:r>
                      <a:endParaRPr lang="en-KE" sz="2000"/>
                    </a:p>
                  </a:txBody>
                  <a:tcPr marL="101467" marR="101467" marT="50734" marB="50734"/>
                </a:tc>
                <a:extLst>
                  <a:ext uri="{0D108BD9-81ED-4DB2-BD59-A6C34878D82A}">
                    <a16:rowId xmlns:a16="http://schemas.microsoft.com/office/drawing/2014/main" val="279148281"/>
                  </a:ext>
                </a:extLst>
              </a:tr>
              <a:tr h="446457">
                <a:tc>
                  <a:txBody>
                    <a:bodyPr/>
                    <a:lstStyle/>
                    <a:p>
                      <a:r>
                        <a:rPr lang="en-GB" sz="2000"/>
                        <a:t>Data Collection Dates</a:t>
                      </a:r>
                      <a:endParaRPr lang="en-KE" sz="2000"/>
                    </a:p>
                  </a:txBody>
                  <a:tcPr marL="101467" marR="101467" marT="50734" marB="50734"/>
                </a:tc>
                <a:tc>
                  <a:txBody>
                    <a:bodyPr/>
                    <a:lstStyle/>
                    <a:p>
                      <a:r>
                        <a:rPr lang="en-GB" sz="2000"/>
                        <a:t>28</a:t>
                      </a:r>
                      <a:r>
                        <a:rPr lang="en-GB" sz="2000" baseline="30000"/>
                        <a:t>th</a:t>
                      </a:r>
                      <a:r>
                        <a:rPr lang="en-GB" sz="2000"/>
                        <a:t> February 2021 to 3</a:t>
                      </a:r>
                      <a:r>
                        <a:rPr lang="en-GB" sz="2000" baseline="30000"/>
                        <a:t>rd</a:t>
                      </a:r>
                      <a:r>
                        <a:rPr lang="en-GB" sz="2000"/>
                        <a:t> March 2021</a:t>
                      </a:r>
                      <a:endParaRPr lang="en-KE" sz="2000"/>
                    </a:p>
                  </a:txBody>
                  <a:tcPr marL="101467" marR="101467" marT="50734" marB="50734"/>
                </a:tc>
                <a:extLst>
                  <a:ext uri="{0D108BD9-81ED-4DB2-BD59-A6C34878D82A}">
                    <a16:rowId xmlns:a16="http://schemas.microsoft.com/office/drawing/2014/main" val="1441658600"/>
                  </a:ext>
                </a:extLst>
              </a:tr>
              <a:tr h="446457">
                <a:tc>
                  <a:txBody>
                    <a:bodyPr/>
                    <a:lstStyle/>
                    <a:p>
                      <a:r>
                        <a:rPr lang="en-GB" sz="2000"/>
                        <a:t>Target Respondents</a:t>
                      </a:r>
                      <a:endParaRPr lang="en-KE" sz="2000"/>
                    </a:p>
                  </a:txBody>
                  <a:tcPr marL="101467" marR="101467" marT="50734" marB="50734"/>
                </a:tc>
                <a:tc>
                  <a:txBody>
                    <a:bodyPr/>
                    <a:lstStyle/>
                    <a:p>
                      <a:r>
                        <a:rPr lang="en-GB" sz="2000"/>
                        <a:t>Nationwide</a:t>
                      </a:r>
                      <a:endParaRPr lang="en-KE" sz="2000"/>
                    </a:p>
                  </a:txBody>
                  <a:tcPr marL="101467" marR="101467" marT="50734" marB="50734"/>
                </a:tc>
                <a:extLst>
                  <a:ext uri="{0D108BD9-81ED-4DB2-BD59-A6C34878D82A}">
                    <a16:rowId xmlns:a16="http://schemas.microsoft.com/office/drawing/2014/main" val="1723477475"/>
                  </a:ext>
                </a:extLst>
              </a:tr>
              <a:tr h="446457">
                <a:tc>
                  <a:txBody>
                    <a:bodyPr/>
                    <a:lstStyle/>
                    <a:p>
                      <a:r>
                        <a:rPr lang="en-GB" sz="2000"/>
                        <a:t>Sample size</a:t>
                      </a:r>
                      <a:endParaRPr lang="en-KE" sz="2000"/>
                    </a:p>
                  </a:txBody>
                  <a:tcPr marL="101467" marR="101467" marT="50734" marB="50734"/>
                </a:tc>
                <a:tc>
                  <a:txBody>
                    <a:bodyPr/>
                    <a:lstStyle/>
                    <a:p>
                      <a:r>
                        <a:rPr lang="en-GB" sz="2000" dirty="0"/>
                        <a:t>n=400</a:t>
                      </a:r>
                      <a:endParaRPr lang="en-KE" sz="2000" dirty="0"/>
                    </a:p>
                  </a:txBody>
                  <a:tcPr marL="101467" marR="101467" marT="50734" marB="50734"/>
                </a:tc>
                <a:extLst>
                  <a:ext uri="{0D108BD9-81ED-4DB2-BD59-A6C34878D82A}">
                    <a16:rowId xmlns:a16="http://schemas.microsoft.com/office/drawing/2014/main" val="1475578480"/>
                  </a:ext>
                </a:extLst>
              </a:tr>
            </a:tbl>
          </a:graphicData>
        </a:graphic>
      </p:graphicFrame>
    </p:spTree>
    <p:extLst>
      <p:ext uri="{BB962C8B-B14F-4D97-AF65-F5344CB8AC3E}">
        <p14:creationId xmlns:p14="http://schemas.microsoft.com/office/powerpoint/2010/main" val="375272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4D7444E-8572-6DFD-CB75-0984238C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5" name="Rectangle 24">
              <a:extLst>
                <a:ext uri="{FF2B5EF4-FFF2-40B4-BE49-F238E27FC236}">
                  <a16:creationId xmlns:a16="http://schemas.microsoft.com/office/drawing/2014/main" id="{01C89D56-574B-DBE6-E414-A886D4CD9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808B29-2E24-7E95-6543-9B0B82179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7B7102-AC88-04C9-10CB-A6BBE1748470}"/>
              </a:ext>
            </a:extLst>
          </p:cNvPr>
          <p:cNvSpPr>
            <a:spLocks noGrp="1"/>
          </p:cNvSpPr>
          <p:nvPr>
            <p:ph type="title"/>
          </p:nvPr>
        </p:nvSpPr>
        <p:spPr>
          <a:xfrm>
            <a:off x="1043631" y="809898"/>
            <a:ext cx="9942716" cy="1554480"/>
          </a:xfrm>
        </p:spPr>
        <p:txBody>
          <a:bodyPr anchor="ctr">
            <a:normAutofit/>
          </a:bodyPr>
          <a:lstStyle/>
          <a:p>
            <a:r>
              <a:rPr lang="en-GB" sz="4800"/>
              <a:t>Executive Summary</a:t>
            </a:r>
            <a:endParaRPr lang="en-KE" sz="4800"/>
          </a:p>
        </p:txBody>
      </p:sp>
      <p:graphicFrame>
        <p:nvGraphicFramePr>
          <p:cNvPr id="19" name="Content Placeholder 2">
            <a:extLst>
              <a:ext uri="{FF2B5EF4-FFF2-40B4-BE49-F238E27FC236}">
                <a16:creationId xmlns:a16="http://schemas.microsoft.com/office/drawing/2014/main" id="{8CD83EC9-7BE1-D0E7-3E33-1C53240817C8}"/>
              </a:ext>
            </a:extLst>
          </p:cNvPr>
          <p:cNvGraphicFramePr>
            <a:graphicFrameLocks noGrp="1"/>
          </p:cNvGraphicFramePr>
          <p:nvPr>
            <p:ph idx="1"/>
            <p:extLst>
              <p:ext uri="{D42A27DB-BD31-4B8C-83A1-F6EECF244321}">
                <p14:modId xmlns:p14="http://schemas.microsoft.com/office/powerpoint/2010/main" val="3845068906"/>
              </p:ext>
            </p:extLst>
          </p:nvPr>
        </p:nvGraphicFramePr>
        <p:xfrm>
          <a:off x="1045028" y="3017522"/>
          <a:ext cx="9941319" cy="3124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51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8499-9066-76CA-6381-A647FBC3457D}"/>
              </a:ext>
            </a:extLst>
          </p:cNvPr>
          <p:cNvSpPr>
            <a:spLocks noGrp="1"/>
          </p:cNvSpPr>
          <p:nvPr>
            <p:ph type="title"/>
          </p:nvPr>
        </p:nvSpPr>
        <p:spPr/>
        <p:txBody>
          <a:bodyPr/>
          <a:lstStyle/>
          <a:p>
            <a:r>
              <a:rPr lang="en-GB" dirty="0"/>
              <a:t>Key Findings</a:t>
            </a:r>
            <a:endParaRPr lang="en-KE" dirty="0"/>
          </a:p>
        </p:txBody>
      </p:sp>
      <p:sp>
        <p:nvSpPr>
          <p:cNvPr id="3" name="Content Placeholder 2">
            <a:extLst>
              <a:ext uri="{FF2B5EF4-FFF2-40B4-BE49-F238E27FC236}">
                <a16:creationId xmlns:a16="http://schemas.microsoft.com/office/drawing/2014/main" id="{2F057049-AE1A-2389-02B1-B4B99BE179E4}"/>
              </a:ext>
            </a:extLst>
          </p:cNvPr>
          <p:cNvSpPr>
            <a:spLocks noGrp="1"/>
          </p:cNvSpPr>
          <p:nvPr>
            <p:ph idx="1"/>
          </p:nvPr>
        </p:nvSpPr>
        <p:spPr/>
        <p:txBody>
          <a:bodyPr/>
          <a:lstStyle/>
          <a:p>
            <a:pPr marL="0" indent="0">
              <a:buNone/>
            </a:pPr>
            <a:r>
              <a:rPr lang="en-GB" dirty="0"/>
              <a:t>Likelihood By Age group</a:t>
            </a:r>
          </a:p>
          <a:p>
            <a:pPr marL="0" indent="0">
              <a:buNone/>
            </a:pPr>
            <a:r>
              <a:rPr lang="en-GB" sz="2000" dirty="0"/>
              <a:t>Age group 15 to 25 and 36+ lead in the percentage of respondents who are likely to get the vaccine (63%). For 26 to 35, 56% recorded to be willing to get the vaccine. Most of the respondents who are very sure that they will not get the vaccine come from the age group 26 to 35 with 25%.</a:t>
            </a:r>
            <a:endParaRPr lang="en-KE" sz="2000" dirty="0"/>
          </a:p>
        </p:txBody>
      </p:sp>
      <p:graphicFrame>
        <p:nvGraphicFramePr>
          <p:cNvPr id="6" name="Chart 5">
            <a:extLst>
              <a:ext uri="{FF2B5EF4-FFF2-40B4-BE49-F238E27FC236}">
                <a16:creationId xmlns:a16="http://schemas.microsoft.com/office/drawing/2014/main" id="{E986CD89-4BEB-4717-01DC-A0808D940383}"/>
              </a:ext>
            </a:extLst>
          </p:cNvPr>
          <p:cNvGraphicFramePr/>
          <p:nvPr>
            <p:extLst>
              <p:ext uri="{D42A27DB-BD31-4B8C-83A1-F6EECF244321}">
                <p14:modId xmlns:p14="http://schemas.microsoft.com/office/powerpoint/2010/main" val="3503979430"/>
              </p:ext>
            </p:extLst>
          </p:nvPr>
        </p:nvGraphicFramePr>
        <p:xfrm>
          <a:off x="1461449" y="3630778"/>
          <a:ext cx="8128000" cy="286209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640E64B-65E8-0C4E-0F00-C70573803850}"/>
              </a:ext>
            </a:extLst>
          </p:cNvPr>
          <p:cNvSpPr txBox="1"/>
          <p:nvPr/>
        </p:nvSpPr>
        <p:spPr>
          <a:xfrm>
            <a:off x="162961" y="6549068"/>
            <a:ext cx="675239" cy="246221"/>
          </a:xfrm>
          <a:prstGeom prst="rect">
            <a:avLst/>
          </a:prstGeom>
          <a:noFill/>
        </p:spPr>
        <p:txBody>
          <a:bodyPr wrap="square" rtlCol="0">
            <a:spAutoFit/>
          </a:bodyPr>
          <a:lstStyle/>
          <a:p>
            <a:r>
              <a:rPr lang="en-GB" sz="1000" dirty="0"/>
              <a:t>n=400</a:t>
            </a:r>
            <a:endParaRPr lang="en-KE" sz="1000" dirty="0"/>
          </a:p>
        </p:txBody>
      </p:sp>
      <p:sp>
        <p:nvSpPr>
          <p:cNvPr id="9" name="TextBox 8">
            <a:extLst>
              <a:ext uri="{FF2B5EF4-FFF2-40B4-BE49-F238E27FC236}">
                <a16:creationId xmlns:a16="http://schemas.microsoft.com/office/drawing/2014/main" id="{78DAF82E-7777-8598-DBE0-21F1A7989512}"/>
              </a:ext>
            </a:extLst>
          </p:cNvPr>
          <p:cNvSpPr txBox="1"/>
          <p:nvPr/>
        </p:nvSpPr>
        <p:spPr>
          <a:xfrm>
            <a:off x="3558013" y="6492875"/>
            <a:ext cx="5866644" cy="246221"/>
          </a:xfrm>
          <a:prstGeom prst="rect">
            <a:avLst/>
          </a:prstGeom>
          <a:noFill/>
        </p:spPr>
        <p:txBody>
          <a:bodyPr wrap="square" rtlCol="0">
            <a:spAutoFit/>
          </a:bodyPr>
          <a:lstStyle/>
          <a:p>
            <a:r>
              <a:rPr lang="en-GB" sz="1000" dirty="0"/>
              <a:t>If a COVID-19 vaccine was available for free today, would you get it as soon as possible?</a:t>
            </a:r>
            <a:endParaRPr lang="en-KE" sz="1000" dirty="0"/>
          </a:p>
        </p:txBody>
      </p:sp>
    </p:spTree>
    <p:extLst>
      <p:ext uri="{BB962C8B-B14F-4D97-AF65-F5344CB8AC3E}">
        <p14:creationId xmlns:p14="http://schemas.microsoft.com/office/powerpoint/2010/main" val="296752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C06B-32D0-F5A5-F02A-5FAA26B4E7C3}"/>
              </a:ext>
            </a:extLst>
          </p:cNvPr>
          <p:cNvSpPr>
            <a:spLocks noGrp="1"/>
          </p:cNvSpPr>
          <p:nvPr>
            <p:ph type="title"/>
          </p:nvPr>
        </p:nvSpPr>
        <p:spPr/>
        <p:txBody>
          <a:bodyPr/>
          <a:lstStyle/>
          <a:p>
            <a:r>
              <a:rPr lang="en-GB" dirty="0"/>
              <a:t>Likelihood by Gender</a:t>
            </a:r>
            <a:endParaRPr lang="en-KE" dirty="0"/>
          </a:p>
        </p:txBody>
      </p:sp>
      <p:sp>
        <p:nvSpPr>
          <p:cNvPr id="3" name="Content Placeholder 2">
            <a:extLst>
              <a:ext uri="{FF2B5EF4-FFF2-40B4-BE49-F238E27FC236}">
                <a16:creationId xmlns:a16="http://schemas.microsoft.com/office/drawing/2014/main" id="{3BC23D87-4F81-E0E7-9580-8AD12D48F39E}"/>
              </a:ext>
            </a:extLst>
          </p:cNvPr>
          <p:cNvSpPr>
            <a:spLocks noGrp="1"/>
          </p:cNvSpPr>
          <p:nvPr>
            <p:ph idx="1"/>
          </p:nvPr>
        </p:nvSpPr>
        <p:spPr/>
        <p:txBody>
          <a:bodyPr/>
          <a:lstStyle/>
          <a:p>
            <a:pPr marL="0" indent="0">
              <a:buNone/>
            </a:pPr>
            <a:r>
              <a:rPr lang="en-GB" sz="2000" dirty="0"/>
              <a:t>For both male and female, more respondents are willing to get vaccinated whenever it is available. 62% for the female and 61% for the male. Only 19% for both gender are very sure of not having the vaccine.</a:t>
            </a:r>
          </a:p>
          <a:p>
            <a:pPr marL="0" indent="0">
              <a:buNone/>
            </a:pPr>
            <a:endParaRPr lang="en-KE" dirty="0"/>
          </a:p>
        </p:txBody>
      </p:sp>
      <p:graphicFrame>
        <p:nvGraphicFramePr>
          <p:cNvPr id="6" name="Chart 5">
            <a:extLst>
              <a:ext uri="{FF2B5EF4-FFF2-40B4-BE49-F238E27FC236}">
                <a16:creationId xmlns:a16="http://schemas.microsoft.com/office/drawing/2014/main" id="{A93DC7DB-1697-B614-F540-DD98E4BE39C8}"/>
              </a:ext>
            </a:extLst>
          </p:cNvPr>
          <p:cNvGraphicFramePr/>
          <p:nvPr>
            <p:extLst>
              <p:ext uri="{D42A27DB-BD31-4B8C-83A1-F6EECF244321}">
                <p14:modId xmlns:p14="http://schemas.microsoft.com/office/powerpoint/2010/main" val="2759186204"/>
              </p:ext>
            </p:extLst>
          </p:nvPr>
        </p:nvGraphicFramePr>
        <p:xfrm>
          <a:off x="981798" y="2985475"/>
          <a:ext cx="8128000" cy="332416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C5485EE-2E0A-81F7-9E90-413F1BE40F1B}"/>
              </a:ext>
            </a:extLst>
          </p:cNvPr>
          <p:cNvSpPr txBox="1"/>
          <p:nvPr/>
        </p:nvSpPr>
        <p:spPr>
          <a:xfrm>
            <a:off x="162961" y="6549068"/>
            <a:ext cx="675239" cy="246221"/>
          </a:xfrm>
          <a:prstGeom prst="rect">
            <a:avLst/>
          </a:prstGeom>
          <a:noFill/>
        </p:spPr>
        <p:txBody>
          <a:bodyPr wrap="square" rtlCol="0">
            <a:spAutoFit/>
          </a:bodyPr>
          <a:lstStyle/>
          <a:p>
            <a:r>
              <a:rPr lang="en-GB" sz="1000" dirty="0"/>
              <a:t>n=400</a:t>
            </a:r>
            <a:endParaRPr lang="en-KE" sz="1000" dirty="0"/>
          </a:p>
        </p:txBody>
      </p:sp>
      <p:sp>
        <p:nvSpPr>
          <p:cNvPr id="8" name="TextBox 7">
            <a:extLst>
              <a:ext uri="{FF2B5EF4-FFF2-40B4-BE49-F238E27FC236}">
                <a16:creationId xmlns:a16="http://schemas.microsoft.com/office/drawing/2014/main" id="{59D90199-7181-2576-F04A-1577F65630CC}"/>
              </a:ext>
            </a:extLst>
          </p:cNvPr>
          <p:cNvSpPr txBox="1"/>
          <p:nvPr/>
        </p:nvSpPr>
        <p:spPr>
          <a:xfrm>
            <a:off x="3558013" y="6492875"/>
            <a:ext cx="5866644" cy="246221"/>
          </a:xfrm>
          <a:prstGeom prst="rect">
            <a:avLst/>
          </a:prstGeom>
          <a:noFill/>
        </p:spPr>
        <p:txBody>
          <a:bodyPr wrap="square" rtlCol="0">
            <a:spAutoFit/>
          </a:bodyPr>
          <a:lstStyle/>
          <a:p>
            <a:r>
              <a:rPr lang="en-GB" sz="1000" dirty="0"/>
              <a:t>If a COVID-19 vaccine was available for free today, would you get it as soon as possible?</a:t>
            </a:r>
            <a:endParaRPr lang="en-KE" sz="1000" dirty="0"/>
          </a:p>
        </p:txBody>
      </p:sp>
    </p:spTree>
    <p:extLst>
      <p:ext uri="{BB962C8B-B14F-4D97-AF65-F5344CB8AC3E}">
        <p14:creationId xmlns:p14="http://schemas.microsoft.com/office/powerpoint/2010/main" val="106886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7579-DE67-0B3A-405F-6463C0761543}"/>
              </a:ext>
            </a:extLst>
          </p:cNvPr>
          <p:cNvSpPr>
            <a:spLocks noGrp="1"/>
          </p:cNvSpPr>
          <p:nvPr>
            <p:ph type="title"/>
          </p:nvPr>
        </p:nvSpPr>
        <p:spPr/>
        <p:txBody>
          <a:bodyPr/>
          <a:lstStyle/>
          <a:p>
            <a:r>
              <a:rPr lang="en-GB" dirty="0"/>
              <a:t>Covid 19 Vaccine Confidence</a:t>
            </a:r>
            <a:endParaRPr lang="en-KE" dirty="0"/>
          </a:p>
        </p:txBody>
      </p:sp>
      <p:sp>
        <p:nvSpPr>
          <p:cNvPr id="3" name="Content Placeholder 2">
            <a:extLst>
              <a:ext uri="{FF2B5EF4-FFF2-40B4-BE49-F238E27FC236}">
                <a16:creationId xmlns:a16="http://schemas.microsoft.com/office/drawing/2014/main" id="{629D711D-CDCA-1E41-4542-141CDA69A500}"/>
              </a:ext>
            </a:extLst>
          </p:cNvPr>
          <p:cNvSpPr>
            <a:spLocks noGrp="1"/>
          </p:cNvSpPr>
          <p:nvPr>
            <p:ph idx="1"/>
          </p:nvPr>
        </p:nvSpPr>
        <p:spPr/>
        <p:txBody>
          <a:bodyPr>
            <a:normAutofit/>
          </a:bodyPr>
          <a:lstStyle/>
          <a:p>
            <a:pPr marL="0" indent="0">
              <a:buNone/>
            </a:pPr>
            <a:r>
              <a:rPr lang="en-GB" sz="2000" dirty="0"/>
              <a:t>Only 53% are </a:t>
            </a:r>
            <a:r>
              <a:rPr lang="en-GB" sz="2000" b="1" dirty="0"/>
              <a:t>confident</a:t>
            </a:r>
            <a:r>
              <a:rPr lang="en-GB" sz="2000" dirty="0"/>
              <a:t> of the vaccine. 33% are </a:t>
            </a:r>
            <a:r>
              <a:rPr lang="en-GB" sz="2000" b="1" dirty="0"/>
              <a:t>not confident </a:t>
            </a:r>
            <a:r>
              <a:rPr lang="en-GB" sz="2000" dirty="0"/>
              <a:t>while 15% are </a:t>
            </a:r>
            <a:r>
              <a:rPr lang="en-GB" sz="2000" b="1" dirty="0"/>
              <a:t>unsure</a:t>
            </a:r>
            <a:r>
              <a:rPr lang="en-GB" sz="2000" dirty="0"/>
              <a:t> of how they feel about the vaccine. The age 15 to 25 recorded the highest percentage (58%) of the respondents who are confident with vaccine. 36+ followed with 51% whereas 26-35 had the lowest score of 48% in terms of confidence in the vaccine.</a:t>
            </a:r>
            <a:endParaRPr lang="en-KE" sz="2000" dirty="0"/>
          </a:p>
        </p:txBody>
      </p:sp>
      <p:graphicFrame>
        <p:nvGraphicFramePr>
          <p:cNvPr id="6" name="Chart 5">
            <a:extLst>
              <a:ext uri="{FF2B5EF4-FFF2-40B4-BE49-F238E27FC236}">
                <a16:creationId xmlns:a16="http://schemas.microsoft.com/office/drawing/2014/main" id="{B40ACC45-AD5C-1AAA-7C4A-27650B767ECA}"/>
              </a:ext>
            </a:extLst>
          </p:cNvPr>
          <p:cNvGraphicFramePr/>
          <p:nvPr>
            <p:extLst>
              <p:ext uri="{D42A27DB-BD31-4B8C-83A1-F6EECF244321}">
                <p14:modId xmlns:p14="http://schemas.microsoft.com/office/powerpoint/2010/main" val="318054423"/>
              </p:ext>
            </p:extLst>
          </p:nvPr>
        </p:nvGraphicFramePr>
        <p:xfrm>
          <a:off x="1860990" y="3126775"/>
          <a:ext cx="8470019" cy="342229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B5F53A6-22C6-C441-BA7B-E33F47C21539}"/>
              </a:ext>
            </a:extLst>
          </p:cNvPr>
          <p:cNvSpPr txBox="1"/>
          <p:nvPr/>
        </p:nvSpPr>
        <p:spPr>
          <a:xfrm>
            <a:off x="162961" y="6549068"/>
            <a:ext cx="675239" cy="246221"/>
          </a:xfrm>
          <a:prstGeom prst="rect">
            <a:avLst/>
          </a:prstGeom>
          <a:noFill/>
        </p:spPr>
        <p:txBody>
          <a:bodyPr wrap="square" rtlCol="0">
            <a:spAutoFit/>
          </a:bodyPr>
          <a:lstStyle/>
          <a:p>
            <a:r>
              <a:rPr lang="en-GB" sz="1000" dirty="0"/>
              <a:t>n=400</a:t>
            </a:r>
            <a:endParaRPr lang="en-KE" sz="1000" dirty="0"/>
          </a:p>
        </p:txBody>
      </p:sp>
      <p:sp>
        <p:nvSpPr>
          <p:cNvPr id="8" name="TextBox 7">
            <a:extLst>
              <a:ext uri="{FF2B5EF4-FFF2-40B4-BE49-F238E27FC236}">
                <a16:creationId xmlns:a16="http://schemas.microsoft.com/office/drawing/2014/main" id="{493636ED-8BC6-6A0E-5520-64D72757D8B0}"/>
              </a:ext>
            </a:extLst>
          </p:cNvPr>
          <p:cNvSpPr txBox="1"/>
          <p:nvPr/>
        </p:nvSpPr>
        <p:spPr>
          <a:xfrm>
            <a:off x="3558013" y="6492875"/>
            <a:ext cx="2770359" cy="246221"/>
          </a:xfrm>
          <a:prstGeom prst="rect">
            <a:avLst/>
          </a:prstGeom>
          <a:noFill/>
        </p:spPr>
        <p:txBody>
          <a:bodyPr wrap="square" rtlCol="0">
            <a:spAutoFit/>
          </a:bodyPr>
          <a:lstStyle/>
          <a:p>
            <a:r>
              <a:rPr lang="en-GB" sz="1000" dirty="0"/>
              <a:t>How confident are you in a COVID-19 vaccine?</a:t>
            </a:r>
            <a:endParaRPr lang="en-KE" sz="1000" dirty="0"/>
          </a:p>
        </p:txBody>
      </p:sp>
    </p:spTree>
    <p:extLst>
      <p:ext uri="{BB962C8B-B14F-4D97-AF65-F5344CB8AC3E}">
        <p14:creationId xmlns:p14="http://schemas.microsoft.com/office/powerpoint/2010/main" val="350411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243</TotalTime>
  <Words>925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Covid Vaccine</vt:lpstr>
      <vt:lpstr>Contents</vt:lpstr>
      <vt:lpstr>Background Information</vt:lpstr>
      <vt:lpstr>Objectives of the study</vt:lpstr>
      <vt:lpstr>Study Design</vt:lpstr>
      <vt:lpstr>Executive Summary</vt:lpstr>
      <vt:lpstr>Key Findings</vt:lpstr>
      <vt:lpstr>Likelihood by Gender</vt:lpstr>
      <vt:lpstr>Covid 19 Vaccine Confidence</vt:lpstr>
      <vt:lpstr>Covid 19 Vaccine Confidence</vt:lpstr>
      <vt:lpstr>Reason For Lack of Confidence</vt:lpstr>
      <vt:lpstr>Vaccine Cost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Karani</dc:creator>
  <cp:lastModifiedBy>Christine Karani</cp:lastModifiedBy>
  <cp:revision>3</cp:revision>
  <dcterms:created xsi:type="dcterms:W3CDTF">2024-06-07T08:13:34Z</dcterms:created>
  <dcterms:modified xsi:type="dcterms:W3CDTF">2025-04-10T14:40:42Z</dcterms:modified>
</cp:coreProperties>
</file>