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7" r:id="rId6"/>
    <p:sldId id="268" r:id="rId7"/>
    <p:sldId id="273" r:id="rId8"/>
    <p:sldId id="274" r:id="rId9"/>
    <p:sldId id="257" r:id="rId10"/>
    <p:sldId id="264" r:id="rId11"/>
    <p:sldId id="265" r:id="rId12"/>
    <p:sldId id="272" r:id="rId13"/>
    <p:sldId id="280" r:id="rId14"/>
    <p:sldId id="279" r:id="rId15"/>
    <p:sldId id="281" r:id="rId16"/>
    <p:sldId id="282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5" r:id="rId27"/>
    <p:sldId id="296" r:id="rId28"/>
    <p:sldId id="297" r:id="rId29"/>
    <p:sldId id="301" r:id="rId30"/>
    <p:sldId id="299" r:id="rId31"/>
    <p:sldId id="294" r:id="rId32"/>
    <p:sldId id="300" r:id="rId33"/>
    <p:sldId id="305" r:id="rId34"/>
    <p:sldId id="306" r:id="rId35"/>
    <p:sldId id="307" r:id="rId36"/>
    <p:sldId id="309" r:id="rId37"/>
    <p:sldId id="30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10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955" y="114935"/>
            <a:ext cx="5290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、无冒险的设计（</a:t>
            </a:r>
            <a:r>
              <a:rPr lang="en-US" altLang="zh-CN" sz="2000"/>
              <a:t>1</a:t>
            </a:r>
            <a:r>
              <a:rPr lang="zh-CN" altLang="en-US" sz="2000"/>
              <a:t>）逻辑、移位和算数</a:t>
            </a:r>
            <a:r>
              <a:rPr lang="zh-CN" altLang="en-US" sz="2000"/>
              <a:t>运算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51790" y="6014085"/>
            <a:ext cx="5251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addra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douta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515" y="6518910"/>
            <a:ext cx="1006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inst_rom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5" name="直角三角形 34"/>
          <p:cNvSpPr/>
          <p:nvPr/>
        </p:nvSpPr>
        <p:spPr>
          <a:xfrm rot="13380000">
            <a:off x="292100" y="632777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51790" y="2765425"/>
            <a:ext cx="833120" cy="3355975"/>
          </a:xfrm>
          <a:prstGeom prst="bentConnector5">
            <a:avLst>
              <a:gd name="adj1" fmla="val -28582"/>
              <a:gd name="adj2" fmla="val 50237"/>
              <a:gd name="adj3" fmla="val 128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8" idx="3"/>
            <a:endCxn id="27" idx="1"/>
          </p:cNvCxnSpPr>
          <p:nvPr/>
        </p:nvCxnSpPr>
        <p:spPr>
          <a:xfrm flipH="1">
            <a:off x="300355" y="2765425"/>
            <a:ext cx="884555" cy="3175"/>
          </a:xfrm>
          <a:prstGeom prst="bentConnector5">
            <a:avLst>
              <a:gd name="adj1" fmla="val -26920"/>
              <a:gd name="adj2" fmla="val -20420000"/>
              <a:gd name="adj3" fmla="val 119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 flipV="1">
            <a:off x="2374265" y="2874645"/>
            <a:ext cx="857250" cy="5543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 flipV="1">
            <a:off x="2374265" y="3042920"/>
            <a:ext cx="857250" cy="386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054985" y="1182370"/>
            <a:ext cx="1420495" cy="872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3232150" y="2077085"/>
            <a:ext cx="1066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central_ctl.v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3011805" y="1460500"/>
            <a:ext cx="399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32150" y="23317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090" y="39585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33293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27673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38144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9925" y="358394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24003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29356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31032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27895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32785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grpSp>
        <p:nvGrpSpPr>
          <p:cNvPr id="89" name="组合 88"/>
          <p:cNvGrpSpPr/>
          <p:nvPr/>
        </p:nvGrpSpPr>
        <p:grpSpPr>
          <a:xfrm>
            <a:off x="3304981" y="4944745"/>
            <a:ext cx="987930" cy="662862"/>
            <a:chOff x="4910" y="7568"/>
            <a:chExt cx="1991" cy="1336"/>
          </a:xfrm>
        </p:grpSpPr>
        <p:sp>
          <p:nvSpPr>
            <p:cNvPr id="69" name="矩形 68"/>
            <p:cNvSpPr/>
            <p:nvPr/>
          </p:nvSpPr>
          <p:spPr>
            <a:xfrm>
              <a:off x="5162" y="7568"/>
              <a:ext cx="1535" cy="92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910" y="8503"/>
              <a:ext cx="1991" cy="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700"/>
                <a:t>imm_extension.v</a:t>
              </a:r>
              <a:endParaRPr lang="en-US" altLang="zh-CN" sz="7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5098" y="7863"/>
              <a:ext cx="801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">
                  <a:solidFill>
                    <a:schemeClr val="tx1"/>
                  </a:solidFill>
                </a:rPr>
                <a:t>imm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580" y="7846"/>
              <a:ext cx="1187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600">
                  <a:solidFill>
                    <a:schemeClr val="tx1"/>
                  </a:solidFill>
                </a:rPr>
                <a:t>imm_ext_o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098" y="7568"/>
              <a:ext cx="1479" cy="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">
                  <a:solidFill>
                    <a:srgbClr val="00B050"/>
                  </a:solidFill>
                </a:rPr>
                <a:t>zero_sign_ext_i</a:t>
              </a:r>
              <a:endParaRPr lang="en-US" altLang="zh-CN" sz="600">
                <a:solidFill>
                  <a:srgbClr val="00B050"/>
                </a:solidFill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3442970" y="4223385"/>
            <a:ext cx="762000" cy="4578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3" name="文本框 82"/>
          <p:cNvSpPr txBox="1"/>
          <p:nvPr/>
        </p:nvSpPr>
        <p:spPr>
          <a:xfrm>
            <a:off x="3449955" y="4669155"/>
            <a:ext cx="75501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/>
              <a:t>rW_select.v</a:t>
            </a:r>
            <a:endParaRPr lang="en-US" altLang="zh-CN" sz="800"/>
          </a:p>
        </p:txBody>
      </p:sp>
      <p:sp>
        <p:nvSpPr>
          <p:cNvPr id="84" name="文本框 83"/>
          <p:cNvSpPr txBox="1"/>
          <p:nvPr/>
        </p:nvSpPr>
        <p:spPr>
          <a:xfrm>
            <a:off x="3411220" y="4370070"/>
            <a:ext cx="3975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chemeClr val="tx1"/>
                </a:solidFill>
              </a:rPr>
              <a:t>rd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650615" y="4361180"/>
            <a:ext cx="5892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rW_o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411220" y="4223385"/>
            <a:ext cx="73406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reg_dst_i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411220" y="4501515"/>
            <a:ext cx="39751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chemeClr val="tx1"/>
                </a:solidFill>
              </a:rPr>
              <a:t>rt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64" idx="3"/>
            <a:endCxn id="84" idx="1"/>
          </p:cNvCxnSpPr>
          <p:nvPr/>
        </p:nvCxnSpPr>
        <p:spPr>
          <a:xfrm>
            <a:off x="2374265" y="3429000"/>
            <a:ext cx="1036955" cy="104013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4" idx="3"/>
            <a:endCxn id="87" idx="1"/>
          </p:cNvCxnSpPr>
          <p:nvPr/>
        </p:nvCxnSpPr>
        <p:spPr>
          <a:xfrm>
            <a:off x="2374265" y="3429000"/>
            <a:ext cx="1036955" cy="1171575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85" idx="3"/>
            <a:endCxn id="81" idx="1"/>
          </p:cNvCxnSpPr>
          <p:nvPr/>
        </p:nvCxnSpPr>
        <p:spPr>
          <a:xfrm flipV="1">
            <a:off x="4239895" y="4322445"/>
            <a:ext cx="776605" cy="138430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4" idx="3"/>
            <a:endCxn id="71" idx="1"/>
          </p:cNvCxnSpPr>
          <p:nvPr/>
        </p:nvCxnSpPr>
        <p:spPr>
          <a:xfrm>
            <a:off x="2374265" y="3429000"/>
            <a:ext cx="1024255" cy="1753870"/>
          </a:xfrm>
          <a:prstGeom prst="bentConnector3">
            <a:avLst>
              <a:gd name="adj1" fmla="val 5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2" idx="3"/>
            <a:endCxn id="34" idx="1"/>
          </p:cNvCxnSpPr>
          <p:nvPr/>
        </p:nvCxnSpPr>
        <p:spPr>
          <a:xfrm flipV="1">
            <a:off x="4226560" y="4752975"/>
            <a:ext cx="789940" cy="421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33858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28968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4" idx="3"/>
            <a:endCxn id="48" idx="1"/>
          </p:cNvCxnSpPr>
          <p:nvPr/>
        </p:nvCxnSpPr>
        <p:spPr>
          <a:xfrm flipV="1">
            <a:off x="2374265" y="1575435"/>
            <a:ext cx="637540" cy="18535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900" b="1"/>
              <a:t>imm_ext_i</a:t>
            </a:r>
            <a:endParaRPr lang="en-US" altLang="zh-CN" sz="900" b="1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800" b="1"/>
              <a:t>B_i</a:t>
            </a:r>
            <a:endParaRPr lang="en-US" altLang="zh-CN" sz="800" b="1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stCxn id="96" idx="3"/>
            <a:endCxn id="92" idx="1"/>
          </p:cNvCxnSpPr>
          <p:nvPr/>
        </p:nvCxnSpPr>
        <p:spPr>
          <a:xfrm>
            <a:off x="5643880" y="2897505"/>
            <a:ext cx="84455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97" idx="3"/>
            <a:endCxn id="93" idx="1"/>
          </p:cNvCxnSpPr>
          <p:nvPr/>
        </p:nvCxnSpPr>
        <p:spPr>
          <a:xfrm flipV="1">
            <a:off x="5643880" y="3385820"/>
            <a:ext cx="84455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81" name="文本框 80"/>
          <p:cNvSpPr txBox="1"/>
          <p:nvPr/>
        </p:nvSpPr>
        <p:spPr>
          <a:xfrm>
            <a:off x="5016500" y="420751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16500" y="465328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solidFill>
                  <a:schemeClr val="tx1"/>
                </a:solidFill>
              </a:rPr>
              <a:t>imm_ext_i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38090" y="27895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32785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33160" y="4752975"/>
            <a:ext cx="761365" cy="457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236335" y="5210175"/>
            <a:ext cx="7550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ALU_ctl.v</a:t>
            </a:r>
            <a:endParaRPr lang="en-US" altLang="zh-CN" sz="700"/>
          </a:p>
        </p:txBody>
      </p:sp>
      <p:sp>
        <p:nvSpPr>
          <p:cNvPr id="106" name="文本框 105"/>
          <p:cNvSpPr txBox="1"/>
          <p:nvPr/>
        </p:nvSpPr>
        <p:spPr>
          <a:xfrm>
            <a:off x="6201410" y="4899025"/>
            <a:ext cx="3975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chemeClr val="tx1"/>
                </a:solidFill>
              </a:rPr>
              <a:t>func</a:t>
            </a:r>
            <a:endParaRPr lang="en-US" altLang="zh-CN" sz="600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440170" y="4890770"/>
            <a:ext cx="5892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chemeClr val="accent4">
                    <a:lumMod val="75000"/>
                  </a:schemeClr>
                </a:solidFill>
              </a:rPr>
              <a:t>op_o</a:t>
            </a:r>
            <a:endParaRPr lang="en-US" altLang="zh-CN" sz="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01410" y="4752975"/>
            <a:ext cx="7340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rgbClr val="00B050"/>
                </a:solidFill>
              </a:rPr>
              <a:t>alu_op_i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09" name="肘形连接符 108"/>
          <p:cNvCxnSpPr>
            <a:stCxn id="100" idx="3"/>
            <a:endCxn id="106" idx="1"/>
          </p:cNvCxnSpPr>
          <p:nvPr/>
        </p:nvCxnSpPr>
        <p:spPr>
          <a:xfrm>
            <a:off x="5635625" y="3970655"/>
            <a:ext cx="565785" cy="1020445"/>
          </a:xfrm>
          <a:prstGeom prst="bentConnector3">
            <a:avLst>
              <a:gd name="adj1" fmla="val 500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856605" y="4803775"/>
            <a:ext cx="3797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2615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438015" y="270954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14" name="肘形连接符 113"/>
          <p:cNvCxnSpPr>
            <a:stCxn id="107" idx="3"/>
            <a:endCxn id="102" idx="1"/>
          </p:cNvCxnSpPr>
          <p:nvPr/>
        </p:nvCxnSpPr>
        <p:spPr>
          <a:xfrm flipH="1" flipV="1">
            <a:off x="6488430" y="3930015"/>
            <a:ext cx="541020" cy="1052830"/>
          </a:xfrm>
          <a:prstGeom prst="bentConnector5">
            <a:avLst>
              <a:gd name="adj1" fmla="val -44014"/>
              <a:gd name="adj2" fmla="val 48914"/>
              <a:gd name="adj3" fmla="val 144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305244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41310" y="3364230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40" name="肘形连接符 139"/>
          <p:cNvCxnSpPr>
            <a:stCxn id="139" idx="3"/>
            <a:endCxn id="121" idx="1"/>
          </p:cNvCxnSpPr>
          <p:nvPr/>
        </p:nvCxnSpPr>
        <p:spPr>
          <a:xfrm flipV="1">
            <a:off x="5647055" y="4537075"/>
            <a:ext cx="2325370" cy="843915"/>
          </a:xfrm>
          <a:prstGeom prst="bentConnector3">
            <a:avLst>
              <a:gd name="adj1" fmla="val 8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538460" y="337629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3152140"/>
            <a:ext cx="300355" cy="444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26" idx="3"/>
            <a:endCxn id="141" idx="1"/>
          </p:cNvCxnSpPr>
          <p:nvPr/>
        </p:nvCxnSpPr>
        <p:spPr>
          <a:xfrm flipV="1">
            <a:off x="8625840" y="3164205"/>
            <a:ext cx="1925320" cy="299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 flipV="1">
            <a:off x="3231515" y="3444240"/>
            <a:ext cx="7991475" cy="31750"/>
          </a:xfrm>
          <a:prstGeom prst="bentConnector5">
            <a:avLst>
              <a:gd name="adj1" fmla="val -5363"/>
              <a:gd name="adj2" fmla="val -8268000"/>
              <a:gd name="adj3" fmla="val 1023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66405" y="414020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0" name="肘形连接符 149"/>
          <p:cNvCxnSpPr>
            <a:stCxn id="148" idx="3"/>
            <a:endCxn id="132" idx="1"/>
          </p:cNvCxnSpPr>
          <p:nvPr/>
        </p:nvCxnSpPr>
        <p:spPr>
          <a:xfrm flipV="1">
            <a:off x="8575040" y="4211320"/>
            <a:ext cx="2005330" cy="43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 flipV="1">
            <a:off x="3231515" y="3210560"/>
            <a:ext cx="7979410" cy="1211580"/>
          </a:xfrm>
          <a:prstGeom prst="bentConnector5">
            <a:avLst>
              <a:gd name="adj1" fmla="val -2984"/>
              <a:gd name="adj2" fmla="val -120754"/>
              <a:gd name="adj3" fmla="val 103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71" name="文本框 170"/>
          <p:cNvSpPr txBox="1"/>
          <p:nvPr/>
        </p:nvSpPr>
        <p:spPr>
          <a:xfrm>
            <a:off x="4226560" y="498284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3020695" y="499745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15:0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251523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678430" y="231267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55335" y="28555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498340" y="319214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28555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26739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30810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308350" y="3462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8625840" y="324866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881495" y="4439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520180" y="47371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4699000" y="41001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4362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13:0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701290" y="135572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91" name="直接箭头连接符 190"/>
          <p:cNvCxnSpPr>
            <a:stCxn id="44" idx="3"/>
            <a:endCxn id="158" idx="1"/>
          </p:cNvCxnSpPr>
          <p:nvPr/>
        </p:nvCxnSpPr>
        <p:spPr>
          <a:xfrm flipV="1">
            <a:off x="4475480" y="1473835"/>
            <a:ext cx="576580" cy="144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4624070" y="45504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矩形 76"/>
          <p:cNvSpPr/>
          <p:nvPr/>
        </p:nvSpPr>
        <p:spPr>
          <a:xfrm>
            <a:off x="3016250" y="311150"/>
            <a:ext cx="8262620" cy="646239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" name="文本框 7"/>
          <p:cNvSpPr txBox="1"/>
          <p:nvPr/>
        </p:nvSpPr>
        <p:spPr>
          <a:xfrm>
            <a:off x="246380" y="489585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ExtRAM</a:t>
            </a:r>
            <a:r>
              <a:rPr lang="zh-CN" altLang="en-US" sz="1600"/>
              <a:t>组：</a:t>
            </a:r>
            <a:r>
              <a:rPr lang="zh-CN" altLang="en-US" sz="1600"/>
              <a:t>数据存储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3510280" y="697865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3" name="矩形 22"/>
          <p:cNvSpPr/>
          <p:nvPr/>
        </p:nvSpPr>
        <p:spPr>
          <a:xfrm>
            <a:off x="457200" y="960755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1880235" y="123698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1880235" y="148209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1880235" y="172720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237615" y="1972310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1560195" y="99187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307465" y="2444115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510280" y="1217930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ext_ram_ce_n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10280" y="1463040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ext_ram_oe_n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10280" y="1708150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ext_ram_we_n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10280" y="1953260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ext_ram_be_n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510280" y="97282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ext_ram_addr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3510280" y="2402840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ext_ram_data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2545080" y="143764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2463165" y="2556510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219700" y="119634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data_addr_i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5452745" y="166052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452745" y="188341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52745" y="23234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4417695" y="69786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4096385" y="293370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ext</a:t>
            </a:r>
            <a:r>
              <a:rPr lang="zh-CN" altLang="en-US"/>
              <a:t>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23535" y="255143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5452745" y="210629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3345" y="1437640"/>
            <a:ext cx="130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015" y="3900805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BaseRAM</a:t>
            </a:r>
            <a:r>
              <a:rPr lang="zh-CN" altLang="en-US" sz="1600"/>
              <a:t>组：代码存储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510915" y="4109085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0" name="矩形 9"/>
          <p:cNvSpPr/>
          <p:nvPr/>
        </p:nvSpPr>
        <p:spPr>
          <a:xfrm>
            <a:off x="457835" y="4371975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2" name="文本框 11"/>
          <p:cNvSpPr txBox="1"/>
          <p:nvPr/>
        </p:nvSpPr>
        <p:spPr>
          <a:xfrm>
            <a:off x="1880870" y="464820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1880870" y="489331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1880870" y="513842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238250" y="5383530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560830" y="440309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1308100" y="5855335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510915" y="4629150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base_ram_ce_o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10915" y="4874260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base_ram_oe_o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10915" y="5119370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base_ram_we_o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10915" y="5364480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base_ram_be_o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10915" y="438404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base_ram_addr_o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3510915" y="5814060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base_ram_data_io</a:t>
            </a:r>
            <a:endParaRPr lang="en-US" altLang="zh-CN" sz="1400"/>
          </a:p>
        </p:txBody>
      </p:sp>
      <p:sp>
        <p:nvSpPr>
          <p:cNvPr id="32" name="左箭头 31"/>
          <p:cNvSpPr/>
          <p:nvPr/>
        </p:nvSpPr>
        <p:spPr>
          <a:xfrm>
            <a:off x="2545715" y="485457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18" idx="3"/>
            <a:endCxn id="31" idx="1"/>
          </p:cNvCxnSpPr>
          <p:nvPr/>
        </p:nvCxnSpPr>
        <p:spPr>
          <a:xfrm flipV="1">
            <a:off x="2463800" y="5967730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716905" y="4803140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pc_i</a:t>
            </a:r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5453380" y="506920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53380" y="529971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53380" y="57346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inst_o</a:t>
            </a:r>
            <a:endParaRPr lang="en-US" altLang="zh-CN" sz="1400"/>
          </a:p>
        </p:txBody>
      </p:sp>
      <p:sp>
        <p:nvSpPr>
          <p:cNvPr id="38" name="文本框 37"/>
          <p:cNvSpPr txBox="1"/>
          <p:nvPr/>
        </p:nvSpPr>
        <p:spPr>
          <a:xfrm>
            <a:off x="4418330" y="410908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39" name="文本框 38"/>
          <p:cNvSpPr txBox="1"/>
          <p:nvPr/>
        </p:nvSpPr>
        <p:spPr>
          <a:xfrm>
            <a:off x="4097020" y="634492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base_ram_ctl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424170" y="596265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inst_i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5461000" y="551624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61910" y="1035050"/>
            <a:ext cx="3253105" cy="52952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8538210" y="6405245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jht_cpu.v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7670800" y="57346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inst_</a:t>
            </a:r>
            <a:r>
              <a:rPr lang="en-US" altLang="zh-CN" sz="1400"/>
              <a:t>i</a:t>
            </a:r>
            <a:endParaRPr lang="en-US" altLang="zh-CN" sz="1400"/>
          </a:p>
        </p:txBody>
      </p:sp>
      <p:cxnSp>
        <p:nvCxnSpPr>
          <p:cNvPr id="49" name="直接箭头连接符 48"/>
          <p:cNvCxnSpPr>
            <a:stCxn id="37" idx="3"/>
            <a:endCxn id="44" idx="1"/>
          </p:cNvCxnSpPr>
          <p:nvPr/>
        </p:nvCxnSpPr>
        <p:spPr>
          <a:xfrm>
            <a:off x="6482715" y="5888355"/>
            <a:ext cx="1188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70800" y="480314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pc_o</a:t>
            </a:r>
            <a:endParaRPr lang="en-US" altLang="zh-CN" sz="1400"/>
          </a:p>
        </p:txBody>
      </p:sp>
      <p:cxnSp>
        <p:nvCxnSpPr>
          <p:cNvPr id="52" name="直接箭头连接符 51"/>
          <p:cNvCxnSpPr>
            <a:stCxn id="50" idx="1"/>
            <a:endCxn id="34" idx="3"/>
          </p:cNvCxnSpPr>
          <p:nvPr/>
        </p:nvCxnSpPr>
        <p:spPr>
          <a:xfrm flipH="1">
            <a:off x="6482715" y="4956810"/>
            <a:ext cx="1188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661910" y="5029200"/>
            <a:ext cx="130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inst_w_o = 0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61910" y="529971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inst_r_o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661910" y="551624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inst_ce_o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670800" y="596265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inst_o = 0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7680325" y="2106930"/>
            <a:ext cx="1475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data_ce_o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680325" y="1196340"/>
            <a:ext cx="1330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data_addr_o</a:t>
            </a:r>
            <a:endParaRPr lang="en-US" altLang="zh-CN" sz="1400"/>
          </a:p>
        </p:txBody>
      </p:sp>
      <p:sp>
        <p:nvSpPr>
          <p:cNvPr id="60" name="文本框 59"/>
          <p:cNvSpPr txBox="1"/>
          <p:nvPr/>
        </p:nvSpPr>
        <p:spPr>
          <a:xfrm>
            <a:off x="7680325" y="1443355"/>
            <a:ext cx="130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mode_o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80325" y="166560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data_w_o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680325" y="188341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data_r_o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80325" y="23234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66" name="文本框 65"/>
          <p:cNvSpPr txBox="1"/>
          <p:nvPr/>
        </p:nvSpPr>
        <p:spPr>
          <a:xfrm>
            <a:off x="7680325" y="255143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data_o</a:t>
            </a:r>
            <a:endParaRPr lang="en-US" altLang="zh-CN" sz="1400"/>
          </a:p>
        </p:txBody>
      </p:sp>
      <p:cxnSp>
        <p:nvCxnSpPr>
          <p:cNvPr id="71" name="直接箭头连接符 70"/>
          <p:cNvCxnSpPr>
            <a:stCxn id="70" idx="3"/>
            <a:endCxn id="65" idx="1"/>
          </p:cNvCxnSpPr>
          <p:nvPr/>
        </p:nvCxnSpPr>
        <p:spPr>
          <a:xfrm>
            <a:off x="6482080" y="2477135"/>
            <a:ext cx="11982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1"/>
            <a:endCxn id="9" idx="3"/>
          </p:cNvCxnSpPr>
          <p:nvPr/>
        </p:nvCxnSpPr>
        <p:spPr>
          <a:xfrm flipH="1">
            <a:off x="6452870" y="2705100"/>
            <a:ext cx="1227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左箭头 73"/>
          <p:cNvSpPr/>
          <p:nvPr/>
        </p:nvSpPr>
        <p:spPr>
          <a:xfrm>
            <a:off x="6624955" y="146875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>
            <a:stCxn id="56" idx="1"/>
            <a:endCxn id="40" idx="3"/>
          </p:cNvCxnSpPr>
          <p:nvPr/>
        </p:nvCxnSpPr>
        <p:spPr>
          <a:xfrm flipH="1">
            <a:off x="6453505" y="6116320"/>
            <a:ext cx="1217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左箭头 75"/>
          <p:cNvSpPr/>
          <p:nvPr/>
        </p:nvSpPr>
        <p:spPr>
          <a:xfrm>
            <a:off x="6635115" y="510984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491345" y="366395"/>
            <a:ext cx="1787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4"/>
                </a:solidFill>
              </a:rPr>
              <a:t>FPGA</a:t>
            </a:r>
            <a:endParaRPr lang="en-US" altLang="zh-CN" sz="3200" b="1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89935"/>
            <a:ext cx="10969200" cy="705600"/>
          </a:xfrm>
        </p:spPr>
        <p:txBody>
          <a:bodyPr/>
          <a:p>
            <a:r>
              <a:rPr lang="zh-CN" altLang="en-US"/>
              <a:t>串口</a:t>
            </a:r>
            <a:r>
              <a:rPr lang="zh-CN" altLang="en-US"/>
              <a:t>相关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34390"/>
            <a:ext cx="10968990" cy="5415280"/>
          </a:xfrm>
        </p:spPr>
        <p:txBody>
          <a:bodyPr>
            <a:normAutofit fontScale="80000"/>
          </a:bodyPr>
          <a:p>
            <a:r>
              <a:rPr lang="zh-CN" altLang="en-US"/>
              <a:t>对于串口的</a:t>
            </a:r>
            <a:r>
              <a:rPr lang="en-US" altLang="zh-CN"/>
              <a:t>buffer_data</a:t>
            </a:r>
            <a:r>
              <a:rPr lang="zh-CN" altLang="en-US"/>
              <a:t>而言</a:t>
            </a:r>
            <a:endParaRPr lang="zh-CN" altLang="en-US"/>
          </a:p>
          <a:p>
            <a:pPr lvl="1"/>
            <a:r>
              <a:rPr lang="en-US" altLang="zh-CN"/>
              <a:t>receiver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都能向其写数据</a:t>
            </a:r>
            <a:endParaRPr lang="zh-CN" altLang="en-US"/>
          </a:p>
          <a:p>
            <a:pPr lvl="1"/>
            <a:r>
              <a:rPr lang="zh-CN" altLang="en-US"/>
              <a:t>它也能向</a:t>
            </a:r>
            <a:r>
              <a:rPr lang="en-US" altLang="zh-CN"/>
              <a:t>transmitter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发送</a:t>
            </a:r>
            <a:r>
              <a:rPr lang="zh-CN" altLang="en-US"/>
              <a:t>数据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对于可能的冲突问题，需要软硬件协同解决【这里只讨论</a:t>
            </a:r>
            <a:r>
              <a:rPr lang="zh-CN" altLang="en-US" b="1">
                <a:solidFill>
                  <a:srgbClr val="FF0000"/>
                </a:solidFill>
              </a:rPr>
              <a:t>半双工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的处理，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全双工暂时用不到（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buffer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不够吧）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】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前提设定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接收器数据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=&gt; buffer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0xBFD003FC[1] = 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可以读也可以不读，发送器一定不会工作；若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读取数据，则</a:t>
            </a:r>
            <a:r>
              <a:rPr lang="en-US" altLang="zh-CN">
                <a:sym typeface="+mn-ea"/>
              </a:rPr>
              <a:t>0xBFD003FC[1] = 0</a:t>
            </a:r>
            <a:endParaRPr lang="en-US" altLang="zh-CN">
              <a:sym typeface="+mn-ea"/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buffer =&gt;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接收器：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buffer “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空闲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的时候向其写数据（</a:t>
            </a:r>
            <a:r>
              <a:rPr lang="en-US" altLang="zh-CN">
                <a:sym typeface="+mn-ea"/>
              </a:rPr>
              <a:t>0xBFD003FC[0] = 1</a:t>
            </a:r>
            <a:r>
              <a:rPr lang="zh-CN" altLang="en-US">
                <a:sym typeface="+mn-ea"/>
              </a:rPr>
              <a:t>），之后接收器立即开始工作，向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发送串行数据，工作过程中</a:t>
            </a:r>
            <a:r>
              <a:rPr lang="en-US" altLang="zh-CN">
                <a:sym typeface="+mn-ea"/>
              </a:rPr>
              <a:t>buffer“</a:t>
            </a:r>
            <a:r>
              <a:rPr lang="zh-CN" altLang="en-US">
                <a:sym typeface="+mn-ea"/>
              </a:rPr>
              <a:t>忙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0xBFD003FC[0] = 0</a:t>
            </a:r>
            <a:r>
              <a:rPr lang="zh-CN" altLang="en-US">
                <a:sym typeface="+mn-ea"/>
              </a:rPr>
              <a:t>），这期间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ym typeface="+mn-ea"/>
              </a:rPr>
              <a:t>数据被</a:t>
            </a:r>
            <a:r>
              <a:rPr lang="en-US" altLang="zh-CN" b="1">
                <a:sym typeface="+mn-ea"/>
              </a:rPr>
              <a:t>“</a:t>
            </a:r>
            <a:r>
              <a:rPr lang="zh-CN" altLang="en-US" b="1">
                <a:sym typeface="+mn-ea"/>
              </a:rPr>
              <a:t>锁存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>
                <a:sym typeface="+mn-ea"/>
              </a:rPr>
              <a:t>，不允许向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写入数据，当发送器发送完成，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重新进入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空闲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状态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buffer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写数据，需要在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空闲状态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的时候才能写入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通过软件方式（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指令序列），等待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buffer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空闲的时候才写入（这个时候程序在执行，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rst_n disable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接收器通过硬件方式，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!rst_n &amp;&amp;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data_ready &amp;&amp; idle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的时候才能够写入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600200" lvl="3" indent="-228600">
              <a:buFont typeface="Arial" panose="020B0604020202020204" pitchFamily="34" charset="0"/>
              <a:buChar char="●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这意味着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ready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信号不能只保持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个时钟周期，因为内个周期可能：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写了一帧数据且发送器正在工作，也就是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idle disable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状态，需要考虑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信号的发生时机（最晚在识别到下一帧的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start bit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，开始接收新数据前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clear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数据的锁存，也可以单独再开辟一个内存，然后再进一步设计，也可以达到全双工，这里不需要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发送器的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busy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信号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下降沿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，代表发送完成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719320" y="3399155"/>
            <a:ext cx="2320925" cy="27241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45" name="文本框 44"/>
          <p:cNvSpPr txBox="1"/>
          <p:nvPr/>
        </p:nvSpPr>
        <p:spPr>
          <a:xfrm>
            <a:off x="4719320" y="4079240"/>
            <a:ext cx="153797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uart_data_i     32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472440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r_data_i         8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19320" y="4969510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r_data_w_i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19320" y="361251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uart_addr_i  32</a:t>
            </a:r>
            <a:endParaRPr lang="zh-CN" altLang="en-US" sz="1400"/>
          </a:p>
        </p:txBody>
      </p:sp>
      <p:sp>
        <p:nvSpPr>
          <p:cNvPr id="67" name="文本框 66"/>
          <p:cNvSpPr txBox="1"/>
          <p:nvPr/>
        </p:nvSpPr>
        <p:spPr>
          <a:xfrm>
            <a:off x="4719320" y="5187315"/>
            <a:ext cx="232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32   buffer_data_o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4719320" y="3399155"/>
            <a:ext cx="875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clk  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4979035" y="612330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uart_buffer.v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85365" y="1585595"/>
            <a:ext cx="1797685" cy="16262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2285365" y="210566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Rxd_clear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85365" y="18605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RxD   1</a:t>
            </a:r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2803525" y="253746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8 RxD_data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2285365" y="158559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2239645" y="321437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receiver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302510" y="2787650"/>
            <a:ext cx="1763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RxD_data_ready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02510" y="3844925"/>
            <a:ext cx="1797685" cy="16262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90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02510" y="436499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TxD_start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2510" y="411988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TxD_data  8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20670" y="508127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1 TxD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02510" y="384492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</a:rPr>
              <a:t>clk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02510" y="547370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transmitter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9655" y="4815840"/>
            <a:ext cx="1763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TxD_busy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77670" y="236220"/>
            <a:ext cx="0" cy="62661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8310" y="615315"/>
            <a:ext cx="84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242185" y="471805"/>
            <a:ext cx="84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FPGA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230630" y="2031365"/>
            <a:ext cx="101409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3"/>
            <a:endCxn id="37" idx="3"/>
          </p:cNvCxnSpPr>
          <p:nvPr/>
        </p:nvCxnSpPr>
        <p:spPr>
          <a:xfrm flipH="1">
            <a:off x="1430655" y="5234940"/>
            <a:ext cx="2652395" cy="1022350"/>
          </a:xfrm>
          <a:prstGeom prst="bentConnector3">
            <a:avLst>
              <a:gd name="adj1" fmla="val -89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57175" y="1767205"/>
            <a:ext cx="117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发送</a:t>
            </a:r>
            <a:endParaRPr lang="zh-CN" altLang="en-US"/>
          </a:p>
          <a:p>
            <a:pPr algn="ctr"/>
            <a:r>
              <a:rPr lang="zh-CN" altLang="en-US"/>
              <a:t>串行数据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57175" y="593471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接收</a:t>
            </a:r>
            <a:endParaRPr lang="zh-CN" altLang="en-US"/>
          </a:p>
          <a:p>
            <a:pPr algn="ctr"/>
            <a:r>
              <a:rPr lang="zh-CN" altLang="en-US"/>
              <a:t>串行数据</a:t>
            </a: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rcRect r="41527"/>
          <a:stretch>
            <a:fillRect/>
          </a:stretch>
        </p:blipFill>
        <p:spPr>
          <a:xfrm>
            <a:off x="57785" y="3209290"/>
            <a:ext cx="1590675" cy="183642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32080" y="283083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开始位</a:t>
            </a:r>
            <a:r>
              <a:rPr lang="en-US" altLang="zh-CN"/>
              <a:t> 1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46050" y="106235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RS-232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19320" y="4286250"/>
            <a:ext cx="137096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43" name="肘形连接符 42"/>
          <p:cNvCxnSpPr>
            <a:stCxn id="13" idx="3"/>
            <a:endCxn id="46" idx="1"/>
          </p:cNvCxnSpPr>
          <p:nvPr/>
        </p:nvCxnSpPr>
        <p:spPr>
          <a:xfrm>
            <a:off x="4065905" y="2691130"/>
            <a:ext cx="653415" cy="2186940"/>
          </a:xfrm>
          <a:prstGeom prst="bentConnector3">
            <a:avLst>
              <a:gd name="adj1" fmla="val 47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2" idx="3"/>
            <a:endCxn id="47" idx="1"/>
          </p:cNvCxnSpPr>
          <p:nvPr/>
        </p:nvCxnSpPr>
        <p:spPr>
          <a:xfrm>
            <a:off x="4065905" y="2941320"/>
            <a:ext cx="653415" cy="2181860"/>
          </a:xfrm>
          <a:prstGeom prst="bentConnector3">
            <a:avLst>
              <a:gd name="adj1" fmla="val 277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728210" y="4496435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100310" y="2167890"/>
            <a:ext cx="1751330" cy="22180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2" name="文本框 51"/>
          <p:cNvSpPr txBox="1"/>
          <p:nvPr/>
        </p:nvSpPr>
        <p:spPr>
          <a:xfrm>
            <a:off x="10217150" y="4385945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my_cpu.v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10118725" y="3239770"/>
            <a:ext cx="1475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data_ce_o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18725" y="2329180"/>
            <a:ext cx="1330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data_addr_o</a:t>
            </a:r>
            <a:endParaRPr lang="en-US" altLang="zh-CN" sz="1400"/>
          </a:p>
        </p:txBody>
      </p:sp>
      <p:sp>
        <p:nvSpPr>
          <p:cNvPr id="60" name="文本框 59"/>
          <p:cNvSpPr txBox="1"/>
          <p:nvPr/>
        </p:nvSpPr>
        <p:spPr>
          <a:xfrm>
            <a:off x="10118725" y="2576195"/>
            <a:ext cx="130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mode_o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18725" y="279844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data_w_o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118725" y="301625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data_r_o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118725" y="345630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66" name="文本框 65"/>
          <p:cNvSpPr txBox="1"/>
          <p:nvPr/>
        </p:nvSpPr>
        <p:spPr>
          <a:xfrm>
            <a:off x="10118725" y="368427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5078730" y="3391535"/>
            <a:ext cx="875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rst  </a:t>
            </a:r>
            <a:endParaRPr lang="en-US" altLang="zh-CN" sz="1600"/>
          </a:p>
        </p:txBody>
      </p:sp>
      <p:sp>
        <p:nvSpPr>
          <p:cNvPr id="54" name="矩形 53"/>
          <p:cNvSpPr/>
          <p:nvPr/>
        </p:nvSpPr>
        <p:spPr>
          <a:xfrm>
            <a:off x="4548505" y="355600"/>
            <a:ext cx="257111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4548505" y="875665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ext_ram_ce_n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548505" y="1120775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ext_ram_oe_n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548505" y="1365885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ext_ram_we_n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48505" y="1610995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ext_ram_be_n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48505" y="63055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ext_ram_addr</a:t>
            </a:r>
            <a:endParaRPr lang="en-US" altLang="zh-CN" sz="1400"/>
          </a:p>
        </p:txBody>
      </p:sp>
      <p:sp>
        <p:nvSpPr>
          <p:cNvPr id="72" name="文本框 71"/>
          <p:cNvSpPr txBox="1"/>
          <p:nvPr/>
        </p:nvSpPr>
        <p:spPr>
          <a:xfrm>
            <a:off x="4548505" y="2060575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ext_ram_data</a:t>
            </a:r>
            <a:endParaRPr lang="en-US" altLang="zh-CN" sz="1400"/>
          </a:p>
        </p:txBody>
      </p:sp>
      <p:sp>
        <p:nvSpPr>
          <p:cNvPr id="73" name="文本框 72"/>
          <p:cNvSpPr txBox="1"/>
          <p:nvPr/>
        </p:nvSpPr>
        <p:spPr>
          <a:xfrm>
            <a:off x="5857875" y="854075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data_addr_i</a:t>
            </a:r>
            <a:endParaRPr lang="en-US" altLang="zh-CN" sz="1400"/>
          </a:p>
        </p:txBody>
      </p:sp>
      <p:sp>
        <p:nvSpPr>
          <p:cNvPr id="74" name="文本框 73"/>
          <p:cNvSpPr txBox="1"/>
          <p:nvPr/>
        </p:nvSpPr>
        <p:spPr>
          <a:xfrm>
            <a:off x="6090920" y="131826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090920" y="154114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90920" y="198120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77" name="文本框 76"/>
          <p:cNvSpPr txBox="1"/>
          <p:nvPr/>
        </p:nvSpPr>
        <p:spPr>
          <a:xfrm>
            <a:off x="5455920" y="355600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78" name="文本框 77"/>
          <p:cNvSpPr txBox="1"/>
          <p:nvPr/>
        </p:nvSpPr>
        <p:spPr>
          <a:xfrm>
            <a:off x="4933950" y="257302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ext</a:t>
            </a:r>
            <a:r>
              <a:rPr lang="zh-CN" altLang="en-US"/>
              <a:t>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6061710" y="22091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81" name="文本框 80"/>
          <p:cNvSpPr txBox="1"/>
          <p:nvPr/>
        </p:nvSpPr>
        <p:spPr>
          <a:xfrm>
            <a:off x="6090920" y="176403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11520" y="1095375"/>
            <a:ext cx="130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768590" y="355600"/>
            <a:ext cx="1751330" cy="576834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7884795" y="613410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arbitration.v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57540" y="237363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data_addr_i</a:t>
            </a:r>
            <a:endParaRPr lang="en-US" altLang="zh-CN" sz="1400"/>
          </a:p>
        </p:txBody>
      </p:sp>
      <p:sp>
        <p:nvSpPr>
          <p:cNvPr id="87" name="文本框 86"/>
          <p:cNvSpPr txBox="1"/>
          <p:nvPr/>
        </p:nvSpPr>
        <p:spPr>
          <a:xfrm>
            <a:off x="8490585" y="283781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490585" y="306070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90585" y="350075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90" name="文本框 89"/>
          <p:cNvSpPr txBox="1"/>
          <p:nvPr/>
        </p:nvSpPr>
        <p:spPr>
          <a:xfrm>
            <a:off x="8461375" y="372872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91" name="文本框 90"/>
          <p:cNvSpPr txBox="1"/>
          <p:nvPr/>
        </p:nvSpPr>
        <p:spPr>
          <a:xfrm>
            <a:off x="8490585" y="32835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11185" y="2614930"/>
            <a:ext cx="130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768590" y="1764665"/>
            <a:ext cx="1471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ext_data_ce_o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768590" y="854075"/>
            <a:ext cx="1330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</a:rPr>
              <a:t>data_addr_o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768590" y="1101090"/>
            <a:ext cx="130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ext_mode_o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768590" y="132334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ext_data_w_o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768590" y="154114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ext_data_r_o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768590" y="198120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ext_data_i</a:t>
            </a:r>
            <a:endParaRPr lang="en-US" altLang="zh-CN" sz="1400"/>
          </a:p>
        </p:txBody>
      </p:sp>
      <p:sp>
        <p:nvSpPr>
          <p:cNvPr id="99" name="文本框 98"/>
          <p:cNvSpPr txBox="1"/>
          <p:nvPr/>
        </p:nvSpPr>
        <p:spPr>
          <a:xfrm>
            <a:off x="7768590" y="2209165"/>
            <a:ext cx="13030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ext_data_o</a:t>
            </a:r>
            <a:endParaRPr lang="en-US" altLang="zh-CN" sz="1400"/>
          </a:p>
        </p:txBody>
      </p:sp>
      <p:cxnSp>
        <p:nvCxnSpPr>
          <p:cNvPr id="100" name="肘形连接符 99"/>
          <p:cNvCxnSpPr>
            <a:stCxn id="94" idx="1"/>
            <a:endCxn id="73" idx="3"/>
          </p:cNvCxnSpPr>
          <p:nvPr/>
        </p:nvCxnSpPr>
        <p:spPr>
          <a:xfrm rot="10800000">
            <a:off x="7119620" y="1007745"/>
            <a:ext cx="64833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94" idx="1"/>
          </p:cNvCxnSpPr>
          <p:nvPr/>
        </p:nvCxnSpPr>
        <p:spPr>
          <a:xfrm rot="10800000" flipV="1">
            <a:off x="7393940" y="1007110"/>
            <a:ext cx="374650" cy="22586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endCxn id="51" idx="1"/>
          </p:cNvCxnSpPr>
          <p:nvPr/>
        </p:nvCxnSpPr>
        <p:spPr>
          <a:xfrm rot="10800000" flipV="1">
            <a:off x="4719320" y="3268345"/>
            <a:ext cx="2690495" cy="497840"/>
          </a:xfrm>
          <a:prstGeom prst="bentConnector3">
            <a:avLst>
              <a:gd name="adj1" fmla="val 1044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7768590" y="475361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uart_data_r_o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68590" y="494474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uart_data_i</a:t>
            </a:r>
            <a:endParaRPr lang="en-US" altLang="zh-CN" sz="1400"/>
          </a:p>
        </p:txBody>
      </p:sp>
      <p:cxnSp>
        <p:nvCxnSpPr>
          <p:cNvPr id="110" name="肘形连接符 109"/>
          <p:cNvCxnSpPr>
            <a:stCxn id="67" idx="3"/>
            <a:endCxn id="109" idx="1"/>
          </p:cNvCxnSpPr>
          <p:nvPr/>
        </p:nvCxnSpPr>
        <p:spPr>
          <a:xfrm flipV="1">
            <a:off x="7040245" y="5098415"/>
            <a:ext cx="728345" cy="24257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68590" y="4259580"/>
            <a:ext cx="147129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uart_data_w</a:t>
            </a:r>
            <a:r>
              <a:rPr lang="en-US" altLang="zh-CN" sz="1400">
                <a:solidFill>
                  <a:srgbClr val="00B050"/>
                </a:solidFill>
              </a:rPr>
              <a:t>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760335" y="4500245"/>
            <a:ext cx="133858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uart_data_o</a:t>
            </a:r>
            <a:endParaRPr lang="en-US" altLang="zh-CN" sz="1400"/>
          </a:p>
        </p:txBody>
      </p:sp>
      <p:sp>
        <p:nvSpPr>
          <p:cNvPr id="115" name="文本框 114"/>
          <p:cNvSpPr txBox="1"/>
          <p:nvPr/>
        </p:nvSpPr>
        <p:spPr>
          <a:xfrm>
            <a:off x="5857240" y="5485130"/>
            <a:ext cx="118237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TxD_start_o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719320" y="5791835"/>
            <a:ext cx="113855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TxD_</a:t>
            </a:r>
            <a:r>
              <a:rPr lang="en-US" altLang="zh-CN" sz="1400">
                <a:solidFill>
                  <a:srgbClr val="00B050"/>
                </a:solidFill>
              </a:rPr>
              <a:t>busy_i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018665" y="803910"/>
            <a:ext cx="2276475" cy="8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1200"/>
              <a:t>接收器每收到一帧，保持一段时间后，就</a:t>
            </a:r>
            <a:r>
              <a:rPr lang="en-US" altLang="zh-CN" sz="1200"/>
              <a:t>clear</a:t>
            </a:r>
            <a:r>
              <a:rPr lang="zh-CN" altLang="en-US" sz="1200"/>
              <a:t>（在接收下一帧之前）暂时保持</a:t>
            </a:r>
            <a:r>
              <a:rPr lang="en-US" altLang="zh-CN" sz="1200"/>
              <a:t>1</a:t>
            </a:r>
            <a:r>
              <a:rPr lang="zh-CN" altLang="en-US" sz="1200"/>
              <a:t>个时钟周期好了</a:t>
            </a:r>
            <a:endParaRPr lang="zh-CN" altLang="en-US" sz="1200"/>
          </a:p>
        </p:txBody>
      </p:sp>
      <p:cxnSp>
        <p:nvCxnSpPr>
          <p:cNvPr id="122" name="肘形连接符 121"/>
          <p:cNvCxnSpPr>
            <a:stCxn id="22" idx="3"/>
            <a:endCxn id="6" idx="1"/>
          </p:cNvCxnSpPr>
          <p:nvPr/>
        </p:nvCxnSpPr>
        <p:spPr>
          <a:xfrm flipH="1" flipV="1">
            <a:off x="2285365" y="2259330"/>
            <a:ext cx="1780540" cy="681990"/>
          </a:xfrm>
          <a:prstGeom prst="bentConnector5">
            <a:avLst>
              <a:gd name="adj1" fmla="val -13374"/>
              <a:gd name="adj2" fmla="val -87616"/>
              <a:gd name="adj3" fmla="val 113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5455920" y="3844925"/>
            <a:ext cx="1583690" cy="3067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FF0000"/>
                </a:solidFill>
              </a:rPr>
              <a:t>8  TxD_data_o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2433955" y="4239260"/>
            <a:ext cx="1787525" cy="20986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45" name="文本框 44"/>
          <p:cNvSpPr txBox="1"/>
          <p:nvPr/>
        </p:nvSpPr>
        <p:spPr>
          <a:xfrm>
            <a:off x="2433955" y="4763135"/>
            <a:ext cx="118491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uart_data_i     32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33955" y="5260340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r_data_i         8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33955" y="544893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433955" y="4403725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uart_addr_i  32</a:t>
            </a:r>
            <a:endParaRPr lang="en-US" altLang="zh-CN" sz="1000"/>
          </a:p>
        </p:txBody>
      </p:sp>
      <p:sp>
        <p:nvSpPr>
          <p:cNvPr id="67" name="文本框 66"/>
          <p:cNvSpPr txBox="1"/>
          <p:nvPr/>
        </p:nvSpPr>
        <p:spPr>
          <a:xfrm>
            <a:off x="2433955" y="5616575"/>
            <a:ext cx="1787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32   buffer_data_o</a:t>
            </a:r>
            <a:endParaRPr lang="en-US" altLang="zh-CN" sz="1000"/>
          </a:p>
        </p:txBody>
      </p:sp>
      <p:sp>
        <p:nvSpPr>
          <p:cNvPr id="80" name="文本框 79"/>
          <p:cNvSpPr txBox="1"/>
          <p:nvPr/>
        </p:nvSpPr>
        <p:spPr>
          <a:xfrm>
            <a:off x="2433955" y="4239260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clk  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2633980" y="6337935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uart_buffer.v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2433955" y="4922520"/>
            <a:ext cx="1056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40940" y="508444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99325" y="311150"/>
            <a:ext cx="1349375" cy="48787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2" name="文本框 51"/>
          <p:cNvSpPr txBox="1"/>
          <p:nvPr/>
        </p:nvSpPr>
        <p:spPr>
          <a:xfrm>
            <a:off x="7389495" y="5189855"/>
            <a:ext cx="1169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my_cpu.v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7313930" y="4307205"/>
            <a:ext cx="1136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3930" y="3605530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data_addr_o</a:t>
            </a:r>
            <a:endParaRPr lang="en-US" altLang="zh-CN" sz="1000"/>
          </a:p>
        </p:txBody>
      </p:sp>
      <p:sp>
        <p:nvSpPr>
          <p:cNvPr id="60" name="文本框 59"/>
          <p:cNvSpPr txBox="1"/>
          <p:nvPr/>
        </p:nvSpPr>
        <p:spPr>
          <a:xfrm>
            <a:off x="7313930" y="3796030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13930" y="396684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313930" y="413512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313930" y="44735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7313930" y="464947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2710815" y="4233545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rst  </a:t>
            </a:r>
            <a:endParaRPr lang="en-US" altLang="zh-CN" sz="1200"/>
          </a:p>
        </p:txBody>
      </p:sp>
      <p:sp>
        <p:nvSpPr>
          <p:cNvPr id="54" name="矩形 53"/>
          <p:cNvSpPr/>
          <p:nvPr/>
        </p:nvSpPr>
        <p:spPr>
          <a:xfrm>
            <a:off x="2302510" y="2197100"/>
            <a:ext cx="1980565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5" name="文本框 54"/>
          <p:cNvSpPr txBox="1"/>
          <p:nvPr/>
        </p:nvSpPr>
        <p:spPr>
          <a:xfrm>
            <a:off x="2302510" y="2597785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02510" y="2786380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302510" y="297561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02510" y="3164205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302510" y="240919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ext_ram_addr</a:t>
            </a:r>
            <a:endParaRPr lang="en-US" alt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2302510" y="3510280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ext_ram_data</a:t>
            </a:r>
            <a:endParaRPr lang="en-US" altLang="zh-CN" sz="1000"/>
          </a:p>
        </p:txBody>
      </p:sp>
      <p:sp>
        <p:nvSpPr>
          <p:cNvPr id="73" name="文本框 72"/>
          <p:cNvSpPr txBox="1"/>
          <p:nvPr/>
        </p:nvSpPr>
        <p:spPr>
          <a:xfrm>
            <a:off x="3310890" y="2447925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74" name="文本框 73"/>
          <p:cNvSpPr txBox="1"/>
          <p:nvPr/>
        </p:nvSpPr>
        <p:spPr>
          <a:xfrm>
            <a:off x="3490595" y="280543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90595" y="297688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490595" y="331597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77" name="文本框 76"/>
          <p:cNvSpPr txBox="1"/>
          <p:nvPr/>
        </p:nvSpPr>
        <p:spPr>
          <a:xfrm>
            <a:off x="3001010" y="2197100"/>
            <a:ext cx="891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 rst</a:t>
            </a:r>
            <a:endParaRPr lang="en-US" altLang="zh-CN" sz="1200"/>
          </a:p>
        </p:txBody>
      </p:sp>
      <p:sp>
        <p:nvSpPr>
          <p:cNvPr id="78" name="文本框 77"/>
          <p:cNvSpPr txBox="1"/>
          <p:nvPr/>
        </p:nvSpPr>
        <p:spPr>
          <a:xfrm>
            <a:off x="2599055" y="3905250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ext</a:t>
            </a:r>
            <a:r>
              <a:rPr lang="zh-CN" altLang="en-US" sz="1400"/>
              <a:t>_ram_ctl</a:t>
            </a:r>
            <a:r>
              <a:rPr lang="en-US" altLang="zh-CN" sz="1400"/>
              <a:t>.v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3467735" y="349123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81" name="文本框 80"/>
          <p:cNvSpPr txBox="1"/>
          <p:nvPr/>
        </p:nvSpPr>
        <p:spPr>
          <a:xfrm>
            <a:off x="3490595" y="314896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75330" y="2633345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876165" y="311785"/>
            <a:ext cx="1976755" cy="62166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85" name="文本框 84"/>
          <p:cNvSpPr txBox="1"/>
          <p:nvPr/>
        </p:nvSpPr>
        <p:spPr>
          <a:xfrm>
            <a:off x="5279390" y="6528435"/>
            <a:ext cx="1169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arbitration.v</a:t>
            </a:r>
            <a:endParaRPr lang="en-US" altLang="zh-CN" sz="1400"/>
          </a:p>
        </p:txBody>
      </p:sp>
      <p:sp>
        <p:nvSpPr>
          <p:cNvPr id="86" name="文本框 85"/>
          <p:cNvSpPr txBox="1"/>
          <p:nvPr/>
        </p:nvSpPr>
        <p:spPr>
          <a:xfrm>
            <a:off x="5880100" y="3639820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6059805" y="39973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059805" y="41687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059805" y="450786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90" name="文本框 89"/>
          <p:cNvSpPr txBox="1"/>
          <p:nvPr/>
        </p:nvSpPr>
        <p:spPr>
          <a:xfrm>
            <a:off x="6036945" y="46837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91" name="文本框 90"/>
          <p:cNvSpPr txBox="1"/>
          <p:nvPr/>
        </p:nvSpPr>
        <p:spPr>
          <a:xfrm>
            <a:off x="6059805" y="43408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44540" y="3825875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16805" y="3170555"/>
            <a:ext cx="113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16805" y="2469515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data_addr_o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916805" y="2659380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916805" y="283083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916805" y="299847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916805" y="33375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ext_data_i</a:t>
            </a:r>
            <a:endParaRPr lang="en-US" altLang="zh-CN" sz="1000"/>
          </a:p>
        </p:txBody>
      </p:sp>
      <p:sp>
        <p:nvSpPr>
          <p:cNvPr id="99" name="文本框 98"/>
          <p:cNvSpPr txBox="1"/>
          <p:nvPr/>
        </p:nvSpPr>
        <p:spPr>
          <a:xfrm>
            <a:off x="4916805" y="3512820"/>
            <a:ext cx="1003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ext_data_o</a:t>
            </a:r>
            <a:endParaRPr lang="en-US" altLang="zh-CN" sz="1000"/>
          </a:p>
        </p:txBody>
      </p:sp>
      <p:sp>
        <p:nvSpPr>
          <p:cNvPr id="108" name="文本框 107"/>
          <p:cNvSpPr txBox="1"/>
          <p:nvPr/>
        </p:nvSpPr>
        <p:spPr>
          <a:xfrm>
            <a:off x="4899025" y="547306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899025" y="562038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uart_data_i</a:t>
            </a:r>
            <a:endParaRPr lang="en-US" altLang="zh-CN" sz="1000"/>
          </a:p>
        </p:txBody>
      </p:sp>
      <p:sp>
        <p:nvSpPr>
          <p:cNvPr id="112" name="文本框 111"/>
          <p:cNvSpPr txBox="1"/>
          <p:nvPr/>
        </p:nvSpPr>
        <p:spPr>
          <a:xfrm>
            <a:off x="4899025" y="509270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892675" y="5278120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uart_data_o</a:t>
            </a:r>
            <a:endParaRPr lang="en-US" altLang="zh-CN" sz="1000"/>
          </a:p>
        </p:txBody>
      </p:sp>
      <p:sp>
        <p:nvSpPr>
          <p:cNvPr id="115" name="文本框 114"/>
          <p:cNvSpPr txBox="1"/>
          <p:nvPr/>
        </p:nvSpPr>
        <p:spPr>
          <a:xfrm>
            <a:off x="3310255" y="5845810"/>
            <a:ext cx="9105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TxD_start_o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433955" y="6082665"/>
            <a:ext cx="876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TxD_busy_i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9010" y="121285"/>
            <a:ext cx="2025650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3" name="文本框 2"/>
          <p:cNvSpPr txBox="1"/>
          <p:nvPr/>
        </p:nvSpPr>
        <p:spPr>
          <a:xfrm>
            <a:off x="2239010" y="521970"/>
            <a:ext cx="1500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9010" y="710565"/>
            <a:ext cx="1562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base_ram_oe_o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39010" y="899795"/>
            <a:ext cx="1600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base_ram_we_o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9010" y="1088390"/>
            <a:ext cx="1578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9010" y="333375"/>
            <a:ext cx="143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base_ram_addr_o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2239010" y="1434465"/>
            <a:ext cx="1626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base_ram_data_io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3605530" y="558165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3383915" y="76327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83915" y="940435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83915" y="1275715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2433955" y="121285"/>
            <a:ext cx="972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 rst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2473325" y="1848485"/>
            <a:ext cx="1514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base_ram_ctl</a:t>
            </a:r>
            <a:r>
              <a:rPr lang="en-US" altLang="zh-CN" sz="1400"/>
              <a:t>.v</a:t>
            </a:r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3383915" y="145161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3383915" y="110744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189980" y="747395"/>
            <a:ext cx="64389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5" name="文本框 104"/>
          <p:cNvSpPr txBox="1"/>
          <p:nvPr/>
        </p:nvSpPr>
        <p:spPr>
          <a:xfrm>
            <a:off x="5986780" y="952500"/>
            <a:ext cx="86550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86780" y="1129665"/>
            <a:ext cx="86550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986780" y="1464945"/>
            <a:ext cx="86550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19" name="文本框 118"/>
          <p:cNvSpPr txBox="1"/>
          <p:nvPr/>
        </p:nvSpPr>
        <p:spPr>
          <a:xfrm>
            <a:off x="5964555" y="1640840"/>
            <a:ext cx="86550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0" name="文本框 119"/>
          <p:cNvSpPr txBox="1"/>
          <p:nvPr/>
        </p:nvSpPr>
        <p:spPr>
          <a:xfrm>
            <a:off x="5992495" y="1296670"/>
            <a:ext cx="86550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308215" y="143573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3" name="文本框 122"/>
          <p:cNvSpPr txBox="1"/>
          <p:nvPr/>
        </p:nvSpPr>
        <p:spPr>
          <a:xfrm>
            <a:off x="7308215" y="73215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pc_o</a:t>
            </a:r>
            <a:endParaRPr lang="en-US" altLang="zh-CN" sz="1000"/>
          </a:p>
        </p:txBody>
      </p:sp>
      <p:sp>
        <p:nvSpPr>
          <p:cNvPr id="124" name="文本框 123"/>
          <p:cNvSpPr txBox="1"/>
          <p:nvPr/>
        </p:nvSpPr>
        <p:spPr>
          <a:xfrm>
            <a:off x="7299325" y="908050"/>
            <a:ext cx="130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inst_w_o = 0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299325" y="1083945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7299325" y="1259840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308215" y="161163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inst_o = 0</a:t>
            </a:r>
            <a:endParaRPr lang="en-US" altLang="zh-CN" sz="1000"/>
          </a:p>
        </p:txBody>
      </p:sp>
      <p:sp>
        <p:nvSpPr>
          <p:cNvPr id="135" name="文本框 134"/>
          <p:cNvSpPr txBox="1"/>
          <p:nvPr/>
        </p:nvSpPr>
        <p:spPr>
          <a:xfrm>
            <a:off x="4876165" y="1223010"/>
            <a:ext cx="113347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876165" y="521970"/>
            <a:ext cx="102489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base_addr_o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876165" y="711835"/>
            <a:ext cx="1003300" cy="245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bg1"/>
                </a:solidFill>
              </a:rPr>
              <a:t>base_mode_o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876165" y="883285"/>
            <a:ext cx="118300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876165" y="1050925"/>
            <a:ext cx="103124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876165" y="1390015"/>
            <a:ext cx="104394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base_data_i</a:t>
            </a:r>
            <a:endParaRPr lang="en-US" altLang="zh-CN" sz="1000"/>
          </a:p>
        </p:txBody>
      </p:sp>
      <p:sp>
        <p:nvSpPr>
          <p:cNvPr id="141" name="文本框 140"/>
          <p:cNvSpPr txBox="1"/>
          <p:nvPr/>
        </p:nvSpPr>
        <p:spPr>
          <a:xfrm>
            <a:off x="4876165" y="1565275"/>
            <a:ext cx="100393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base_data_o</a:t>
            </a:r>
            <a:endParaRPr lang="en-US" altLang="zh-CN" sz="1000"/>
          </a:p>
        </p:txBody>
      </p:sp>
      <p:sp>
        <p:nvSpPr>
          <p:cNvPr id="142" name="文本框 141"/>
          <p:cNvSpPr txBox="1"/>
          <p:nvPr/>
        </p:nvSpPr>
        <p:spPr>
          <a:xfrm>
            <a:off x="3385185" y="334010"/>
            <a:ext cx="85788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en-US" altLang="zh-CN" sz="800">
                <a:solidFill>
                  <a:schemeClr val="tx1"/>
                </a:solidFill>
                <a:sym typeface="+mn-ea"/>
              </a:rPr>
              <a:t>base_mode_i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45" name="直接箭头连接符 144"/>
          <p:cNvCxnSpPr/>
          <p:nvPr/>
        </p:nvCxnSpPr>
        <p:spPr>
          <a:xfrm flipH="1">
            <a:off x="5770880" y="1541780"/>
            <a:ext cx="4191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88" idx="1"/>
            <a:endCxn id="99" idx="2"/>
          </p:cNvCxnSpPr>
          <p:nvPr/>
        </p:nvCxnSpPr>
        <p:spPr>
          <a:xfrm flipH="1" flipV="1">
            <a:off x="5419090" y="3757930"/>
            <a:ext cx="640715" cy="533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91" idx="1"/>
            <a:endCxn id="112" idx="0"/>
          </p:cNvCxnSpPr>
          <p:nvPr/>
        </p:nvCxnSpPr>
        <p:spPr>
          <a:xfrm flipH="1">
            <a:off x="5466080" y="4463415"/>
            <a:ext cx="593725" cy="6292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H="1">
            <a:off x="5876290" y="2039620"/>
            <a:ext cx="692150" cy="7556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5794375" y="1903095"/>
            <a:ext cx="619760" cy="15570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9145905" y="591185"/>
            <a:ext cx="2303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备注：灰色双箭头的仲裁逻辑</a:t>
            </a:r>
            <a:r>
              <a:rPr lang="zh-CN" altLang="en-US"/>
              <a:t>还没</a:t>
            </a:r>
            <a:r>
              <a:rPr lang="zh-CN" altLang="en-US"/>
              <a:t>写。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7419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r>
              <a:rPr lang="zh-CN" altLang="en-US" sz="2000"/>
              <a:t>、向</a:t>
            </a:r>
            <a:r>
              <a:rPr lang="en-US" altLang="zh-CN" sz="2000"/>
              <a:t>base_inst RAM </a:t>
            </a:r>
            <a:r>
              <a:rPr lang="zh-CN" altLang="en-US" sz="2000"/>
              <a:t>读</a:t>
            </a:r>
            <a:r>
              <a:rPr lang="en-US" altLang="zh-CN" sz="2000"/>
              <a:t>/</a:t>
            </a:r>
            <a:r>
              <a:rPr lang="zh-CN" altLang="en-US" sz="2000"/>
              <a:t>写</a:t>
            </a:r>
            <a:r>
              <a:rPr lang="en-US" altLang="zh-CN" sz="2000"/>
              <a:t> </a:t>
            </a:r>
            <a:r>
              <a:rPr lang="zh-CN" altLang="en-US" sz="2000"/>
              <a:t>数据</a:t>
            </a:r>
            <a:r>
              <a:rPr lang="en-US" altLang="zh-CN" sz="2000"/>
              <a:t>data </a:t>
            </a:r>
            <a:r>
              <a:rPr lang="zh-CN" altLang="en-US" sz="2000"/>
              <a:t>的</a:t>
            </a:r>
            <a:r>
              <a:rPr lang="en-US" altLang="zh-CN" sz="2000"/>
              <a:t> stall pipeline</a:t>
            </a:r>
            <a:r>
              <a:rPr lang="zh-CN" altLang="en-US" sz="2000"/>
              <a:t>，</a:t>
            </a:r>
            <a:r>
              <a:rPr lang="en-US" altLang="zh-CN" sz="2000"/>
              <a:t>MEM</a:t>
            </a:r>
            <a:r>
              <a:rPr lang="zh-CN" altLang="en-US" sz="2000"/>
              <a:t>阶段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0695" y="1496060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148" idx="3"/>
            <a:endCxn id="34" idx="1"/>
          </p:cNvCxnSpPr>
          <p:nvPr/>
        </p:nvCxnSpPr>
        <p:spPr>
          <a:xfrm flipH="1" flipV="1">
            <a:off x="6052185" y="4848225"/>
            <a:ext cx="2513330" cy="419100"/>
          </a:xfrm>
          <a:prstGeom prst="bentConnector5">
            <a:avLst>
              <a:gd name="adj1" fmla="val -9474"/>
              <a:gd name="adj2" fmla="val -191212"/>
              <a:gd name="adj3" fmla="val 109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23645"/>
            <a:ext cx="1652905" cy="71247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535430"/>
            <a:ext cx="90741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233170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384300"/>
            <a:ext cx="116459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990850" y="5813425"/>
            <a:ext cx="2723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跳转处理的是</a:t>
            </a:r>
            <a:r>
              <a:rPr lang="en-US" altLang="zh-CN" sz="1200"/>
              <a:t>pc</a:t>
            </a:r>
            <a:r>
              <a:rPr lang="zh-CN" altLang="en-US" sz="1200"/>
              <a:t>值，</a:t>
            </a:r>
            <a:r>
              <a:rPr lang="en-US" altLang="zh-CN" sz="1200"/>
              <a:t>jal</a:t>
            </a:r>
            <a:r>
              <a:rPr lang="zh-CN" altLang="en-US" sz="1200"/>
              <a:t>的写数据应该与其他数据写入执行一样的处理方案，否则冲突。潜在风险</a:t>
            </a:r>
            <a:r>
              <a:rPr lang="en-US" altLang="zh-CN" sz="1200"/>
              <a:t> </a:t>
            </a:r>
            <a:r>
              <a:rPr lang="zh-CN" altLang="en-US" sz="1200"/>
              <a:t>是，如果子函数指令过少，返回的时候</a:t>
            </a:r>
            <a:r>
              <a:rPr lang="en-US" altLang="zh-CN" sz="1200"/>
              <a:t>pc+8</a:t>
            </a:r>
            <a:r>
              <a:rPr lang="zh-CN" altLang="en-US" sz="1200"/>
              <a:t>还未写入，需要旁路！以修改返回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47010" y="1628140"/>
            <a:ext cx="1991360" cy="1527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95" name="文本框 94"/>
          <p:cNvSpPr txBox="1"/>
          <p:nvPr/>
        </p:nvSpPr>
        <p:spPr>
          <a:xfrm>
            <a:off x="3075305" y="318579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14800" y="20300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015105" y="22250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794635" y="267462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15" name="文本框 114"/>
          <p:cNvSpPr txBox="1"/>
          <p:nvPr/>
        </p:nvSpPr>
        <p:spPr>
          <a:xfrm>
            <a:off x="2794635" y="287718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56" name="文本框 155"/>
          <p:cNvSpPr txBox="1"/>
          <p:nvPr/>
        </p:nvSpPr>
        <p:spPr>
          <a:xfrm>
            <a:off x="2794635" y="209169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94635" y="229425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85" name="文本框 184"/>
          <p:cNvSpPr txBox="1"/>
          <p:nvPr/>
        </p:nvSpPr>
        <p:spPr>
          <a:xfrm>
            <a:off x="3881755" y="24199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794635" y="168656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794635" y="18891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60" name="文本框 259"/>
          <p:cNvSpPr txBox="1"/>
          <p:nvPr/>
        </p:nvSpPr>
        <p:spPr>
          <a:xfrm>
            <a:off x="2791460" y="2473325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5017770" y="2019935"/>
            <a:ext cx="85915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800"/>
              <a:t>is_jump_inst_i</a:t>
            </a:r>
            <a:endParaRPr lang="zh-CN" altLang="en-US" sz="800"/>
          </a:p>
        </p:txBody>
      </p:sp>
      <p:sp>
        <p:nvSpPr>
          <p:cNvPr id="263" name="文本框 262"/>
          <p:cNvSpPr txBox="1"/>
          <p:nvPr/>
        </p:nvSpPr>
        <p:spPr>
          <a:xfrm>
            <a:off x="7829550" y="1784985"/>
            <a:ext cx="85915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735195" y="2218055"/>
            <a:ext cx="91186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800"/>
              <a:t>is_jump_inst_</a:t>
            </a:r>
            <a:r>
              <a:rPr lang="en-US" altLang="zh-CN" sz="800"/>
              <a:t>o</a:t>
            </a:r>
            <a:endParaRPr lang="en-US" altLang="zh-CN" sz="800"/>
          </a:p>
        </p:txBody>
      </p:sp>
      <p:sp>
        <p:nvSpPr>
          <p:cNvPr id="265" name="文本框 264"/>
          <p:cNvSpPr txBox="1"/>
          <p:nvPr/>
        </p:nvSpPr>
        <p:spPr>
          <a:xfrm>
            <a:off x="7658735" y="1992630"/>
            <a:ext cx="91186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8065" y="1228725"/>
            <a:ext cx="65087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1423670"/>
            <a:ext cx="75057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618615"/>
            <a:ext cx="88392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458835" y="81280"/>
            <a:ext cx="2764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两组暂停模块的输出，在逻辑上是</a:t>
            </a:r>
            <a:r>
              <a:rPr lang="en-US" altLang="zh-CN" sz="1200"/>
              <a:t>“</a:t>
            </a:r>
            <a:r>
              <a:rPr lang="zh-CN" altLang="en-US" sz="1200"/>
              <a:t>或</a:t>
            </a:r>
            <a:r>
              <a:rPr lang="en-US" altLang="zh-CN" sz="1200"/>
              <a:t>”</a:t>
            </a:r>
            <a:r>
              <a:rPr lang="zh-CN" altLang="en-US" sz="1200"/>
              <a:t>的关系，任意一个暂停，就暂停，在信号</a:t>
            </a:r>
            <a:r>
              <a:rPr lang="zh-CN" altLang="en-US" sz="1200"/>
              <a:t>值上不一定是</a:t>
            </a:r>
            <a:r>
              <a:rPr lang="en-US" altLang="zh-CN" sz="1200"/>
              <a:t>“</a:t>
            </a:r>
            <a:r>
              <a:rPr lang="zh-CN" altLang="en-US" sz="1200"/>
              <a:t>或</a:t>
            </a:r>
            <a:r>
              <a:rPr lang="en-US" altLang="zh-CN" sz="1200"/>
              <a:t>”</a:t>
            </a:r>
            <a:r>
              <a:rPr lang="zh-CN" altLang="en-US" sz="1200"/>
              <a:t>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7139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6</a:t>
            </a:r>
            <a:r>
              <a:rPr lang="zh-CN" altLang="en-US" sz="2000"/>
              <a:t>、</a:t>
            </a:r>
            <a:r>
              <a:rPr lang="en-US" altLang="zh-CN" sz="2000"/>
              <a:t>CPU</a:t>
            </a:r>
            <a:r>
              <a:rPr lang="zh-CN" altLang="en-US" sz="2000"/>
              <a:t>从</a:t>
            </a:r>
            <a:r>
              <a:rPr lang="en-US" altLang="zh-CN" sz="2000"/>
              <a:t>base</a:t>
            </a:r>
            <a:r>
              <a:rPr lang="zh-CN" altLang="en-US" sz="2000"/>
              <a:t>读数据，需要</a:t>
            </a:r>
            <a:r>
              <a:rPr lang="en-US" altLang="zh-CN" sz="2000"/>
              <a:t>2</a:t>
            </a:r>
            <a:r>
              <a:rPr lang="zh-CN" altLang="en-US" sz="2000"/>
              <a:t>个时钟周期，通过仲裁模块</a:t>
            </a:r>
            <a:r>
              <a:rPr lang="zh-CN" altLang="en-US" sz="2000"/>
              <a:t>缓存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94703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0695" y="1496060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2235200" y="5948680"/>
            <a:ext cx="3159125" cy="829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只要提前一个周期送给</a:t>
            </a:r>
            <a:r>
              <a:rPr lang="en-US" altLang="zh-CN" sz="1200"/>
              <a:t>SRAM</a:t>
            </a:r>
            <a:r>
              <a:rPr lang="zh-CN" altLang="en-US" sz="1200"/>
              <a:t>控制器，一个周期后就能正常获取数据</a:t>
            </a:r>
            <a:r>
              <a:rPr lang="zh-CN" altLang="en-US" sz="1200"/>
              <a:t>了。</a:t>
            </a:r>
            <a:endParaRPr lang="zh-CN" altLang="en-US" sz="1200"/>
          </a:p>
          <a:p>
            <a:r>
              <a:rPr lang="zh-CN" altLang="en-US" sz="1200"/>
              <a:t>或者</a:t>
            </a:r>
            <a:r>
              <a:rPr lang="en-US" altLang="zh-CN" sz="1200"/>
              <a:t>MEM</a:t>
            </a:r>
            <a:r>
              <a:rPr lang="zh-CN" altLang="en-US" sz="1200"/>
              <a:t>识别到</a:t>
            </a:r>
            <a:r>
              <a:rPr lang="en-US" altLang="zh-CN" sz="1200"/>
              <a:t>load</a:t>
            </a:r>
            <a:r>
              <a:rPr lang="zh-CN" altLang="en-US" sz="1200"/>
              <a:t>的时候【整个流水暂停】</a:t>
            </a:r>
            <a:r>
              <a:rPr lang="en-US" altLang="zh-CN" sz="1200"/>
              <a:t>-- CPU</a:t>
            </a:r>
            <a:r>
              <a:rPr lang="zh-CN" altLang="en-US" sz="1200"/>
              <a:t>内所有存储器件【全部】保持</a:t>
            </a:r>
            <a:r>
              <a:rPr lang="zh-CN" altLang="en-US" sz="1200"/>
              <a:t>不变！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4396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69545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39763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54432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47010" y="1628140"/>
            <a:ext cx="1991360" cy="1527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95" name="文本框 94"/>
          <p:cNvSpPr txBox="1"/>
          <p:nvPr/>
        </p:nvSpPr>
        <p:spPr>
          <a:xfrm>
            <a:off x="3075305" y="318579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14800" y="20300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015105" y="22250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794635" y="267462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15" name="文本框 114"/>
          <p:cNvSpPr txBox="1"/>
          <p:nvPr/>
        </p:nvSpPr>
        <p:spPr>
          <a:xfrm>
            <a:off x="2794635" y="287718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56" name="文本框 155"/>
          <p:cNvSpPr txBox="1"/>
          <p:nvPr/>
        </p:nvSpPr>
        <p:spPr>
          <a:xfrm>
            <a:off x="2794635" y="209169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94635" y="229425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85" name="文本框 184"/>
          <p:cNvSpPr txBox="1"/>
          <p:nvPr/>
        </p:nvSpPr>
        <p:spPr>
          <a:xfrm>
            <a:off x="3881755" y="24199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794635" y="168656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794635" y="18891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60" name="文本框 259"/>
          <p:cNvSpPr txBox="1"/>
          <p:nvPr/>
        </p:nvSpPr>
        <p:spPr>
          <a:xfrm>
            <a:off x="2791460" y="2473325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51917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3" name="文本框 262"/>
          <p:cNvSpPr txBox="1"/>
          <p:nvPr/>
        </p:nvSpPr>
        <p:spPr>
          <a:xfrm>
            <a:off x="7829550" y="1784985"/>
            <a:ext cx="85915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71729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65" name="文本框 264"/>
          <p:cNvSpPr txBox="1"/>
          <p:nvPr/>
        </p:nvSpPr>
        <p:spPr>
          <a:xfrm>
            <a:off x="7658735" y="1992630"/>
            <a:ext cx="91186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8065" y="122872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142367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61861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761230"/>
            <a:ext cx="71818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693920"/>
            <a:ext cx="85153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602480"/>
            <a:ext cx="85153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226810" y="5978525"/>
            <a:ext cx="4168775" cy="860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/>
              <a:t>如果让取指更高速，最开始不到的一个周期，</a:t>
            </a:r>
            <a:r>
              <a:rPr lang="en-US" altLang="zh-CN" sz="1000"/>
              <a:t>SRAM</a:t>
            </a:r>
            <a:r>
              <a:rPr lang="zh-CN" altLang="en-US" sz="1000"/>
              <a:t>控制器复位后默认是</a:t>
            </a:r>
            <a:r>
              <a:rPr lang="en-US" altLang="zh-CN" sz="1000"/>
              <a:t>nop</a:t>
            </a:r>
            <a:r>
              <a:rPr lang="zh-CN" altLang="en-US" sz="1000"/>
              <a:t>指令，然后持续取指即可，但是会爆发大量相关性，主要是</a:t>
            </a:r>
            <a:r>
              <a:rPr lang="en-US" altLang="zh-CN" sz="1000"/>
              <a:t>pc</a:t>
            </a:r>
            <a:r>
              <a:rPr lang="zh-CN" altLang="en-US" sz="1000"/>
              <a:t>的输入也得延迟，再加上跳转指令生效会导致一系列问题（跳转之后的</a:t>
            </a:r>
            <a:r>
              <a:rPr lang="en-US" altLang="zh-CN" sz="1000"/>
              <a:t>PC</a:t>
            </a:r>
            <a:r>
              <a:rPr lang="zh-CN" altLang="en-US" sz="1000"/>
              <a:t>的正确的</a:t>
            </a:r>
            <a:r>
              <a:rPr lang="en-US" altLang="zh-CN" sz="1000"/>
              <a:t>PC</a:t>
            </a:r>
            <a:r>
              <a:rPr lang="zh-CN" altLang="en-US" sz="1000"/>
              <a:t>，但是</a:t>
            </a:r>
            <a:r>
              <a:rPr lang="en-US" altLang="zh-CN" sz="1000"/>
              <a:t>SRAM buffer</a:t>
            </a:r>
            <a:r>
              <a:rPr lang="zh-CN" altLang="en-US" sz="1000"/>
              <a:t>里面的指令是错误的，不管是什么，都要对其置</a:t>
            </a:r>
            <a:r>
              <a:rPr lang="en-US" altLang="zh-CN" sz="1000"/>
              <a:t>nop</a:t>
            </a:r>
            <a:r>
              <a:rPr lang="zh-CN" altLang="en-US" sz="1000"/>
              <a:t>）。简单方法就和</a:t>
            </a:r>
            <a:r>
              <a:rPr lang="en-US" altLang="zh-CN" sz="1000"/>
              <a:t>load</a:t>
            </a:r>
            <a:r>
              <a:rPr lang="zh-CN" altLang="en-US" sz="1000"/>
              <a:t>指令处理一样！</a:t>
            </a:r>
            <a:endParaRPr lang="zh-CN" altLang="en-US" sz="1000"/>
          </a:p>
        </p:txBody>
      </p:sp>
      <p:sp>
        <p:nvSpPr>
          <p:cNvPr id="199" name="文本框 198"/>
          <p:cNvSpPr txBox="1"/>
          <p:nvPr/>
        </p:nvSpPr>
        <p:spPr>
          <a:xfrm>
            <a:off x="6052185" y="1033780"/>
            <a:ext cx="1396365" cy="245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000"/>
              <a:t>clear_i</a:t>
            </a:r>
            <a:r>
              <a:rPr lang="zh-CN" altLang="en-US" sz="1000"/>
              <a:t>优先级比</a:t>
            </a:r>
            <a:r>
              <a:rPr lang="en-US" altLang="zh-CN" sz="1000"/>
              <a:t>w</a:t>
            </a:r>
            <a:r>
              <a:rPr lang="zh-CN" altLang="en-US" sz="1000"/>
              <a:t>低</a:t>
            </a:r>
            <a:endParaRPr lang="zh-CN" altLang="en-US" sz="1000"/>
          </a:p>
        </p:txBody>
      </p:sp>
      <p:sp>
        <p:nvSpPr>
          <p:cNvPr id="201" name="矩形 200"/>
          <p:cNvSpPr/>
          <p:nvPr/>
        </p:nvSpPr>
        <p:spPr>
          <a:xfrm>
            <a:off x="8714740" y="4424680"/>
            <a:ext cx="1652905" cy="118364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02" name="文本框 201"/>
          <p:cNvSpPr txBox="1"/>
          <p:nvPr/>
        </p:nvSpPr>
        <p:spPr>
          <a:xfrm>
            <a:off x="9065895" y="559054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217" name="文本框 216"/>
          <p:cNvSpPr txBox="1"/>
          <p:nvPr/>
        </p:nvSpPr>
        <p:spPr>
          <a:xfrm>
            <a:off x="8672830" y="472503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9734550" y="440944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9634855" y="460438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9501505" y="479933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9451340" y="500634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9337675" y="520128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8706485" y="499872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直角三角形 241"/>
          <p:cNvSpPr/>
          <p:nvPr/>
        </p:nvSpPr>
        <p:spPr>
          <a:xfrm rot="13380000">
            <a:off x="8645525" y="52711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>
            <a:off x="53975" y="3870960"/>
            <a:ext cx="1652905" cy="102997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49" name="文本框 248"/>
          <p:cNvSpPr txBox="1"/>
          <p:nvPr/>
        </p:nvSpPr>
        <p:spPr>
          <a:xfrm>
            <a:off x="274955" y="4907915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inst_i_sel.v</a:t>
            </a:r>
            <a:endParaRPr lang="en-US" altLang="zh-CN" sz="900"/>
          </a:p>
        </p:txBody>
      </p:sp>
      <p:sp>
        <p:nvSpPr>
          <p:cNvPr id="251" name="文本框 250"/>
          <p:cNvSpPr txBox="1"/>
          <p:nvPr/>
        </p:nvSpPr>
        <p:spPr>
          <a:xfrm>
            <a:off x="1073785" y="387096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974090" y="406590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840740" y="426085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790575" y="446786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676910" y="466280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45720" y="429133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7" name="直角三角形 256"/>
          <p:cNvSpPr/>
          <p:nvPr/>
        </p:nvSpPr>
        <p:spPr>
          <a:xfrm rot="13380000">
            <a:off x="-15240" y="456374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文本框 261"/>
          <p:cNvSpPr txBox="1"/>
          <p:nvPr/>
        </p:nvSpPr>
        <p:spPr>
          <a:xfrm>
            <a:off x="50800" y="4030980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81280" y="700405"/>
            <a:ext cx="1892935" cy="645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当前</a:t>
            </a:r>
            <a:r>
              <a:rPr lang="en-US" altLang="zh-CN" sz="1200"/>
              <a:t>PC</a:t>
            </a:r>
            <a:r>
              <a:rPr lang="zh-CN" altLang="en-US" sz="1200"/>
              <a:t>对应的指令，都是</a:t>
            </a:r>
            <a:r>
              <a:rPr lang="en-US" altLang="zh-CN" sz="1200"/>
              <a:t>buffer</a:t>
            </a:r>
            <a:r>
              <a:rPr lang="zh-CN" altLang="en-US" sz="1200"/>
              <a:t>的指令之后的一条指令</a:t>
            </a:r>
            <a:endParaRPr lang="zh-CN" altLang="en-US" sz="1200"/>
          </a:p>
        </p:txBody>
      </p:sp>
      <p:sp>
        <p:nvSpPr>
          <p:cNvPr id="268" name="文本框 267"/>
          <p:cNvSpPr txBox="1"/>
          <p:nvPr/>
        </p:nvSpPr>
        <p:spPr>
          <a:xfrm>
            <a:off x="2350135" y="966470"/>
            <a:ext cx="2122805" cy="645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200"/>
              <a:t>IF/ID</a:t>
            </a:r>
            <a:r>
              <a:rPr lang="zh-CN" altLang="en-US" sz="1200"/>
              <a:t>的</a:t>
            </a:r>
            <a:r>
              <a:rPr lang="en-US" altLang="zh-CN" sz="1200"/>
              <a:t>PC</a:t>
            </a:r>
            <a:r>
              <a:rPr lang="zh-CN" altLang="en-US" sz="1200"/>
              <a:t>是后面指令的</a:t>
            </a:r>
            <a:r>
              <a:rPr lang="en-US" altLang="zh-CN" sz="1200"/>
              <a:t>PC</a:t>
            </a:r>
            <a:r>
              <a:rPr lang="zh-CN" altLang="en-US" sz="1200"/>
              <a:t>，因此对于跳转指令，</a:t>
            </a:r>
            <a:r>
              <a:rPr lang="en-US" altLang="zh-CN" sz="1200"/>
              <a:t>PC</a:t>
            </a:r>
            <a:r>
              <a:rPr lang="zh-CN" altLang="en-US" sz="1200"/>
              <a:t>对应</a:t>
            </a:r>
            <a:r>
              <a:rPr lang="zh-CN" altLang="en-US" sz="1200"/>
              <a:t>的就是延迟槽</a:t>
            </a:r>
            <a:r>
              <a:rPr lang="zh-CN" altLang="en-US" sz="1200"/>
              <a:t>指令</a:t>
            </a:r>
            <a:endParaRPr lang="zh-CN" altLang="en-US" sz="1200"/>
          </a:p>
        </p:txBody>
      </p:sp>
      <p:sp>
        <p:nvSpPr>
          <p:cNvPr id="269" name="文本框 268"/>
          <p:cNvSpPr txBox="1"/>
          <p:nvPr/>
        </p:nvSpPr>
        <p:spPr>
          <a:xfrm>
            <a:off x="5073015" y="1992630"/>
            <a:ext cx="85915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isjump_i</a:t>
            </a:r>
            <a:endParaRPr lang="zh-CN" altLang="en-US" sz="800"/>
          </a:p>
        </p:txBody>
      </p:sp>
      <p:sp>
        <p:nvSpPr>
          <p:cNvPr id="270" name="文本框 269"/>
          <p:cNvSpPr txBox="1"/>
          <p:nvPr/>
        </p:nvSpPr>
        <p:spPr>
          <a:xfrm>
            <a:off x="4790440" y="2190750"/>
            <a:ext cx="911860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zh-CN" altLang="en-US" sz="800"/>
              <a:t>isjump_</a:t>
            </a:r>
            <a:r>
              <a:rPr lang="en-US" altLang="zh-CN" sz="800"/>
              <a:t>o</a:t>
            </a:r>
            <a:endParaRPr lang="en-US" altLang="zh-CN" sz="800"/>
          </a:p>
        </p:txBody>
      </p:sp>
      <p:sp>
        <p:nvSpPr>
          <p:cNvPr id="271" name="文本框 270"/>
          <p:cNvSpPr txBox="1"/>
          <p:nvPr/>
        </p:nvSpPr>
        <p:spPr>
          <a:xfrm>
            <a:off x="5981065" y="1345565"/>
            <a:ext cx="1396365" cy="19380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000"/>
              <a:t>将跳转指令是否跳转纳入下级流水线，</a:t>
            </a:r>
            <a:r>
              <a:rPr lang="en-US" altLang="zh-CN" sz="1000" b="1"/>
              <a:t>clear</a:t>
            </a:r>
            <a:r>
              <a:rPr lang="zh-CN" altLang="en-US" sz="1000" b="1"/>
              <a:t>有效的时候不写入，</a:t>
            </a:r>
            <a:r>
              <a:rPr lang="en-US" altLang="zh-CN" sz="1000" b="1"/>
              <a:t>,</a:t>
            </a:r>
            <a:r>
              <a:rPr lang="zh-CN" altLang="en-US" sz="1000" b="1"/>
              <a:t>这时候是否跳转处于不确定状态！</a:t>
            </a:r>
            <a:r>
              <a:rPr lang="zh-CN" altLang="en-US" sz="1000"/>
              <a:t>如果有效，则上升沿时，</a:t>
            </a:r>
            <a:r>
              <a:rPr lang="en-US" altLang="zh-CN" sz="1000"/>
              <a:t>IF/ID</a:t>
            </a:r>
            <a:r>
              <a:rPr lang="zh-CN" altLang="en-US" sz="1000"/>
              <a:t>指令置为</a:t>
            </a:r>
            <a:r>
              <a:rPr lang="en-US" altLang="zh-CN" sz="1000"/>
              <a:t>nop</a:t>
            </a:r>
            <a:r>
              <a:rPr lang="zh-CN" altLang="en-US" sz="1000"/>
              <a:t>，而不是</a:t>
            </a:r>
            <a:r>
              <a:rPr lang="en-US" altLang="zh-CN" sz="1000"/>
              <a:t>SRAM</a:t>
            </a:r>
            <a:r>
              <a:rPr lang="zh-CN" altLang="en-US" sz="1000"/>
              <a:t>指令，碰到暂停逻辑，还得保留指令，因为</a:t>
            </a:r>
            <a:r>
              <a:rPr lang="en-US" altLang="zh-CN" sz="1000"/>
              <a:t>SRAM</a:t>
            </a:r>
            <a:r>
              <a:rPr lang="zh-CN" altLang="en-US" sz="1000"/>
              <a:t>一个周期后指令就</a:t>
            </a:r>
            <a:r>
              <a:rPr lang="zh-CN" altLang="en-US" sz="1000"/>
              <a:t>没了</a:t>
            </a:r>
            <a:endParaRPr lang="zh-CN" altLang="en-US" sz="1000"/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76542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8481060" y="114935"/>
            <a:ext cx="2386965" cy="52197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 sz="1400"/>
              <a:t>mode</a:t>
            </a:r>
            <a:r>
              <a:rPr lang="zh-CN" altLang="en-US" sz="1400"/>
              <a:t>和读写的数据，应该在</a:t>
            </a:r>
            <a:r>
              <a:rPr lang="en-US" altLang="zh-CN" sz="1400"/>
              <a:t>CPU</a:t>
            </a:r>
            <a:r>
              <a:rPr lang="zh-CN" altLang="en-US" sz="1400"/>
              <a:t>内部处理更好吧</a:t>
            </a:r>
            <a:r>
              <a:rPr lang="en-US" altLang="zh-CN" sz="1400"/>
              <a:t>……</a:t>
            </a:r>
            <a:endParaRPr lang="en-US" altLang="zh-CN" sz="1400"/>
          </a:p>
        </p:txBody>
      </p:sp>
      <p:sp>
        <p:nvSpPr>
          <p:cNvPr id="277" name="乘号 276"/>
          <p:cNvSpPr/>
          <p:nvPr/>
        </p:nvSpPr>
        <p:spPr>
          <a:xfrm>
            <a:off x="468630" y="3824605"/>
            <a:ext cx="983615" cy="120205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2433955" y="4239260"/>
            <a:ext cx="1787525" cy="20986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45" name="文本框 44"/>
          <p:cNvSpPr txBox="1"/>
          <p:nvPr/>
        </p:nvSpPr>
        <p:spPr>
          <a:xfrm>
            <a:off x="2433955" y="4763135"/>
            <a:ext cx="118491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uart_data_i     32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33955" y="5260340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r_data_i         8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33955" y="544893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433955" y="4403725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uart_addr_i  32</a:t>
            </a:r>
            <a:endParaRPr lang="en-US" altLang="zh-CN" sz="1000"/>
          </a:p>
        </p:txBody>
      </p:sp>
      <p:sp>
        <p:nvSpPr>
          <p:cNvPr id="67" name="文本框 66"/>
          <p:cNvSpPr txBox="1"/>
          <p:nvPr/>
        </p:nvSpPr>
        <p:spPr>
          <a:xfrm>
            <a:off x="2433955" y="5616575"/>
            <a:ext cx="1787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32   buffer_data_o</a:t>
            </a:r>
            <a:endParaRPr lang="en-US" altLang="zh-CN" sz="1000"/>
          </a:p>
        </p:txBody>
      </p:sp>
      <p:sp>
        <p:nvSpPr>
          <p:cNvPr id="80" name="文本框 79"/>
          <p:cNvSpPr txBox="1"/>
          <p:nvPr/>
        </p:nvSpPr>
        <p:spPr>
          <a:xfrm>
            <a:off x="2433955" y="4239260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clk  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2633980" y="6337935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uart_buffer.v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2433955" y="4922520"/>
            <a:ext cx="1056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40940" y="508444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99325" y="311150"/>
            <a:ext cx="1349375" cy="48787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2" name="文本框 51"/>
          <p:cNvSpPr txBox="1"/>
          <p:nvPr/>
        </p:nvSpPr>
        <p:spPr>
          <a:xfrm>
            <a:off x="7389495" y="5189855"/>
            <a:ext cx="1169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my_cpu.v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7313930" y="4307205"/>
            <a:ext cx="1136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3930" y="3605530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data_addr_o</a:t>
            </a:r>
            <a:endParaRPr lang="en-US" altLang="zh-CN" sz="1000"/>
          </a:p>
        </p:txBody>
      </p:sp>
      <p:sp>
        <p:nvSpPr>
          <p:cNvPr id="60" name="文本框 59"/>
          <p:cNvSpPr txBox="1"/>
          <p:nvPr/>
        </p:nvSpPr>
        <p:spPr>
          <a:xfrm>
            <a:off x="7313930" y="3796030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13930" y="396684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313930" y="413512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313930" y="44735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7313930" y="464947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2710815" y="4233545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rst  </a:t>
            </a:r>
            <a:endParaRPr lang="en-US" altLang="zh-CN" sz="1200"/>
          </a:p>
        </p:txBody>
      </p:sp>
      <p:sp>
        <p:nvSpPr>
          <p:cNvPr id="54" name="矩形 53"/>
          <p:cNvSpPr/>
          <p:nvPr/>
        </p:nvSpPr>
        <p:spPr>
          <a:xfrm>
            <a:off x="2302510" y="2197100"/>
            <a:ext cx="1980565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5" name="文本框 54"/>
          <p:cNvSpPr txBox="1"/>
          <p:nvPr/>
        </p:nvSpPr>
        <p:spPr>
          <a:xfrm>
            <a:off x="2302510" y="2597785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02510" y="2786380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302510" y="297561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02510" y="3164205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302510" y="240919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ext_ram_addr</a:t>
            </a:r>
            <a:endParaRPr lang="en-US" alt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2302510" y="3510280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ext_ram_data</a:t>
            </a:r>
            <a:endParaRPr lang="en-US" altLang="zh-CN" sz="1000"/>
          </a:p>
        </p:txBody>
      </p:sp>
      <p:sp>
        <p:nvSpPr>
          <p:cNvPr id="73" name="文本框 72"/>
          <p:cNvSpPr txBox="1"/>
          <p:nvPr/>
        </p:nvSpPr>
        <p:spPr>
          <a:xfrm>
            <a:off x="3310890" y="2447925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74" name="文本框 73"/>
          <p:cNvSpPr txBox="1"/>
          <p:nvPr/>
        </p:nvSpPr>
        <p:spPr>
          <a:xfrm>
            <a:off x="3490595" y="280543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90595" y="297688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490595" y="331597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77" name="文本框 76"/>
          <p:cNvSpPr txBox="1"/>
          <p:nvPr/>
        </p:nvSpPr>
        <p:spPr>
          <a:xfrm>
            <a:off x="3094990" y="2208530"/>
            <a:ext cx="89154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78" name="文本框 77"/>
          <p:cNvSpPr txBox="1"/>
          <p:nvPr/>
        </p:nvSpPr>
        <p:spPr>
          <a:xfrm>
            <a:off x="2599055" y="3905250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ext</a:t>
            </a:r>
            <a:r>
              <a:rPr lang="zh-CN" altLang="en-US" sz="1400"/>
              <a:t>_ram_ctl</a:t>
            </a:r>
            <a:r>
              <a:rPr lang="en-US" altLang="zh-CN" sz="1400"/>
              <a:t>.v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3467735" y="349123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81" name="文本框 80"/>
          <p:cNvSpPr txBox="1"/>
          <p:nvPr/>
        </p:nvSpPr>
        <p:spPr>
          <a:xfrm>
            <a:off x="3490595" y="314896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75330" y="2633345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 strike="dblStrike">
                <a:solidFill>
                  <a:srgbClr val="00B050"/>
                </a:solidFill>
                <a:uFillTx/>
              </a:rPr>
              <a:t>mode_i</a:t>
            </a:r>
            <a:endParaRPr lang="en-US" altLang="zh-CN" sz="10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876165" y="311785"/>
            <a:ext cx="1976755" cy="62166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85" name="文本框 84"/>
          <p:cNvSpPr txBox="1"/>
          <p:nvPr/>
        </p:nvSpPr>
        <p:spPr>
          <a:xfrm>
            <a:off x="5279390" y="6528435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arbitration2.v</a:t>
            </a:r>
            <a:endParaRPr lang="en-US" altLang="zh-CN" sz="1400"/>
          </a:p>
        </p:txBody>
      </p:sp>
      <p:sp>
        <p:nvSpPr>
          <p:cNvPr id="86" name="文本框 85"/>
          <p:cNvSpPr txBox="1"/>
          <p:nvPr/>
        </p:nvSpPr>
        <p:spPr>
          <a:xfrm>
            <a:off x="5880100" y="3639820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6059805" y="39973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059805" y="41687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059805" y="450786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90" name="文本框 89"/>
          <p:cNvSpPr txBox="1"/>
          <p:nvPr/>
        </p:nvSpPr>
        <p:spPr>
          <a:xfrm>
            <a:off x="6036945" y="46837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91" name="文本框 90"/>
          <p:cNvSpPr txBox="1"/>
          <p:nvPr/>
        </p:nvSpPr>
        <p:spPr>
          <a:xfrm>
            <a:off x="6059805" y="43408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44540" y="3825875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16805" y="3170555"/>
            <a:ext cx="113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916805" y="2469515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data_addr_o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4916805" y="2659380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strike="dblStrike">
                <a:solidFill>
                  <a:srgbClr val="00B050"/>
                </a:solidFill>
                <a:uFillTx/>
              </a:rPr>
              <a:t>ext_mode_o</a:t>
            </a:r>
            <a:endParaRPr lang="en-US" altLang="zh-CN" sz="10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916805" y="283083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916805" y="299847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916805" y="33375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ext_data_i</a:t>
            </a:r>
            <a:endParaRPr lang="en-US" altLang="zh-CN" sz="1000"/>
          </a:p>
        </p:txBody>
      </p:sp>
      <p:sp>
        <p:nvSpPr>
          <p:cNvPr id="99" name="文本框 98"/>
          <p:cNvSpPr txBox="1"/>
          <p:nvPr/>
        </p:nvSpPr>
        <p:spPr>
          <a:xfrm>
            <a:off x="4916805" y="3512820"/>
            <a:ext cx="1003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ext_data_o</a:t>
            </a:r>
            <a:endParaRPr lang="en-US" altLang="zh-CN" sz="1000"/>
          </a:p>
        </p:txBody>
      </p:sp>
      <p:sp>
        <p:nvSpPr>
          <p:cNvPr id="108" name="文本框 107"/>
          <p:cNvSpPr txBox="1"/>
          <p:nvPr/>
        </p:nvSpPr>
        <p:spPr>
          <a:xfrm>
            <a:off x="4899025" y="547306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899025" y="562038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uart_data_i</a:t>
            </a:r>
            <a:endParaRPr lang="en-US" altLang="zh-CN" sz="1000"/>
          </a:p>
        </p:txBody>
      </p:sp>
      <p:sp>
        <p:nvSpPr>
          <p:cNvPr id="112" name="文本框 111"/>
          <p:cNvSpPr txBox="1"/>
          <p:nvPr/>
        </p:nvSpPr>
        <p:spPr>
          <a:xfrm>
            <a:off x="4899025" y="509270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892675" y="5278120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uart_data_o</a:t>
            </a:r>
            <a:endParaRPr lang="en-US" altLang="zh-CN" sz="1000"/>
          </a:p>
        </p:txBody>
      </p:sp>
      <p:sp>
        <p:nvSpPr>
          <p:cNvPr id="115" name="文本框 114"/>
          <p:cNvSpPr txBox="1"/>
          <p:nvPr/>
        </p:nvSpPr>
        <p:spPr>
          <a:xfrm>
            <a:off x="3310255" y="5845810"/>
            <a:ext cx="9105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TxD_start_o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2433955" y="6082665"/>
            <a:ext cx="876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TxD_busy_i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9010" y="121285"/>
            <a:ext cx="2025650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3" name="文本框 2"/>
          <p:cNvSpPr txBox="1"/>
          <p:nvPr/>
        </p:nvSpPr>
        <p:spPr>
          <a:xfrm>
            <a:off x="2239010" y="521970"/>
            <a:ext cx="1500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39010" y="710565"/>
            <a:ext cx="1562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base_ram_oe_o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39010" y="899795"/>
            <a:ext cx="1600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base_ram_we_o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9010" y="1088390"/>
            <a:ext cx="1578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9010" y="333375"/>
            <a:ext cx="143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base_ram_addr_o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2239010" y="1434465"/>
            <a:ext cx="1626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base_ram_data_io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3605530" y="558165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3383915" y="76327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83915" y="940435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83915" y="1275715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2433955" y="121285"/>
            <a:ext cx="97282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</a:t>
            </a:r>
            <a:r>
              <a:rPr lang="en-US" altLang="zh-CN" sz="1200"/>
              <a:t>rst_n 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2473325" y="1848485"/>
            <a:ext cx="1514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base_ram_ctl</a:t>
            </a:r>
            <a:r>
              <a:rPr lang="en-US" altLang="zh-CN" sz="1400"/>
              <a:t>.v</a:t>
            </a:r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3383915" y="145161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3383915" y="110744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189980" y="747395"/>
            <a:ext cx="643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5" name="文本框 104"/>
          <p:cNvSpPr txBox="1"/>
          <p:nvPr/>
        </p:nvSpPr>
        <p:spPr>
          <a:xfrm>
            <a:off x="5986780" y="95250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986780" y="112966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986780" y="146494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19" name="文本框 118"/>
          <p:cNvSpPr txBox="1"/>
          <p:nvPr/>
        </p:nvSpPr>
        <p:spPr>
          <a:xfrm>
            <a:off x="5964555" y="164084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0" name="文本框 119"/>
          <p:cNvSpPr txBox="1"/>
          <p:nvPr/>
        </p:nvSpPr>
        <p:spPr>
          <a:xfrm>
            <a:off x="5992495" y="129667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308215" y="143573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3" name="文本框 122"/>
          <p:cNvSpPr txBox="1"/>
          <p:nvPr/>
        </p:nvSpPr>
        <p:spPr>
          <a:xfrm>
            <a:off x="7308215" y="73215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pc_o</a:t>
            </a:r>
            <a:endParaRPr lang="en-US" altLang="zh-CN" sz="1000"/>
          </a:p>
        </p:txBody>
      </p:sp>
      <p:sp>
        <p:nvSpPr>
          <p:cNvPr id="124" name="文本框 123"/>
          <p:cNvSpPr txBox="1"/>
          <p:nvPr/>
        </p:nvSpPr>
        <p:spPr>
          <a:xfrm>
            <a:off x="7299325" y="908050"/>
            <a:ext cx="130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inst_w_o = 0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299325" y="1083945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7299325" y="1259840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308215" y="161163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inst_o = 0</a:t>
            </a:r>
            <a:endParaRPr lang="en-US" altLang="zh-CN" sz="1000"/>
          </a:p>
        </p:txBody>
      </p:sp>
      <p:sp>
        <p:nvSpPr>
          <p:cNvPr id="135" name="文本框 134"/>
          <p:cNvSpPr txBox="1"/>
          <p:nvPr/>
        </p:nvSpPr>
        <p:spPr>
          <a:xfrm>
            <a:off x="4876165" y="122301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876165" y="521970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base_addr_o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876165" y="711835"/>
            <a:ext cx="10033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 strike="dblStrike">
                <a:solidFill>
                  <a:srgbClr val="00B050"/>
                </a:solidFill>
                <a:uFillTx/>
              </a:rPr>
              <a:t>base_mode_o</a:t>
            </a:r>
            <a:endParaRPr lang="en-US" altLang="zh-CN" sz="10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876165" y="883285"/>
            <a:ext cx="1183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876165" y="105092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876165" y="1390015"/>
            <a:ext cx="10439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base_data_i</a:t>
            </a:r>
            <a:endParaRPr lang="en-US" altLang="zh-CN" sz="1000"/>
          </a:p>
        </p:txBody>
      </p:sp>
      <p:sp>
        <p:nvSpPr>
          <p:cNvPr id="141" name="文本框 140"/>
          <p:cNvSpPr txBox="1"/>
          <p:nvPr/>
        </p:nvSpPr>
        <p:spPr>
          <a:xfrm>
            <a:off x="4876165" y="1565275"/>
            <a:ext cx="1003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base_data_o</a:t>
            </a:r>
            <a:endParaRPr lang="en-US" altLang="zh-CN" sz="1000"/>
          </a:p>
        </p:txBody>
      </p:sp>
      <p:sp>
        <p:nvSpPr>
          <p:cNvPr id="142" name="文本框 141"/>
          <p:cNvSpPr txBox="1"/>
          <p:nvPr/>
        </p:nvSpPr>
        <p:spPr>
          <a:xfrm>
            <a:off x="3385185" y="334010"/>
            <a:ext cx="85788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lvl="0" algn="r">
              <a:buClrTx/>
              <a:buSzTx/>
              <a:buFontTx/>
            </a:pPr>
            <a:r>
              <a:rPr lang="en-US" altLang="zh-CN" sz="800" strike="dblStrike">
                <a:solidFill>
                  <a:schemeClr val="tx1"/>
                </a:solidFill>
                <a:uFillTx/>
                <a:sym typeface="+mn-ea"/>
              </a:rPr>
              <a:t>base_mode_i</a:t>
            </a:r>
            <a:endParaRPr lang="en-US" altLang="zh-CN" sz="800" strike="dblStrike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4695" y="3660140"/>
            <a:ext cx="100838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7380" y="1604010"/>
            <a:ext cx="11296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inst_data_sel_i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16805" y="1710055"/>
            <a:ext cx="113347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26330" y="3721735"/>
            <a:ext cx="113347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09640" y="396875"/>
            <a:ext cx="86550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rst_n</a:t>
            </a:r>
            <a:endParaRPr lang="en-US" altLang="zh-CN" sz="10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046220" y="4229735"/>
            <a:ext cx="1787525" cy="20986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45" name="文本框 44"/>
          <p:cNvSpPr txBox="1"/>
          <p:nvPr/>
        </p:nvSpPr>
        <p:spPr>
          <a:xfrm>
            <a:off x="4046220" y="4753610"/>
            <a:ext cx="118491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uart_data_i     32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6220" y="525081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r_data_i         8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46220" y="543941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46220" y="439420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uart_addr_i  32</a:t>
            </a:r>
            <a:endParaRPr lang="en-US" altLang="zh-CN" sz="1000"/>
          </a:p>
        </p:txBody>
      </p:sp>
      <p:sp>
        <p:nvSpPr>
          <p:cNvPr id="67" name="文本框 66"/>
          <p:cNvSpPr txBox="1"/>
          <p:nvPr/>
        </p:nvSpPr>
        <p:spPr>
          <a:xfrm>
            <a:off x="4046220" y="5607050"/>
            <a:ext cx="1787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32   buffer_data_o</a:t>
            </a:r>
            <a:endParaRPr lang="en-US" altLang="zh-CN" sz="1000"/>
          </a:p>
        </p:txBody>
      </p:sp>
      <p:sp>
        <p:nvSpPr>
          <p:cNvPr id="80" name="文本框 79"/>
          <p:cNvSpPr txBox="1"/>
          <p:nvPr/>
        </p:nvSpPr>
        <p:spPr>
          <a:xfrm>
            <a:off x="4046220" y="4229735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clk  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4246245" y="6328410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uart_buffer.v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4046220" y="4912995"/>
            <a:ext cx="1056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053205" y="507492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067290" y="301625"/>
            <a:ext cx="1349375" cy="48787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2" name="文本框 51"/>
          <p:cNvSpPr txBox="1"/>
          <p:nvPr/>
        </p:nvSpPr>
        <p:spPr>
          <a:xfrm>
            <a:off x="10157460" y="5180330"/>
            <a:ext cx="1169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my_cpu.v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10081895" y="4297680"/>
            <a:ext cx="1136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081895" y="3596005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data_addr_o</a:t>
            </a:r>
            <a:endParaRPr lang="en-US" altLang="zh-CN" sz="1000"/>
          </a:p>
        </p:txBody>
      </p:sp>
      <p:sp>
        <p:nvSpPr>
          <p:cNvPr id="60" name="文本框 59"/>
          <p:cNvSpPr txBox="1"/>
          <p:nvPr/>
        </p:nvSpPr>
        <p:spPr>
          <a:xfrm>
            <a:off x="10081895" y="3786505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081895" y="395732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081895" y="412559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081895" y="44640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10081895" y="463994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4323080" y="4224020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rst  </a:t>
            </a:r>
            <a:endParaRPr lang="en-US" altLang="zh-CN" sz="1200"/>
          </a:p>
        </p:txBody>
      </p:sp>
      <p:sp>
        <p:nvSpPr>
          <p:cNvPr id="54" name="矩形 53"/>
          <p:cNvSpPr/>
          <p:nvPr/>
        </p:nvSpPr>
        <p:spPr>
          <a:xfrm>
            <a:off x="3362325" y="2187575"/>
            <a:ext cx="2533015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5" name="文本框 54"/>
          <p:cNvSpPr txBox="1"/>
          <p:nvPr/>
        </p:nvSpPr>
        <p:spPr>
          <a:xfrm>
            <a:off x="3354705" y="2588260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54705" y="2776855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354705" y="296608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354705" y="3154680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54705" y="2399665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ext_ram_addr</a:t>
            </a:r>
            <a:endParaRPr lang="en-US" alt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3354705" y="3500755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ext_ram_data</a:t>
            </a:r>
            <a:endParaRPr lang="en-US" altLang="zh-CN" sz="1000"/>
          </a:p>
        </p:txBody>
      </p:sp>
      <p:sp>
        <p:nvSpPr>
          <p:cNvPr id="73" name="文本框 72"/>
          <p:cNvSpPr txBox="1"/>
          <p:nvPr/>
        </p:nvSpPr>
        <p:spPr>
          <a:xfrm>
            <a:off x="4923155" y="2696210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74" name="文本框 73"/>
          <p:cNvSpPr txBox="1"/>
          <p:nvPr/>
        </p:nvSpPr>
        <p:spPr>
          <a:xfrm>
            <a:off x="5102860" y="284924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102860" y="302069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102860" y="335978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77" name="文本框 76"/>
          <p:cNvSpPr txBox="1"/>
          <p:nvPr/>
        </p:nvSpPr>
        <p:spPr>
          <a:xfrm>
            <a:off x="3435350" y="2187575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78" name="文本框 77"/>
          <p:cNvSpPr txBox="1"/>
          <p:nvPr/>
        </p:nvSpPr>
        <p:spPr>
          <a:xfrm>
            <a:off x="3944620" y="3895725"/>
            <a:ext cx="1567815" cy="3067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5080000" y="353504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81" name="文本框 80"/>
          <p:cNvSpPr txBox="1"/>
          <p:nvPr/>
        </p:nvSpPr>
        <p:spPr>
          <a:xfrm>
            <a:off x="5102860" y="319278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87160" y="111760"/>
            <a:ext cx="2768600" cy="63982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85" name="文本框 84"/>
          <p:cNvSpPr txBox="1"/>
          <p:nvPr/>
        </p:nvSpPr>
        <p:spPr>
          <a:xfrm>
            <a:off x="6891655" y="651891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arbitration2.v</a:t>
            </a:r>
            <a:endParaRPr lang="en-US" altLang="zh-CN" sz="1400"/>
          </a:p>
        </p:txBody>
      </p:sp>
      <p:sp>
        <p:nvSpPr>
          <p:cNvPr id="86" name="文本框 85"/>
          <p:cNvSpPr txBox="1"/>
          <p:nvPr/>
        </p:nvSpPr>
        <p:spPr>
          <a:xfrm>
            <a:off x="8297545" y="3630295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8476615" y="39878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476615" y="41592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76615" y="449834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90" name="文本框 89"/>
          <p:cNvSpPr txBox="1"/>
          <p:nvPr/>
        </p:nvSpPr>
        <p:spPr>
          <a:xfrm>
            <a:off x="8476615" y="467423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91" name="文本框 90"/>
          <p:cNvSpPr txBox="1"/>
          <p:nvPr/>
        </p:nvSpPr>
        <p:spPr>
          <a:xfrm>
            <a:off x="8476615" y="433133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61350" y="3816350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516370" y="3249295"/>
            <a:ext cx="113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516370" y="2687320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data_addr_o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16370" y="287464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516370" y="306197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516370" y="343662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ext_data_i</a:t>
            </a:r>
            <a:endParaRPr lang="en-US" altLang="zh-CN" sz="1000"/>
          </a:p>
        </p:txBody>
      </p:sp>
      <p:sp>
        <p:nvSpPr>
          <p:cNvPr id="99" name="文本框 98"/>
          <p:cNvSpPr txBox="1"/>
          <p:nvPr/>
        </p:nvSpPr>
        <p:spPr>
          <a:xfrm>
            <a:off x="6516370" y="3623945"/>
            <a:ext cx="1003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ext_data_o</a:t>
            </a:r>
            <a:endParaRPr lang="en-US" altLang="zh-CN" sz="1000"/>
          </a:p>
        </p:txBody>
      </p:sp>
      <p:sp>
        <p:nvSpPr>
          <p:cNvPr id="108" name="文本框 107"/>
          <p:cNvSpPr txBox="1"/>
          <p:nvPr/>
        </p:nvSpPr>
        <p:spPr>
          <a:xfrm>
            <a:off x="6511290" y="546354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11290" y="561086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uart_data_i</a:t>
            </a:r>
            <a:endParaRPr lang="en-US" altLang="zh-CN" sz="1000"/>
          </a:p>
        </p:txBody>
      </p:sp>
      <p:sp>
        <p:nvSpPr>
          <p:cNvPr id="112" name="文本框 111"/>
          <p:cNvSpPr txBox="1"/>
          <p:nvPr/>
        </p:nvSpPr>
        <p:spPr>
          <a:xfrm>
            <a:off x="6511290" y="508317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04940" y="526859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uart_data_o</a:t>
            </a:r>
            <a:endParaRPr lang="en-US" altLang="zh-CN" sz="1000"/>
          </a:p>
        </p:txBody>
      </p:sp>
      <p:sp>
        <p:nvSpPr>
          <p:cNvPr id="115" name="文本框 114"/>
          <p:cNvSpPr txBox="1"/>
          <p:nvPr/>
        </p:nvSpPr>
        <p:spPr>
          <a:xfrm>
            <a:off x="4922520" y="5836285"/>
            <a:ext cx="9105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TxD_start_o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046220" y="6073140"/>
            <a:ext cx="876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TxD_busy_i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0895" y="111760"/>
            <a:ext cx="2526030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3" name="文本框 2"/>
          <p:cNvSpPr txBox="1"/>
          <p:nvPr/>
        </p:nvSpPr>
        <p:spPr>
          <a:xfrm>
            <a:off x="3362325" y="521335"/>
            <a:ext cx="1500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62325" y="709930"/>
            <a:ext cx="1562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base_ram_oe_o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2325" y="899160"/>
            <a:ext cx="1600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base_ram_we_o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2325" y="1087755"/>
            <a:ext cx="1578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2325" y="332740"/>
            <a:ext cx="143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base_ram_addr_o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362325" y="1433830"/>
            <a:ext cx="1626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base_ram_data_io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5217795" y="610870"/>
            <a:ext cx="643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4996180" y="753745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6180" y="93091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6180" y="1266190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3557270" y="120650"/>
            <a:ext cx="97282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</a:t>
            </a:r>
            <a:r>
              <a:rPr lang="en-US" altLang="zh-CN" sz="1200"/>
              <a:t>rst_n 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818890" y="1838960"/>
            <a:ext cx="1514475" cy="3067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base_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4996180" y="1442085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4996180" y="1097915"/>
            <a:ext cx="865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625840" y="737870"/>
            <a:ext cx="643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5" name="文本框 104"/>
          <p:cNvSpPr txBox="1"/>
          <p:nvPr/>
        </p:nvSpPr>
        <p:spPr>
          <a:xfrm>
            <a:off x="8404225" y="94297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404225" y="112014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404225" y="145542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19" name="文本框 118"/>
          <p:cNvSpPr txBox="1"/>
          <p:nvPr/>
        </p:nvSpPr>
        <p:spPr>
          <a:xfrm>
            <a:off x="8404225" y="163131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0" name="文本框 119"/>
          <p:cNvSpPr txBox="1"/>
          <p:nvPr/>
        </p:nvSpPr>
        <p:spPr>
          <a:xfrm>
            <a:off x="8404225" y="128714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0076180" y="142621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3" name="文本框 122"/>
          <p:cNvSpPr txBox="1"/>
          <p:nvPr/>
        </p:nvSpPr>
        <p:spPr>
          <a:xfrm>
            <a:off x="10076180" y="72263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pc_o</a:t>
            </a:r>
            <a:endParaRPr lang="en-US" altLang="zh-CN" sz="1000"/>
          </a:p>
        </p:txBody>
      </p:sp>
      <p:sp>
        <p:nvSpPr>
          <p:cNvPr id="124" name="文本框 123"/>
          <p:cNvSpPr txBox="1"/>
          <p:nvPr/>
        </p:nvSpPr>
        <p:spPr>
          <a:xfrm>
            <a:off x="10067290" y="898525"/>
            <a:ext cx="130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inst_w_o = 0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067290" y="1074420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067290" y="1250315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076180" y="160210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inst_o = 0</a:t>
            </a:r>
            <a:endParaRPr lang="en-US" altLang="zh-CN" sz="1000"/>
          </a:p>
        </p:txBody>
      </p:sp>
      <p:sp>
        <p:nvSpPr>
          <p:cNvPr id="135" name="文本框 134"/>
          <p:cNvSpPr txBox="1"/>
          <p:nvPr/>
        </p:nvSpPr>
        <p:spPr>
          <a:xfrm>
            <a:off x="6544945" y="127127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544945" y="751205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base_addr_o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44945" y="924560"/>
            <a:ext cx="1183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544945" y="109791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544945" y="1444625"/>
            <a:ext cx="10439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base_data_i</a:t>
            </a:r>
            <a:endParaRPr lang="en-US" altLang="zh-CN" sz="1000"/>
          </a:p>
        </p:txBody>
      </p:sp>
      <p:sp>
        <p:nvSpPr>
          <p:cNvPr id="141" name="文本框 140"/>
          <p:cNvSpPr txBox="1"/>
          <p:nvPr/>
        </p:nvSpPr>
        <p:spPr>
          <a:xfrm>
            <a:off x="6544945" y="1617980"/>
            <a:ext cx="1003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base_data_o</a:t>
            </a:r>
            <a:endParaRPr lang="en-US" altLang="zh-CN" sz="1000"/>
          </a:p>
        </p:txBody>
      </p:sp>
      <p:sp>
        <p:nvSpPr>
          <p:cNvPr id="12" name="文本框 11"/>
          <p:cNvSpPr txBox="1"/>
          <p:nvPr/>
        </p:nvSpPr>
        <p:spPr>
          <a:xfrm>
            <a:off x="4886960" y="370395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9645" y="1594485"/>
            <a:ext cx="11296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inst_data_sel_i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4945" y="179133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70" y="381127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04225" y="38735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rst_n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6620" y="52070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baseram_busy_o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9645" y="255905"/>
            <a:ext cx="110490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0280" y="458470"/>
            <a:ext cx="11042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29480" y="2083435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1060" y="2287270"/>
            <a:ext cx="12363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5340" y="2489835"/>
            <a:ext cx="12820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4945" y="231140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44945" y="404495"/>
            <a:ext cx="110490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44945" y="577850"/>
            <a:ext cx="11042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16370" y="2125345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16370" y="2312670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6370" y="2499995"/>
            <a:ext cx="12820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96250" y="2966085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19085" y="3209290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7665" y="3396615"/>
            <a:ext cx="12820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50860" y="577850"/>
            <a:ext cx="110490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55225" y="533400"/>
            <a:ext cx="110490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87610" y="3020695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87610" y="3208655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087610" y="3396615"/>
            <a:ext cx="12820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77835" y="213360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baseram_busy_o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018395" y="339090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204200" y="1875790"/>
            <a:ext cx="2139950" cy="6451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若读取</a:t>
            </a:r>
            <a:r>
              <a:rPr lang="en-US" altLang="zh-CN" sz="1200">
                <a:solidFill>
                  <a:schemeClr val="bg1"/>
                </a:solidFill>
              </a:rPr>
              <a:t>base</a:t>
            </a:r>
            <a:r>
              <a:rPr lang="zh-CN" altLang="en-US" sz="1200">
                <a:solidFill>
                  <a:schemeClr val="bg1"/>
                </a:solidFill>
              </a:rPr>
              <a:t>数据，会输出指令</a:t>
            </a:r>
            <a:r>
              <a:rPr lang="en-US" altLang="zh-CN" sz="1200">
                <a:solidFill>
                  <a:schemeClr val="bg1"/>
                </a:solidFill>
              </a:rPr>
              <a:t>nop</a:t>
            </a:r>
            <a:r>
              <a:rPr lang="zh-CN" altLang="en-US" sz="1200">
                <a:solidFill>
                  <a:schemeClr val="bg1"/>
                </a:solidFill>
              </a:rPr>
              <a:t>和</a:t>
            </a:r>
            <a:r>
              <a:rPr lang="en-US" altLang="zh-CN" sz="1200">
                <a:solidFill>
                  <a:schemeClr val="bg1"/>
                </a:solidFill>
              </a:rPr>
              <a:t>unfinish</a:t>
            </a:r>
            <a:r>
              <a:rPr lang="zh-CN" altLang="en-US" sz="1200">
                <a:solidFill>
                  <a:schemeClr val="bg1"/>
                </a:solidFill>
              </a:rPr>
              <a:t>，有这个必要吗？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915275" y="4965700"/>
            <a:ext cx="2139950" cy="4603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uart</a:t>
            </a:r>
            <a:r>
              <a:rPr lang="zh-CN" altLang="en-US" sz="1200">
                <a:solidFill>
                  <a:schemeClr val="bg1"/>
                </a:solidFill>
              </a:rPr>
              <a:t>的加载在</a:t>
            </a:r>
            <a:r>
              <a:rPr lang="en-US" altLang="zh-CN" sz="1200">
                <a:solidFill>
                  <a:schemeClr val="bg1"/>
                </a:solidFill>
              </a:rPr>
              <a:t>CPU</a:t>
            </a:r>
            <a:r>
              <a:rPr lang="zh-CN" altLang="en-US" sz="1200">
                <a:solidFill>
                  <a:schemeClr val="bg1"/>
                </a:solidFill>
              </a:rPr>
              <a:t>一个时钟周期就可以搞定，不需要</a:t>
            </a:r>
            <a:r>
              <a:rPr lang="zh-CN" altLang="en-US" sz="1200">
                <a:solidFill>
                  <a:schemeClr val="bg1"/>
                </a:solidFill>
              </a:rPr>
              <a:t>等待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42265" y="404495"/>
            <a:ext cx="1511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SRAM</a:t>
            </a:r>
            <a:r>
              <a:rPr lang="zh-CN" altLang="en-US"/>
              <a:t>控制器只需要</a:t>
            </a:r>
            <a:r>
              <a:rPr lang="zh-CN" altLang="en-US" b="1"/>
              <a:t>设计一个模块</a:t>
            </a:r>
            <a:r>
              <a:rPr lang="zh-CN" altLang="en-US"/>
              <a:t>，实例化</a:t>
            </a:r>
            <a:r>
              <a:rPr lang="zh-CN" altLang="en-US"/>
              <a:t>两个！</a:t>
            </a: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28600" y="2037080"/>
            <a:ext cx="2533015" cy="1883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44" name="文本框 143"/>
          <p:cNvSpPr txBox="1"/>
          <p:nvPr/>
        </p:nvSpPr>
        <p:spPr>
          <a:xfrm>
            <a:off x="220980" y="2628265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20980" y="2816860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220980" y="300609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220980" y="3194685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220980" y="243967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sram_addr</a:t>
            </a:r>
            <a:endParaRPr lang="en-US" altLang="zh-CN" sz="1000"/>
          </a:p>
        </p:txBody>
      </p:sp>
      <p:sp>
        <p:nvSpPr>
          <p:cNvPr id="149" name="文本框 148"/>
          <p:cNvSpPr txBox="1"/>
          <p:nvPr/>
        </p:nvSpPr>
        <p:spPr>
          <a:xfrm>
            <a:off x="220980" y="3540760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sram_data</a:t>
            </a:r>
            <a:endParaRPr lang="en-US" altLang="zh-CN" sz="1000"/>
          </a:p>
        </p:txBody>
      </p:sp>
      <p:sp>
        <p:nvSpPr>
          <p:cNvPr id="150" name="文本框 149"/>
          <p:cNvSpPr txBox="1"/>
          <p:nvPr/>
        </p:nvSpPr>
        <p:spPr>
          <a:xfrm>
            <a:off x="1464945" y="2613025"/>
            <a:ext cx="1308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151" name="文本框 150"/>
          <p:cNvSpPr txBox="1"/>
          <p:nvPr/>
        </p:nvSpPr>
        <p:spPr>
          <a:xfrm>
            <a:off x="1980565" y="27940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980565" y="29749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980565" y="33369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28600" y="2036445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810895" y="3935730"/>
            <a:ext cx="1387475" cy="5219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</a:t>
            </a:r>
            <a:endParaRPr lang="en-US" altLang="zh-CN" sz="1400"/>
          </a:p>
          <a:p>
            <a:pPr algn="ctr"/>
            <a:r>
              <a:rPr lang="zh-CN" altLang="en-US" sz="1400"/>
              <a:t>仅</a:t>
            </a:r>
            <a:r>
              <a:rPr lang="en-US" altLang="zh-CN" sz="1400"/>
              <a:t>ExtRAM</a:t>
            </a:r>
            <a:r>
              <a:rPr lang="zh-CN" altLang="en-US" sz="1400"/>
              <a:t>在</a:t>
            </a:r>
            <a:r>
              <a:rPr lang="zh-CN" altLang="en-US" sz="1400"/>
              <a:t>用</a:t>
            </a:r>
            <a:endParaRPr lang="zh-CN" altLang="en-US" sz="1400"/>
          </a:p>
        </p:txBody>
      </p:sp>
      <p:sp>
        <p:nvSpPr>
          <p:cNvPr id="156" name="文本框 155"/>
          <p:cNvSpPr txBox="1"/>
          <p:nvPr/>
        </p:nvSpPr>
        <p:spPr>
          <a:xfrm>
            <a:off x="1980565" y="35179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157" name="文本框 156"/>
          <p:cNvSpPr txBox="1"/>
          <p:nvPr/>
        </p:nvSpPr>
        <p:spPr>
          <a:xfrm>
            <a:off x="1980565" y="31559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765300" y="369887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595755" y="207010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sram_ctl_busy_o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282700" y="2251075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282700" y="2432050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3" name="乘号 162"/>
          <p:cNvSpPr/>
          <p:nvPr/>
        </p:nvSpPr>
        <p:spPr>
          <a:xfrm>
            <a:off x="285115" y="255905"/>
            <a:ext cx="1757680" cy="16116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78840" y="5180330"/>
            <a:ext cx="1511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SRAM</a:t>
            </a:r>
            <a:r>
              <a:rPr lang="zh-CN" altLang="en-US"/>
              <a:t>控制器还是自己用自己的吧</a:t>
            </a:r>
            <a:r>
              <a:rPr lang="en-US" altLang="zh-CN"/>
              <a:t>……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5234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使用了</a:t>
            </a:r>
            <a:r>
              <a:rPr lang="en-US" altLang="zh-CN" sz="2000"/>
              <a:t>SRAM</a:t>
            </a:r>
            <a:r>
              <a:rPr lang="zh-CN" altLang="en-US" sz="2000"/>
              <a:t>状态机，需要重新处理</a:t>
            </a:r>
            <a:r>
              <a:rPr lang="zh-CN" altLang="en-US" sz="2000"/>
              <a:t>访存逻辑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94703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39900" y="1496695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4396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69545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39763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54432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47010" y="1628140"/>
            <a:ext cx="1991360" cy="1527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95" name="文本框 94"/>
          <p:cNvSpPr txBox="1"/>
          <p:nvPr/>
        </p:nvSpPr>
        <p:spPr>
          <a:xfrm>
            <a:off x="3075305" y="318579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14800" y="20300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015105" y="22250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794635" y="267462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15" name="文本框 114"/>
          <p:cNvSpPr txBox="1"/>
          <p:nvPr/>
        </p:nvSpPr>
        <p:spPr>
          <a:xfrm>
            <a:off x="2794635" y="287718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56" name="文本框 155"/>
          <p:cNvSpPr txBox="1"/>
          <p:nvPr/>
        </p:nvSpPr>
        <p:spPr>
          <a:xfrm>
            <a:off x="2794635" y="209169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94635" y="229425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85" name="文本框 184"/>
          <p:cNvSpPr txBox="1"/>
          <p:nvPr/>
        </p:nvSpPr>
        <p:spPr>
          <a:xfrm>
            <a:off x="3881755" y="24199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794635" y="168656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794635" y="18891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60" name="文本框 259"/>
          <p:cNvSpPr txBox="1"/>
          <p:nvPr/>
        </p:nvSpPr>
        <p:spPr>
          <a:xfrm>
            <a:off x="2791460" y="2473325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51917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3" name="文本框 262"/>
          <p:cNvSpPr txBox="1"/>
          <p:nvPr/>
        </p:nvSpPr>
        <p:spPr>
          <a:xfrm>
            <a:off x="7829550" y="1784985"/>
            <a:ext cx="85915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71729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65" name="文本框 264"/>
          <p:cNvSpPr txBox="1"/>
          <p:nvPr/>
        </p:nvSpPr>
        <p:spPr>
          <a:xfrm>
            <a:off x="7658735" y="1992630"/>
            <a:ext cx="91186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8065" y="122872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142367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61861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761230"/>
            <a:ext cx="71818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69392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60248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727710" y="966470"/>
            <a:ext cx="1396365" cy="245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000"/>
              <a:t>clear_i</a:t>
            </a:r>
            <a:r>
              <a:rPr lang="zh-CN" altLang="en-US" sz="1000"/>
              <a:t>优先级比</a:t>
            </a:r>
            <a:r>
              <a:rPr lang="en-US" altLang="zh-CN" sz="1000"/>
              <a:t>w</a:t>
            </a:r>
            <a:r>
              <a:rPr lang="zh-CN" altLang="en-US" sz="1000"/>
              <a:t>低</a:t>
            </a:r>
            <a:endParaRPr lang="zh-CN" altLang="en-US" sz="1000"/>
          </a:p>
        </p:txBody>
      </p:sp>
      <p:sp>
        <p:nvSpPr>
          <p:cNvPr id="268" name="文本框 267"/>
          <p:cNvSpPr txBox="1"/>
          <p:nvPr/>
        </p:nvSpPr>
        <p:spPr>
          <a:xfrm>
            <a:off x="2350135" y="966470"/>
            <a:ext cx="2122805" cy="645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IF/ID</a:t>
            </a:r>
            <a:r>
              <a:rPr lang="zh-CN" altLang="en-US" sz="1200"/>
              <a:t>的</a:t>
            </a:r>
            <a:r>
              <a:rPr lang="en-US" altLang="zh-CN" sz="1200"/>
              <a:t>PC</a:t>
            </a:r>
            <a:r>
              <a:rPr lang="zh-CN" altLang="en-US" sz="1200"/>
              <a:t>是后面指令的</a:t>
            </a:r>
            <a:r>
              <a:rPr lang="en-US" altLang="zh-CN" sz="1200"/>
              <a:t>PC</a:t>
            </a:r>
            <a:r>
              <a:rPr lang="zh-CN" altLang="en-US" sz="1200"/>
              <a:t>，因此对于跳转指令，</a:t>
            </a:r>
            <a:r>
              <a:rPr lang="en-US" altLang="zh-CN" sz="1200"/>
              <a:t>PC</a:t>
            </a:r>
            <a:r>
              <a:rPr lang="zh-CN" altLang="en-US" sz="1200"/>
              <a:t>对应</a:t>
            </a:r>
            <a:r>
              <a:rPr lang="zh-CN" altLang="en-US" sz="1200"/>
              <a:t>的就是延迟槽</a:t>
            </a:r>
            <a:r>
              <a:rPr lang="zh-CN" altLang="en-US" sz="1200"/>
              <a:t>指令</a:t>
            </a:r>
            <a:endParaRPr lang="zh-CN" altLang="en-US" sz="1200"/>
          </a:p>
        </p:txBody>
      </p:sp>
      <p:sp>
        <p:nvSpPr>
          <p:cNvPr id="269" name="文本框 268"/>
          <p:cNvSpPr txBox="1"/>
          <p:nvPr/>
        </p:nvSpPr>
        <p:spPr>
          <a:xfrm>
            <a:off x="5073015" y="1992630"/>
            <a:ext cx="85915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isjump_i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4790440" y="2190750"/>
            <a:ext cx="911860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isjump_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76542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8481060" y="114935"/>
            <a:ext cx="2386965" cy="52197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 sz="1400"/>
              <a:t>mode</a:t>
            </a:r>
            <a:r>
              <a:rPr lang="zh-CN" altLang="en-US" sz="1400"/>
              <a:t>和读写的数据，应该在</a:t>
            </a:r>
            <a:r>
              <a:rPr lang="en-US" altLang="zh-CN" sz="1400"/>
              <a:t>CPU</a:t>
            </a:r>
            <a:r>
              <a:rPr lang="zh-CN" altLang="en-US" sz="1400"/>
              <a:t>内部处理更好吧</a:t>
            </a:r>
            <a:r>
              <a:rPr lang="en-US" altLang="zh-CN" sz="1400"/>
              <a:t>……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5461000" y="752475"/>
            <a:ext cx="3935095" cy="645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200"/>
              <a:t>需要添加</a:t>
            </a:r>
            <a:r>
              <a:rPr lang="en-US" altLang="zh-CN" sz="1200"/>
              <a:t>load</a:t>
            </a:r>
            <a:r>
              <a:rPr lang="zh-CN" altLang="en-US" sz="1200"/>
              <a:t>暂停逻辑，</a:t>
            </a:r>
            <a:r>
              <a:rPr lang="en-US" altLang="zh-CN" sz="1200"/>
              <a:t>store</a:t>
            </a:r>
            <a:r>
              <a:rPr lang="zh-CN" altLang="en-US" sz="1200"/>
              <a:t>不需要暂停，但是需要考虑</a:t>
            </a:r>
            <a:r>
              <a:rPr lang="en-US" altLang="zh-CN" sz="1200"/>
              <a:t>load</a:t>
            </a:r>
            <a:r>
              <a:rPr lang="zh-CN" altLang="en-US" sz="1200"/>
              <a:t>前面是</a:t>
            </a:r>
            <a:r>
              <a:rPr lang="en-US" altLang="zh-CN" sz="1200"/>
              <a:t>store</a:t>
            </a:r>
            <a:r>
              <a:rPr lang="zh-CN" altLang="en-US" sz="1200"/>
              <a:t>的时候的</a:t>
            </a:r>
            <a:r>
              <a:rPr lang="en-US" altLang="zh-CN" sz="1200"/>
              <a:t>load</a:t>
            </a:r>
            <a:r>
              <a:rPr lang="zh-CN" altLang="en-US" sz="1200"/>
              <a:t>暂停逻辑。注意，</a:t>
            </a:r>
            <a:r>
              <a:rPr lang="en-US" altLang="zh-CN" sz="1200"/>
              <a:t>load</a:t>
            </a:r>
            <a:r>
              <a:rPr lang="zh-CN" altLang="en-US" sz="1200"/>
              <a:t>串口也不需要暂停，需要暂停的是</a:t>
            </a:r>
            <a:r>
              <a:rPr lang="en-US" altLang="zh-CN" sz="1200"/>
              <a:t>load </a:t>
            </a:r>
            <a:r>
              <a:rPr lang="en-US" altLang="zh-CN" sz="1200"/>
              <a:t>base/ext RAM</a:t>
            </a:r>
            <a:endParaRPr lang="en-US" altLang="zh-CN" sz="1200"/>
          </a:p>
        </p:txBody>
      </p:sp>
      <p:sp>
        <p:nvSpPr>
          <p:cNvPr id="31" name="矩形 30"/>
          <p:cNvSpPr/>
          <p:nvPr/>
        </p:nvSpPr>
        <p:spPr>
          <a:xfrm>
            <a:off x="86995" y="421068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290830" y="4906645"/>
            <a:ext cx="100838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if_stall.v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45085" y="436435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inst_r_finish_i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06805" y="419544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3760" y="439039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9880" y="1775460"/>
            <a:ext cx="82994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if_id_clear_i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54635" y="5801995"/>
            <a:ext cx="2677795" cy="829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1200"/>
              <a:t>pc</a:t>
            </a:r>
            <a:r>
              <a:rPr lang="zh-CN" altLang="en-US" sz="1200"/>
              <a:t>取指还需要</a:t>
            </a:r>
            <a:r>
              <a:rPr lang="zh-CN" altLang="en-US" sz="1200"/>
              <a:t>处理</a:t>
            </a:r>
            <a:endParaRPr lang="zh-CN" altLang="en-US" sz="1200"/>
          </a:p>
          <a:p>
            <a:pPr algn="l"/>
            <a:r>
              <a:rPr lang="en-US" altLang="zh-CN" sz="1200"/>
              <a:t>1. load ext</a:t>
            </a:r>
            <a:r>
              <a:rPr lang="zh-CN" altLang="en-US" sz="1200"/>
              <a:t>导致的全流水</a:t>
            </a:r>
            <a:r>
              <a:rPr lang="zh-CN" altLang="en-US" sz="1200"/>
              <a:t>暂停</a:t>
            </a:r>
            <a:endParaRPr lang="zh-CN" altLang="en-US" sz="1200"/>
          </a:p>
          <a:p>
            <a:pPr algn="l"/>
            <a:r>
              <a:rPr lang="en-US" altLang="zh-CN" sz="1200"/>
              <a:t>2. </a:t>
            </a:r>
            <a:r>
              <a:rPr lang="zh-CN" altLang="en-US" sz="1200"/>
              <a:t>跳转指令等待</a:t>
            </a:r>
            <a:r>
              <a:rPr lang="en-US" altLang="zh-CN" sz="1200"/>
              <a:t>load</a:t>
            </a:r>
            <a:r>
              <a:rPr lang="zh-CN" altLang="en-US" sz="1200"/>
              <a:t>数据导致的</a:t>
            </a:r>
            <a:r>
              <a:rPr lang="zh-CN" altLang="en-US" sz="1200"/>
              <a:t>暂停</a:t>
            </a:r>
            <a:endParaRPr lang="zh-CN" altLang="en-US" sz="1200"/>
          </a:p>
          <a:p>
            <a:pPr algn="l"/>
            <a:r>
              <a:rPr lang="en-US" altLang="zh-CN" sz="1200">
                <a:sym typeface="+mn-ea"/>
              </a:rPr>
              <a:t>3. load base</a:t>
            </a:r>
            <a:r>
              <a:rPr lang="zh-CN" altLang="en-US" sz="1200">
                <a:sym typeface="+mn-ea"/>
              </a:rPr>
              <a:t>导致的暂停</a:t>
            </a:r>
            <a:endParaRPr lang="zh-CN" altLang="en-US" sz="1200"/>
          </a:p>
        </p:txBody>
      </p:sp>
      <p:sp>
        <p:nvSpPr>
          <p:cNvPr id="70" name="矩形 69"/>
          <p:cNvSpPr/>
          <p:nvPr/>
        </p:nvSpPr>
        <p:spPr>
          <a:xfrm>
            <a:off x="8714740" y="4424680"/>
            <a:ext cx="165290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1" name="文本框 70"/>
          <p:cNvSpPr txBox="1"/>
          <p:nvPr/>
        </p:nvSpPr>
        <p:spPr>
          <a:xfrm>
            <a:off x="9065895" y="559054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72" name="文本框 71"/>
          <p:cNvSpPr txBox="1"/>
          <p:nvPr/>
        </p:nvSpPr>
        <p:spPr>
          <a:xfrm>
            <a:off x="8672830" y="440499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34550" y="440944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34855" y="460438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01505" y="479933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51340" y="500634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7675" y="520128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706485" y="499872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strike="dblStrike">
                <a:solidFill>
                  <a:schemeClr val="bg1">
                    <a:lumMod val="50000"/>
                  </a:schemeClr>
                </a:solidFill>
                <a:uFillTx/>
              </a:rPr>
              <a:t>rst_n</a:t>
            </a:r>
            <a:endParaRPr lang="en-US" altLang="zh-CN" sz="1000" strike="dblStrike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32520" y="4594225"/>
            <a:ext cx="90741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134" name="文本框 133"/>
          <p:cNvSpPr txBox="1"/>
          <p:nvPr/>
        </p:nvSpPr>
        <p:spPr>
          <a:xfrm>
            <a:off x="8724900" y="4824095"/>
            <a:ext cx="99631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9340" y="5205730"/>
            <a:ext cx="474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trike="dblStrike">
                <a:solidFill>
                  <a:schemeClr val="tx1"/>
                </a:solidFill>
                <a:uFillTx/>
              </a:rPr>
              <a:t>clk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308350" y="5920740"/>
            <a:ext cx="4928235" cy="860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/>
              <a:t>1</a:t>
            </a:r>
            <a:r>
              <a:rPr lang="zh-CN" altLang="en-US" sz="1000"/>
              <a:t>，</a:t>
            </a:r>
            <a:r>
              <a:rPr lang="en-US" altLang="zh-CN" sz="1000"/>
              <a:t>2</a:t>
            </a:r>
            <a:r>
              <a:rPr lang="zh-CN" altLang="en-US" sz="1000"/>
              <a:t>情况：需要使得</a:t>
            </a:r>
            <a:r>
              <a:rPr lang="en-US" altLang="zh-CN" sz="1000"/>
              <a:t>inst_read_disable</a:t>
            </a:r>
            <a:r>
              <a:rPr lang="zh-CN" altLang="en-US" sz="1000"/>
              <a:t>，并且使得取指的状态机保持状态不变，也就是说，如果</a:t>
            </a:r>
            <a:r>
              <a:rPr lang="en-US" altLang="zh-CN" sz="1000"/>
              <a:t>IDLE</a:t>
            </a:r>
            <a:r>
              <a:rPr lang="zh-CN" altLang="en-US" sz="1000"/>
              <a:t>，就还是</a:t>
            </a:r>
            <a:r>
              <a:rPr lang="en-US" altLang="zh-CN" sz="1000"/>
              <a:t>IDLE</a:t>
            </a:r>
            <a:r>
              <a:rPr lang="zh-CN" altLang="en-US" sz="1000"/>
              <a:t>，如果</a:t>
            </a:r>
            <a:r>
              <a:rPr lang="en-US" altLang="zh-CN" sz="1000"/>
              <a:t>READ</a:t>
            </a:r>
            <a:r>
              <a:rPr lang="zh-CN" altLang="en-US" sz="1000"/>
              <a:t>，就保持</a:t>
            </a:r>
            <a:r>
              <a:rPr lang="en-US" altLang="zh-CN" sz="1000"/>
              <a:t>READ</a:t>
            </a:r>
            <a:r>
              <a:rPr lang="zh-CN" altLang="en-US" sz="1000"/>
              <a:t>。【问题的关键就在于，在其他情况导致</a:t>
            </a:r>
            <a:r>
              <a:rPr lang="en-US" altLang="zh-CN" sz="1000"/>
              <a:t>PC</a:t>
            </a:r>
            <a:r>
              <a:rPr lang="zh-CN" altLang="en-US" sz="1000"/>
              <a:t>不允许写的期间，要保持取指控制器【维持原状】，在允许写之后，继续之前的状态往下执行】，这样就能够</a:t>
            </a:r>
            <a:r>
              <a:rPr lang="en-US" altLang="zh-CN" sz="1000"/>
              <a:t>“</a:t>
            </a:r>
            <a:r>
              <a:rPr lang="zh-CN" altLang="en-US" sz="1000"/>
              <a:t>忽略写禁止</a:t>
            </a:r>
            <a:r>
              <a:rPr lang="en-US" altLang="zh-CN" sz="1000"/>
              <a:t>”</a:t>
            </a:r>
            <a:r>
              <a:rPr lang="zh-CN" altLang="en-US" sz="1000"/>
              <a:t>器件给取指</a:t>
            </a:r>
            <a:r>
              <a:rPr lang="en-US" altLang="zh-CN" sz="1000"/>
              <a:t>SRAM</a:t>
            </a:r>
            <a:r>
              <a:rPr lang="zh-CN" altLang="en-US" sz="1000"/>
              <a:t>控制器带来的影响（它也</a:t>
            </a:r>
            <a:r>
              <a:rPr lang="en-US" altLang="zh-CN" sz="1000"/>
              <a:t>“</a:t>
            </a:r>
            <a:r>
              <a:rPr lang="zh-CN" altLang="en-US" sz="1000"/>
              <a:t>时间静止</a:t>
            </a:r>
            <a:r>
              <a:rPr lang="en-US" altLang="zh-CN" sz="1000"/>
              <a:t>”</a:t>
            </a:r>
            <a:r>
              <a:rPr lang="zh-CN" altLang="en-US" sz="1000"/>
              <a:t>了）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046220" y="4514215"/>
            <a:ext cx="1787525" cy="20986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45" name="文本框 44"/>
          <p:cNvSpPr txBox="1"/>
          <p:nvPr/>
        </p:nvSpPr>
        <p:spPr>
          <a:xfrm>
            <a:off x="4046220" y="5038090"/>
            <a:ext cx="118491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uart_data_i     32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6220" y="553529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r_data_i         8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46220" y="572389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46220" y="467868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uart_addr_i  32</a:t>
            </a:r>
            <a:endParaRPr lang="en-US" altLang="zh-CN" sz="1000"/>
          </a:p>
        </p:txBody>
      </p:sp>
      <p:sp>
        <p:nvSpPr>
          <p:cNvPr id="67" name="文本框 66"/>
          <p:cNvSpPr txBox="1"/>
          <p:nvPr/>
        </p:nvSpPr>
        <p:spPr>
          <a:xfrm>
            <a:off x="4046220" y="5891530"/>
            <a:ext cx="1787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32   buffer_data_o</a:t>
            </a:r>
            <a:endParaRPr lang="en-US" altLang="zh-CN" sz="1000"/>
          </a:p>
        </p:txBody>
      </p:sp>
      <p:sp>
        <p:nvSpPr>
          <p:cNvPr id="80" name="文本框 79"/>
          <p:cNvSpPr txBox="1"/>
          <p:nvPr/>
        </p:nvSpPr>
        <p:spPr>
          <a:xfrm>
            <a:off x="4046220" y="4514215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clk  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4246245" y="6612890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uart_buffer.v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4046220" y="5197475"/>
            <a:ext cx="1056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053205" y="535940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067290" y="301625"/>
            <a:ext cx="1349375" cy="48787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2" name="文本框 51"/>
          <p:cNvSpPr txBox="1"/>
          <p:nvPr/>
        </p:nvSpPr>
        <p:spPr>
          <a:xfrm>
            <a:off x="10157460" y="5180330"/>
            <a:ext cx="1169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my_cpu.v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10081895" y="4297680"/>
            <a:ext cx="1136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081895" y="3596005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data_addr_o</a:t>
            </a:r>
            <a:endParaRPr lang="en-US" altLang="zh-CN" sz="1000"/>
          </a:p>
        </p:txBody>
      </p:sp>
      <p:sp>
        <p:nvSpPr>
          <p:cNvPr id="60" name="文本框 59"/>
          <p:cNvSpPr txBox="1"/>
          <p:nvPr/>
        </p:nvSpPr>
        <p:spPr>
          <a:xfrm>
            <a:off x="10081895" y="3786505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081895" y="395732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081895" y="412559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081895" y="44640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10081895" y="463994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4323080" y="4508500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rst  </a:t>
            </a:r>
            <a:endParaRPr lang="en-US" altLang="zh-CN" sz="1200"/>
          </a:p>
        </p:txBody>
      </p:sp>
      <p:sp>
        <p:nvSpPr>
          <p:cNvPr id="54" name="矩形 53"/>
          <p:cNvSpPr/>
          <p:nvPr/>
        </p:nvSpPr>
        <p:spPr>
          <a:xfrm>
            <a:off x="3362325" y="2472055"/>
            <a:ext cx="2533015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5" name="文本框 54"/>
          <p:cNvSpPr txBox="1"/>
          <p:nvPr/>
        </p:nvSpPr>
        <p:spPr>
          <a:xfrm>
            <a:off x="3354705" y="2872740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54705" y="3061335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354705" y="325056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354705" y="3439160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54705" y="2684145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ext_ram_addr</a:t>
            </a:r>
            <a:endParaRPr lang="en-US" alt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3354705" y="3785235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ext_ram_data</a:t>
            </a:r>
            <a:endParaRPr lang="en-US" altLang="zh-CN" sz="1000"/>
          </a:p>
        </p:txBody>
      </p:sp>
      <p:sp>
        <p:nvSpPr>
          <p:cNvPr id="73" name="文本框 72"/>
          <p:cNvSpPr txBox="1"/>
          <p:nvPr/>
        </p:nvSpPr>
        <p:spPr>
          <a:xfrm>
            <a:off x="4923155" y="2980690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74" name="文本框 73"/>
          <p:cNvSpPr txBox="1"/>
          <p:nvPr/>
        </p:nvSpPr>
        <p:spPr>
          <a:xfrm>
            <a:off x="5102860" y="31337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102860" y="33051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102860" y="364426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77" name="文本框 76"/>
          <p:cNvSpPr txBox="1"/>
          <p:nvPr/>
        </p:nvSpPr>
        <p:spPr>
          <a:xfrm>
            <a:off x="3435350" y="2472055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78" name="文本框 77"/>
          <p:cNvSpPr txBox="1"/>
          <p:nvPr/>
        </p:nvSpPr>
        <p:spPr>
          <a:xfrm>
            <a:off x="3944620" y="4180205"/>
            <a:ext cx="156781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5080000" y="38195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81" name="文本框 80"/>
          <p:cNvSpPr txBox="1"/>
          <p:nvPr/>
        </p:nvSpPr>
        <p:spPr>
          <a:xfrm>
            <a:off x="5102860" y="34772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87160" y="111760"/>
            <a:ext cx="2768600" cy="63982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85" name="文本框 84"/>
          <p:cNvSpPr txBox="1"/>
          <p:nvPr/>
        </p:nvSpPr>
        <p:spPr>
          <a:xfrm>
            <a:off x="6891655" y="651891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arbitration2.v</a:t>
            </a:r>
            <a:endParaRPr lang="en-US" altLang="zh-CN" sz="1400"/>
          </a:p>
        </p:txBody>
      </p:sp>
      <p:sp>
        <p:nvSpPr>
          <p:cNvPr id="86" name="文本框 85"/>
          <p:cNvSpPr txBox="1"/>
          <p:nvPr/>
        </p:nvSpPr>
        <p:spPr>
          <a:xfrm>
            <a:off x="8297545" y="3630295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8476615" y="39878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476615" y="41592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76615" y="449834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90" name="文本框 89"/>
          <p:cNvSpPr txBox="1"/>
          <p:nvPr/>
        </p:nvSpPr>
        <p:spPr>
          <a:xfrm>
            <a:off x="8476615" y="467423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91" name="文本框 90"/>
          <p:cNvSpPr txBox="1"/>
          <p:nvPr/>
        </p:nvSpPr>
        <p:spPr>
          <a:xfrm>
            <a:off x="8476615" y="433133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61350" y="3816350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516370" y="3515995"/>
            <a:ext cx="113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516370" y="2954020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data_addr_o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16370" y="314134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516370" y="332867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516370" y="370332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ext_data_i</a:t>
            </a:r>
            <a:endParaRPr lang="en-US" altLang="zh-CN" sz="1000"/>
          </a:p>
        </p:txBody>
      </p:sp>
      <p:sp>
        <p:nvSpPr>
          <p:cNvPr id="99" name="文本框 98"/>
          <p:cNvSpPr txBox="1"/>
          <p:nvPr/>
        </p:nvSpPr>
        <p:spPr>
          <a:xfrm>
            <a:off x="6516370" y="3890645"/>
            <a:ext cx="1003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ext_data_o</a:t>
            </a:r>
            <a:endParaRPr lang="en-US" altLang="zh-CN" sz="1000"/>
          </a:p>
        </p:txBody>
      </p:sp>
      <p:sp>
        <p:nvSpPr>
          <p:cNvPr id="108" name="文本框 107"/>
          <p:cNvSpPr txBox="1"/>
          <p:nvPr/>
        </p:nvSpPr>
        <p:spPr>
          <a:xfrm>
            <a:off x="6511290" y="573024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11290" y="587756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uart_data_i</a:t>
            </a:r>
            <a:endParaRPr lang="en-US" altLang="zh-CN" sz="1000"/>
          </a:p>
        </p:txBody>
      </p:sp>
      <p:sp>
        <p:nvSpPr>
          <p:cNvPr id="112" name="文本框 111"/>
          <p:cNvSpPr txBox="1"/>
          <p:nvPr/>
        </p:nvSpPr>
        <p:spPr>
          <a:xfrm>
            <a:off x="6511290" y="534987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04940" y="553529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uart_data_o</a:t>
            </a:r>
            <a:endParaRPr lang="en-US" altLang="zh-CN" sz="1000"/>
          </a:p>
        </p:txBody>
      </p:sp>
      <p:sp>
        <p:nvSpPr>
          <p:cNvPr id="115" name="文本框 114"/>
          <p:cNvSpPr txBox="1"/>
          <p:nvPr/>
        </p:nvSpPr>
        <p:spPr>
          <a:xfrm>
            <a:off x="4922520" y="6120765"/>
            <a:ext cx="9105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TxD_start_o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046220" y="6357620"/>
            <a:ext cx="876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TxD_busy_i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0895" y="109220"/>
            <a:ext cx="2526030" cy="2015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3" name="文本框 2"/>
          <p:cNvSpPr txBox="1"/>
          <p:nvPr/>
        </p:nvSpPr>
        <p:spPr>
          <a:xfrm>
            <a:off x="3362325" y="690245"/>
            <a:ext cx="1500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62325" y="878840"/>
            <a:ext cx="1562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base_ram_oe_o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2325" y="1068070"/>
            <a:ext cx="1600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base_ram_we_o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2325" y="1256665"/>
            <a:ext cx="1578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2325" y="501650"/>
            <a:ext cx="143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base_ram_addr_o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362325" y="1602740"/>
            <a:ext cx="1626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base_ram_data_io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5217795" y="921385"/>
            <a:ext cx="6438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pc_i</a:t>
            </a:r>
            <a:endParaRPr lang="en-US" altLang="zh-CN" sz="900"/>
          </a:p>
        </p:txBody>
      </p:sp>
      <p:sp>
        <p:nvSpPr>
          <p:cNvPr id="10" name="文本框 9"/>
          <p:cNvSpPr txBox="1"/>
          <p:nvPr/>
        </p:nvSpPr>
        <p:spPr>
          <a:xfrm>
            <a:off x="4996180" y="107188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6180" y="1222375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6180" y="1523365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inst_o</a:t>
            </a:r>
            <a:endParaRPr lang="en-US" altLang="zh-CN" sz="900"/>
          </a:p>
        </p:txBody>
      </p:sp>
      <p:sp>
        <p:nvSpPr>
          <p:cNvPr id="16" name="文本框 15"/>
          <p:cNvSpPr txBox="1"/>
          <p:nvPr/>
        </p:nvSpPr>
        <p:spPr>
          <a:xfrm>
            <a:off x="3557270" y="289560"/>
            <a:ext cx="97282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</a:t>
            </a:r>
            <a:r>
              <a:rPr lang="en-US" altLang="zh-CN" sz="1200"/>
              <a:t>rst_n 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818890" y="2096770"/>
            <a:ext cx="151447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base_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4996180" y="167386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inst_i</a:t>
            </a:r>
            <a:endParaRPr lang="en-US" altLang="zh-CN" sz="900"/>
          </a:p>
        </p:txBody>
      </p:sp>
      <p:sp>
        <p:nvSpPr>
          <p:cNvPr id="48" name="文本框 47"/>
          <p:cNvSpPr txBox="1"/>
          <p:nvPr/>
        </p:nvSpPr>
        <p:spPr>
          <a:xfrm>
            <a:off x="4996180" y="137287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625840" y="737870"/>
            <a:ext cx="643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5" name="文本框 104"/>
          <p:cNvSpPr txBox="1"/>
          <p:nvPr/>
        </p:nvSpPr>
        <p:spPr>
          <a:xfrm>
            <a:off x="8404225" y="94297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404225" y="112014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404225" y="145542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19" name="文本框 118"/>
          <p:cNvSpPr txBox="1"/>
          <p:nvPr/>
        </p:nvSpPr>
        <p:spPr>
          <a:xfrm>
            <a:off x="8404225" y="163131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0" name="文本框 119"/>
          <p:cNvSpPr txBox="1"/>
          <p:nvPr/>
        </p:nvSpPr>
        <p:spPr>
          <a:xfrm>
            <a:off x="8404225" y="128714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0076180" y="142621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3" name="文本框 122"/>
          <p:cNvSpPr txBox="1"/>
          <p:nvPr/>
        </p:nvSpPr>
        <p:spPr>
          <a:xfrm>
            <a:off x="10076180" y="72263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pc_o</a:t>
            </a:r>
            <a:endParaRPr lang="en-US" altLang="zh-CN" sz="1000"/>
          </a:p>
        </p:txBody>
      </p:sp>
      <p:sp>
        <p:nvSpPr>
          <p:cNvPr id="124" name="文本框 123"/>
          <p:cNvSpPr txBox="1"/>
          <p:nvPr/>
        </p:nvSpPr>
        <p:spPr>
          <a:xfrm>
            <a:off x="10067290" y="898525"/>
            <a:ext cx="130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inst_w_o = 0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067290" y="1074420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067290" y="1250315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076180" y="160210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inst_o = 0</a:t>
            </a:r>
            <a:endParaRPr lang="en-US" altLang="zh-CN" sz="1000"/>
          </a:p>
        </p:txBody>
      </p:sp>
      <p:sp>
        <p:nvSpPr>
          <p:cNvPr id="135" name="文本框 134"/>
          <p:cNvSpPr txBox="1"/>
          <p:nvPr/>
        </p:nvSpPr>
        <p:spPr>
          <a:xfrm>
            <a:off x="6544945" y="162687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544945" y="1106805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base_addr_o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44945" y="1280160"/>
            <a:ext cx="1183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544945" y="145351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544945" y="1800225"/>
            <a:ext cx="10439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base_data_i</a:t>
            </a:r>
            <a:endParaRPr lang="en-US" altLang="zh-CN" sz="1000"/>
          </a:p>
        </p:txBody>
      </p:sp>
      <p:sp>
        <p:nvSpPr>
          <p:cNvPr id="141" name="文本框 140"/>
          <p:cNvSpPr txBox="1"/>
          <p:nvPr/>
        </p:nvSpPr>
        <p:spPr>
          <a:xfrm>
            <a:off x="6544945" y="1973580"/>
            <a:ext cx="1003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base_data_o</a:t>
            </a:r>
            <a:endParaRPr lang="en-US" altLang="zh-CN" sz="1000"/>
          </a:p>
        </p:txBody>
      </p:sp>
      <p:sp>
        <p:nvSpPr>
          <p:cNvPr id="12" name="文本框 11"/>
          <p:cNvSpPr txBox="1"/>
          <p:nvPr/>
        </p:nvSpPr>
        <p:spPr>
          <a:xfrm>
            <a:off x="4886960" y="398843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9645" y="1824355"/>
            <a:ext cx="11296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inst_data_sel_i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4945" y="214693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70" y="407797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04225" y="38735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rst_n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6620" y="469900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baseram_busy_o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9645" y="620395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0280" y="770890"/>
            <a:ext cx="11042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29480" y="236791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1060" y="2571750"/>
            <a:ext cx="12363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5340" y="277431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4945" y="58674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44945" y="760095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44945" y="933450"/>
            <a:ext cx="11042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16370" y="239204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16370" y="257937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6370" y="276669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96250" y="296608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19085" y="320929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7665" y="339661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50860" y="57785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55225" y="53340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87610" y="302069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87610" y="3208655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087610" y="339661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77835" y="21336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baseram_busy_o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018395" y="33909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204200" y="1875790"/>
            <a:ext cx="2139950" cy="6451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若读取</a:t>
            </a:r>
            <a:r>
              <a:rPr lang="en-US" altLang="zh-CN" sz="1200">
                <a:solidFill>
                  <a:schemeClr val="bg1"/>
                </a:solidFill>
              </a:rPr>
              <a:t>base</a:t>
            </a:r>
            <a:r>
              <a:rPr lang="zh-CN" altLang="en-US" sz="1200">
                <a:solidFill>
                  <a:schemeClr val="bg1"/>
                </a:solidFill>
              </a:rPr>
              <a:t>数据，会输出指令</a:t>
            </a:r>
            <a:r>
              <a:rPr lang="en-US" altLang="zh-CN" sz="1200">
                <a:solidFill>
                  <a:schemeClr val="bg1"/>
                </a:solidFill>
              </a:rPr>
              <a:t>nop</a:t>
            </a:r>
            <a:r>
              <a:rPr lang="zh-CN" altLang="en-US" sz="1200">
                <a:solidFill>
                  <a:schemeClr val="bg1"/>
                </a:solidFill>
              </a:rPr>
              <a:t>和</a:t>
            </a:r>
            <a:r>
              <a:rPr lang="en-US" altLang="zh-CN" sz="1200">
                <a:solidFill>
                  <a:schemeClr val="bg1"/>
                </a:solidFill>
              </a:rPr>
              <a:t>unfinish</a:t>
            </a:r>
            <a:r>
              <a:rPr lang="zh-CN" altLang="en-US" sz="1200">
                <a:solidFill>
                  <a:schemeClr val="bg1"/>
                </a:solidFill>
              </a:rPr>
              <a:t>，有这个必要吗？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915275" y="4965700"/>
            <a:ext cx="2139950" cy="4603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</a:rPr>
              <a:t>uart</a:t>
            </a:r>
            <a:r>
              <a:rPr lang="zh-CN" altLang="en-US" sz="1200">
                <a:solidFill>
                  <a:schemeClr val="bg1"/>
                </a:solidFill>
              </a:rPr>
              <a:t>的加载在</a:t>
            </a:r>
            <a:r>
              <a:rPr lang="en-US" altLang="zh-CN" sz="1200">
                <a:solidFill>
                  <a:schemeClr val="bg1"/>
                </a:solidFill>
              </a:rPr>
              <a:t>CPU</a:t>
            </a:r>
            <a:r>
              <a:rPr lang="zh-CN" altLang="en-US" sz="1200">
                <a:solidFill>
                  <a:schemeClr val="bg1"/>
                </a:solidFill>
              </a:rPr>
              <a:t>一个时钟周期就可以搞定，不需要</a:t>
            </a:r>
            <a:r>
              <a:rPr lang="zh-CN" altLang="en-US" sz="1200">
                <a:solidFill>
                  <a:schemeClr val="bg1"/>
                </a:solidFill>
              </a:rPr>
              <a:t>等待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8600" y="2037080"/>
            <a:ext cx="2533015" cy="1883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44" name="文本框 143"/>
          <p:cNvSpPr txBox="1"/>
          <p:nvPr/>
        </p:nvSpPr>
        <p:spPr>
          <a:xfrm>
            <a:off x="220980" y="2628265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20980" y="2816860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220980" y="300609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220980" y="3194685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220980" y="243967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sram_addr</a:t>
            </a:r>
            <a:endParaRPr lang="en-US" altLang="zh-CN" sz="1000"/>
          </a:p>
        </p:txBody>
      </p:sp>
      <p:sp>
        <p:nvSpPr>
          <p:cNvPr id="149" name="文本框 148"/>
          <p:cNvSpPr txBox="1"/>
          <p:nvPr/>
        </p:nvSpPr>
        <p:spPr>
          <a:xfrm>
            <a:off x="220980" y="3540760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sram_data</a:t>
            </a:r>
            <a:endParaRPr lang="en-US" altLang="zh-CN" sz="1000"/>
          </a:p>
        </p:txBody>
      </p:sp>
      <p:sp>
        <p:nvSpPr>
          <p:cNvPr id="150" name="文本框 149"/>
          <p:cNvSpPr txBox="1"/>
          <p:nvPr/>
        </p:nvSpPr>
        <p:spPr>
          <a:xfrm>
            <a:off x="1464945" y="2613025"/>
            <a:ext cx="1308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151" name="文本框 150"/>
          <p:cNvSpPr txBox="1"/>
          <p:nvPr/>
        </p:nvSpPr>
        <p:spPr>
          <a:xfrm>
            <a:off x="1980565" y="27940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980565" y="29749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980565" y="33369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28600" y="2036445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810895" y="3935730"/>
            <a:ext cx="138747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</a:t>
            </a:r>
            <a:endParaRPr lang="en-US" altLang="zh-CN" sz="1400"/>
          </a:p>
          <a:p>
            <a:pPr algn="ctr"/>
            <a:r>
              <a:rPr lang="zh-CN" altLang="en-US" sz="1400"/>
              <a:t>仅</a:t>
            </a:r>
            <a:r>
              <a:rPr lang="en-US" altLang="zh-CN" sz="1400"/>
              <a:t>ExtRAM</a:t>
            </a:r>
            <a:r>
              <a:rPr lang="zh-CN" altLang="en-US" sz="1400"/>
              <a:t>在</a:t>
            </a:r>
            <a:r>
              <a:rPr lang="zh-CN" altLang="en-US" sz="1400"/>
              <a:t>用</a:t>
            </a:r>
            <a:endParaRPr lang="zh-CN" altLang="en-US" sz="1400"/>
          </a:p>
        </p:txBody>
      </p:sp>
      <p:sp>
        <p:nvSpPr>
          <p:cNvPr id="156" name="文本框 155"/>
          <p:cNvSpPr txBox="1"/>
          <p:nvPr/>
        </p:nvSpPr>
        <p:spPr>
          <a:xfrm>
            <a:off x="1980565" y="35179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157" name="文本框 156"/>
          <p:cNvSpPr txBox="1"/>
          <p:nvPr/>
        </p:nvSpPr>
        <p:spPr>
          <a:xfrm>
            <a:off x="1980565" y="31559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765300" y="369887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595755" y="207010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sram_ctl_busy_o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282700" y="2251075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282700" y="2432050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878840" y="5180330"/>
            <a:ext cx="1511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SRAM</a:t>
            </a:r>
            <a:r>
              <a:rPr lang="zh-CN" altLang="en-US"/>
              <a:t>控制器还是自己用自己的吧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706620" y="312420"/>
            <a:ext cx="117792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is_read_data_i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68440" y="375920"/>
            <a:ext cx="117792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is_read_data_o</a:t>
            </a:r>
            <a:endParaRPr lang="en-US" altLang="zh-CN" sz="9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4020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</a:t>
            </a:r>
            <a:r>
              <a:rPr lang="zh-CN" altLang="en-US" sz="2000"/>
              <a:t>、无冒险的设计（</a:t>
            </a:r>
            <a:r>
              <a:rPr lang="en-US" altLang="zh-CN" sz="2000"/>
              <a:t>2</a:t>
            </a:r>
            <a:r>
              <a:rPr lang="zh-CN" altLang="en-US" sz="2000"/>
              <a:t>）跳转和</a:t>
            </a:r>
            <a:r>
              <a:rPr lang="zh-CN" altLang="en-US" sz="2000"/>
              <a:t>访存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51790" y="6014085"/>
            <a:ext cx="5251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addra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douta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0515" y="6518910"/>
            <a:ext cx="1006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inst_rom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5" name="直角三角形 34"/>
          <p:cNvSpPr/>
          <p:nvPr/>
        </p:nvSpPr>
        <p:spPr>
          <a:xfrm rot="13380000">
            <a:off x="292100" y="632777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51790" y="2765425"/>
            <a:ext cx="833120" cy="3355975"/>
          </a:xfrm>
          <a:prstGeom prst="bentConnector5">
            <a:avLst>
              <a:gd name="adj1" fmla="val -28582"/>
              <a:gd name="adj2" fmla="val 50237"/>
              <a:gd name="adj3" fmla="val 128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9925" y="484124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stCxn id="96" idx="3"/>
            <a:endCxn id="92" idx="1"/>
          </p:cNvCxnSpPr>
          <p:nvPr/>
        </p:nvCxnSpPr>
        <p:spPr>
          <a:xfrm>
            <a:off x="5643880" y="2897505"/>
            <a:ext cx="84455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97" idx="3"/>
            <a:endCxn id="93" idx="1"/>
          </p:cNvCxnSpPr>
          <p:nvPr/>
        </p:nvCxnSpPr>
        <p:spPr>
          <a:xfrm flipV="1">
            <a:off x="5643880" y="3385820"/>
            <a:ext cx="84455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33160" y="4752975"/>
            <a:ext cx="761365" cy="457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236335" y="5210175"/>
            <a:ext cx="7550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ALU_ctl.v</a:t>
            </a:r>
            <a:endParaRPr lang="en-US" altLang="zh-CN" sz="700"/>
          </a:p>
        </p:txBody>
      </p:sp>
      <p:sp>
        <p:nvSpPr>
          <p:cNvPr id="106" name="文本框 105"/>
          <p:cNvSpPr txBox="1"/>
          <p:nvPr/>
        </p:nvSpPr>
        <p:spPr>
          <a:xfrm>
            <a:off x="6201410" y="4899025"/>
            <a:ext cx="3975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chemeClr val="tx1"/>
                </a:solidFill>
              </a:rPr>
              <a:t>func</a:t>
            </a:r>
            <a:endParaRPr lang="en-US" altLang="zh-CN" sz="600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440170" y="4890770"/>
            <a:ext cx="5892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chemeClr val="accent4">
                    <a:lumMod val="75000"/>
                  </a:schemeClr>
                </a:solidFill>
              </a:rPr>
              <a:t>op_o</a:t>
            </a:r>
            <a:endParaRPr lang="en-US" altLang="zh-CN" sz="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01410" y="4752975"/>
            <a:ext cx="7340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rgbClr val="00B050"/>
                </a:solidFill>
              </a:rPr>
              <a:t>alu_op_i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09" name="肘形连接符 108"/>
          <p:cNvCxnSpPr>
            <a:stCxn id="100" idx="3"/>
            <a:endCxn id="106" idx="1"/>
          </p:cNvCxnSpPr>
          <p:nvPr/>
        </p:nvCxnSpPr>
        <p:spPr>
          <a:xfrm>
            <a:off x="5635625" y="3970655"/>
            <a:ext cx="565785" cy="1020445"/>
          </a:xfrm>
          <a:prstGeom prst="bentConnector3">
            <a:avLst>
              <a:gd name="adj1" fmla="val 500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856605" y="4803775"/>
            <a:ext cx="3797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2615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14" name="肘形连接符 113"/>
          <p:cNvCxnSpPr>
            <a:stCxn id="107" idx="3"/>
            <a:endCxn id="102" idx="1"/>
          </p:cNvCxnSpPr>
          <p:nvPr/>
        </p:nvCxnSpPr>
        <p:spPr>
          <a:xfrm flipH="1" flipV="1">
            <a:off x="6488430" y="3930015"/>
            <a:ext cx="541020" cy="1052830"/>
          </a:xfrm>
          <a:prstGeom prst="bentConnector5">
            <a:avLst>
              <a:gd name="adj1" fmla="val -44014"/>
              <a:gd name="adj2" fmla="val 48914"/>
              <a:gd name="adj3" fmla="val 144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305244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41310" y="3364230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40" name="肘形连接符 139"/>
          <p:cNvCxnSpPr>
            <a:stCxn id="139" idx="3"/>
            <a:endCxn id="121" idx="1"/>
          </p:cNvCxnSpPr>
          <p:nvPr/>
        </p:nvCxnSpPr>
        <p:spPr>
          <a:xfrm flipV="1">
            <a:off x="5647055" y="4537075"/>
            <a:ext cx="2325370" cy="843915"/>
          </a:xfrm>
          <a:prstGeom prst="bentConnector3">
            <a:avLst>
              <a:gd name="adj1" fmla="val 8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538460" y="337629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3152140"/>
            <a:ext cx="300355" cy="444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205" idx="2"/>
          </p:cNvCxnSpPr>
          <p:nvPr/>
        </p:nvCxnSpPr>
        <p:spPr>
          <a:xfrm flipH="1">
            <a:off x="2729230" y="3475990"/>
            <a:ext cx="8493760" cy="1510665"/>
          </a:xfrm>
          <a:prstGeom prst="bentConnector5">
            <a:avLst>
              <a:gd name="adj1" fmla="val -4687"/>
              <a:gd name="adj2" fmla="val 155401"/>
              <a:gd name="adj3" fmla="val 1028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66405" y="414020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55335" y="28555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3308350" y="47199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881495" y="4439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520180" y="47371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4362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13:0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95" name="文本框 9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103" name="文本框 102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165985"/>
            <a:ext cx="11601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r>
              <a:rPr lang="en-US" altLang="zh-CN" sz="600"/>
              <a:t>(+4 </a:t>
            </a:r>
            <a:r>
              <a:rPr lang="zh-CN" altLang="en-US" sz="600"/>
              <a:t>延迟槽）</a:t>
            </a:r>
            <a:endParaRPr lang="zh-CN" altLang="en-US" sz="600"/>
          </a:p>
        </p:txBody>
      </p:sp>
      <p:sp>
        <p:nvSpPr>
          <p:cNvPr id="127" name="文本框 126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36" name="文本框 135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37" name="肘形连接符 136"/>
          <p:cNvCxnSpPr>
            <a:endCxn id="90" idx="1"/>
          </p:cNvCxnSpPr>
          <p:nvPr/>
        </p:nvCxnSpPr>
        <p:spPr>
          <a:xfrm rot="16200000" flipV="1">
            <a:off x="3074670" y="2720975"/>
            <a:ext cx="1538605" cy="1269365"/>
          </a:xfrm>
          <a:prstGeom prst="bentConnector4">
            <a:avLst>
              <a:gd name="adj1" fmla="val 46265"/>
              <a:gd name="adj2" fmla="val 118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endCxn id="95" idx="1"/>
          </p:cNvCxnSpPr>
          <p:nvPr/>
        </p:nvCxnSpPr>
        <p:spPr>
          <a:xfrm rot="16200000" flipV="1">
            <a:off x="2978150" y="3016250"/>
            <a:ext cx="1831975" cy="1369060"/>
          </a:xfrm>
          <a:prstGeom prst="bentConnector4">
            <a:avLst>
              <a:gd name="adj1" fmla="val 72183"/>
              <a:gd name="adj2" fmla="val 110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endCxn id="115" idx="1"/>
          </p:cNvCxnSpPr>
          <p:nvPr/>
        </p:nvCxnSpPr>
        <p:spPr>
          <a:xfrm rot="16200000">
            <a:off x="2399030" y="2597150"/>
            <a:ext cx="1002665" cy="633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24" idx="3"/>
            <a:endCxn id="125" idx="1"/>
          </p:cNvCxnSpPr>
          <p:nvPr/>
        </p:nvCxnSpPr>
        <p:spPr>
          <a:xfrm>
            <a:off x="2409825" y="2221865"/>
            <a:ext cx="807720" cy="590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03" idx="1"/>
          </p:cNvCxnSpPr>
          <p:nvPr/>
        </p:nvCxnSpPr>
        <p:spPr>
          <a:xfrm flipV="1">
            <a:off x="2986405" y="2035810"/>
            <a:ext cx="24638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6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8" name="肘形连接符 197"/>
          <p:cNvCxnSpPr>
            <a:stCxn id="127" idx="3"/>
            <a:endCxn id="197" idx="1"/>
          </p:cNvCxnSpPr>
          <p:nvPr/>
        </p:nvCxnSpPr>
        <p:spPr>
          <a:xfrm flipH="1" flipV="1">
            <a:off x="337185" y="1784985"/>
            <a:ext cx="4034790" cy="444500"/>
          </a:xfrm>
          <a:prstGeom prst="bentConnector5">
            <a:avLst>
              <a:gd name="adj1" fmla="val -5902"/>
              <a:gd name="adj2" fmla="val 254857"/>
              <a:gd name="adj3" fmla="val 105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2795270" y="2360295"/>
            <a:ext cx="4083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\25:0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69360" y="256286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204" name="直接箭头连接符 203"/>
          <p:cNvCxnSpPr>
            <a:endCxn id="160" idx="1"/>
          </p:cNvCxnSpPr>
          <p:nvPr/>
        </p:nvCxnSpPr>
        <p:spPr>
          <a:xfrm flipV="1">
            <a:off x="4389755" y="1269365"/>
            <a:ext cx="657225" cy="157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梯形 204"/>
          <p:cNvSpPr/>
          <p:nvPr/>
        </p:nvSpPr>
        <p:spPr>
          <a:xfrm rot="5400000">
            <a:off x="2627630" y="4879975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文本框 205"/>
          <p:cNvSpPr txBox="1"/>
          <p:nvPr/>
        </p:nvSpPr>
        <p:spPr>
          <a:xfrm>
            <a:off x="2548255" y="4464050"/>
            <a:ext cx="4349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jal_en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207" name="直接箭头连接符 206"/>
          <p:cNvCxnSpPr>
            <a:endCxn id="205" idx="1"/>
          </p:cNvCxnSpPr>
          <p:nvPr/>
        </p:nvCxnSpPr>
        <p:spPr>
          <a:xfrm flipH="1">
            <a:off x="2835910" y="460692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2138680" y="4692015"/>
            <a:ext cx="6083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jal_i</a:t>
            </a:r>
            <a:endParaRPr lang="en-US" altLang="zh-CN" sz="700"/>
          </a:p>
        </p:txBody>
      </p:sp>
      <p:cxnSp>
        <p:nvCxnSpPr>
          <p:cNvPr id="211" name="肘形连接符 210"/>
          <p:cNvCxnSpPr>
            <a:stCxn id="205" idx="0"/>
            <a:endCxn id="52" idx="1"/>
          </p:cNvCxnSpPr>
          <p:nvPr/>
        </p:nvCxnSpPr>
        <p:spPr>
          <a:xfrm flipV="1">
            <a:off x="2942590" y="4701540"/>
            <a:ext cx="288925" cy="285115"/>
          </a:xfrm>
          <a:prstGeom prst="bentConnector3">
            <a:avLst>
              <a:gd name="adj1" fmla="val 624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pc2_i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2357755" y="5153025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>
                <a:solidFill>
                  <a:schemeClr val="tx1"/>
                </a:solidFill>
              </a:rPr>
              <a:t>和</a:t>
            </a:r>
            <a:r>
              <a:rPr lang="en-US" altLang="zh-CN" sz="900">
                <a:solidFill>
                  <a:schemeClr val="tx1"/>
                </a:solidFill>
              </a:rPr>
              <a:t>regfile</a:t>
            </a:r>
            <a:r>
              <a:rPr lang="zh-CN" altLang="en-US" sz="900">
                <a:solidFill>
                  <a:schemeClr val="tx1"/>
                </a:solidFill>
              </a:rPr>
              <a:t>封装</a:t>
            </a:r>
            <a:r>
              <a:rPr lang="zh-CN" altLang="en-US" sz="900">
                <a:solidFill>
                  <a:schemeClr val="tx1"/>
                </a:solidFill>
              </a:rPr>
              <a:t>一起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9070975" y="239712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9225915" y="402399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mem_ctl.v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9070975" y="28613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907097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9059545" y="2969895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9723755" y="2903220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we_o</a:t>
            </a:r>
            <a:endParaRPr lang="en-US" altLang="zh-CN" sz="800"/>
          </a:p>
        </p:txBody>
      </p:sp>
      <p:sp>
        <p:nvSpPr>
          <p:cNvPr id="225" name="文本框 224"/>
          <p:cNvSpPr txBox="1"/>
          <p:nvPr/>
        </p:nvSpPr>
        <p:spPr>
          <a:xfrm>
            <a:off x="972375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ce_o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9723755" y="3295650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oe_o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9723755" y="349186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lb_o</a:t>
            </a:r>
            <a:endParaRPr lang="en-US" altLang="zh-CN" sz="800"/>
          </a:p>
        </p:txBody>
      </p:sp>
      <p:sp>
        <p:nvSpPr>
          <p:cNvPr id="229" name="文本框 228"/>
          <p:cNvSpPr txBox="1"/>
          <p:nvPr/>
        </p:nvSpPr>
        <p:spPr>
          <a:xfrm>
            <a:off x="9723755" y="3688080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ub_o</a:t>
            </a:r>
            <a:endParaRPr lang="en-US" altLang="zh-CN" sz="800"/>
          </a:p>
        </p:txBody>
      </p:sp>
      <p:cxnSp>
        <p:nvCxnSpPr>
          <p:cNvPr id="230" name="直接连接符 229"/>
          <p:cNvCxnSpPr/>
          <p:nvPr/>
        </p:nvCxnSpPr>
        <p:spPr>
          <a:xfrm>
            <a:off x="1965325" y="6028690"/>
            <a:ext cx="9135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965325" y="6384290"/>
            <a:ext cx="9135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2681605" y="6035675"/>
            <a:ext cx="480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总线，仲裁，用于连接两组</a:t>
            </a:r>
            <a:r>
              <a:rPr lang="en-US" altLang="zh-CN"/>
              <a:t>RAM</a:t>
            </a:r>
            <a:r>
              <a:rPr lang="zh-CN" altLang="en-US"/>
              <a:t>和其他外设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2581275" y="2041525"/>
            <a:ext cx="414655" cy="359410"/>
          </a:xfrm>
          <a:prstGeom prst="bentConnector3">
            <a:avLst>
              <a:gd name="adj1" fmla="val 1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02" idx="3"/>
            <a:endCxn id="208" idx="2"/>
          </p:cNvCxnSpPr>
          <p:nvPr/>
        </p:nvCxnSpPr>
        <p:spPr>
          <a:xfrm flipH="1">
            <a:off x="2442845" y="2677795"/>
            <a:ext cx="1934845" cy="2212975"/>
          </a:xfrm>
          <a:prstGeom prst="bentConnector4">
            <a:avLst>
              <a:gd name="adj1" fmla="val -26485"/>
              <a:gd name="adj2" fmla="val 1303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435225" y="4911725"/>
            <a:ext cx="267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71775" y="1838960"/>
            <a:ext cx="4648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\31:26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28975" y="1774190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is_j_inst_i</a:t>
            </a:r>
            <a:endParaRPr lang="en-US" altLang="zh-CN" sz="9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处理暂停时候的取指</a:t>
            </a:r>
            <a:r>
              <a:rPr lang="zh-CN" altLang="en-US" sz="2000"/>
              <a:t>逻辑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94703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6595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774440"/>
            <a:ext cx="852805" cy="19621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39900" y="1496695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4396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69545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39763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54432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47010" y="1628140"/>
            <a:ext cx="1991360" cy="1527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95" name="文本框 94"/>
          <p:cNvSpPr txBox="1"/>
          <p:nvPr/>
        </p:nvSpPr>
        <p:spPr>
          <a:xfrm>
            <a:off x="3075305" y="318579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14800" y="20300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015105" y="22250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794635" y="267462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15" name="文本框 114"/>
          <p:cNvSpPr txBox="1"/>
          <p:nvPr/>
        </p:nvSpPr>
        <p:spPr>
          <a:xfrm>
            <a:off x="2794635" y="287718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56" name="文本框 155"/>
          <p:cNvSpPr txBox="1"/>
          <p:nvPr/>
        </p:nvSpPr>
        <p:spPr>
          <a:xfrm>
            <a:off x="2794635" y="209169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94635" y="229425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85" name="文本框 184"/>
          <p:cNvSpPr txBox="1"/>
          <p:nvPr/>
        </p:nvSpPr>
        <p:spPr>
          <a:xfrm>
            <a:off x="3881755" y="24199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794635" y="168656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794635" y="18891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60" name="文本框 259"/>
          <p:cNvSpPr txBox="1"/>
          <p:nvPr/>
        </p:nvSpPr>
        <p:spPr>
          <a:xfrm>
            <a:off x="2791460" y="2473325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51917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3" name="文本框 262"/>
          <p:cNvSpPr txBox="1"/>
          <p:nvPr/>
        </p:nvSpPr>
        <p:spPr>
          <a:xfrm>
            <a:off x="7829550" y="1784985"/>
            <a:ext cx="85915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71729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65" name="文本框 264"/>
          <p:cNvSpPr txBox="1"/>
          <p:nvPr/>
        </p:nvSpPr>
        <p:spPr>
          <a:xfrm>
            <a:off x="7658735" y="1992630"/>
            <a:ext cx="91186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18065" y="122872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142367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61861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761230"/>
            <a:ext cx="71818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69392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60248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5073015" y="1992630"/>
            <a:ext cx="85915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isjump_i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4790440" y="2190750"/>
            <a:ext cx="911860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isjump_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76542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995" y="421068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290830" y="490664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if_stall.v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45085" y="436435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inst_r_finish_i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06805" y="419544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3760" y="439039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9880" y="1775460"/>
            <a:ext cx="82994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if_id_clear_i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54635" y="5801995"/>
            <a:ext cx="2677795" cy="5835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1600"/>
              <a:t>pc</a:t>
            </a:r>
            <a:r>
              <a:rPr lang="zh-CN" altLang="en-US" sz="1600"/>
              <a:t>取指还需要处理：</a:t>
            </a:r>
            <a:endParaRPr lang="zh-CN" altLang="en-US" sz="1600"/>
          </a:p>
          <a:p>
            <a:pPr algn="l"/>
            <a:r>
              <a:rPr lang="en-US" altLang="zh-CN" sz="1600">
                <a:sym typeface="+mn-ea"/>
              </a:rPr>
              <a:t>load base</a:t>
            </a:r>
            <a:r>
              <a:rPr lang="zh-CN" altLang="en-US" sz="1600">
                <a:sym typeface="+mn-ea"/>
              </a:rPr>
              <a:t>导致的暂停</a:t>
            </a:r>
            <a:endParaRPr lang="zh-CN" altLang="en-US" sz="1600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714740" y="4424680"/>
            <a:ext cx="165290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1" name="文本框 70"/>
          <p:cNvSpPr txBox="1"/>
          <p:nvPr/>
        </p:nvSpPr>
        <p:spPr>
          <a:xfrm>
            <a:off x="9065895" y="559054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72" name="文本框 71"/>
          <p:cNvSpPr txBox="1"/>
          <p:nvPr/>
        </p:nvSpPr>
        <p:spPr>
          <a:xfrm>
            <a:off x="8672830" y="440499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34550" y="440944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34855" y="460438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01505" y="479933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51340" y="500634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7675" y="520128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706485" y="499872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strike="dblStrike">
                <a:solidFill>
                  <a:schemeClr val="bg1">
                    <a:lumMod val="50000"/>
                  </a:schemeClr>
                </a:solidFill>
                <a:uFillTx/>
              </a:rPr>
              <a:t>rst_n</a:t>
            </a:r>
            <a:endParaRPr lang="en-US" altLang="zh-CN" sz="1000" strike="dblStrike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32520" y="4594225"/>
            <a:ext cx="9074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134" name="文本框 133"/>
          <p:cNvSpPr txBox="1"/>
          <p:nvPr/>
        </p:nvSpPr>
        <p:spPr>
          <a:xfrm>
            <a:off x="8724900" y="4824095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9340" y="5205730"/>
            <a:ext cx="474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trike="dblStrike">
                <a:solidFill>
                  <a:schemeClr val="tx1"/>
                </a:solidFill>
                <a:uFillTx/>
              </a:rPr>
              <a:t>clk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308350" y="5920740"/>
            <a:ext cx="4928235" cy="829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200"/>
              <a:t>我们的目标：除去</a:t>
            </a:r>
            <a:r>
              <a:rPr lang="en-US" altLang="zh-CN" sz="1200"/>
              <a:t>PC</a:t>
            </a:r>
            <a:r>
              <a:rPr lang="zh-CN" altLang="en-US" sz="1200"/>
              <a:t>写禁止的波形之后，整个波形应该与正常状态下的波形完全一致，就像没有暂停过那样。</a:t>
            </a:r>
            <a:r>
              <a:rPr lang="zh-CN" altLang="en-US" sz="1200"/>
              <a:t>方案：</a:t>
            </a:r>
            <a:endParaRPr lang="zh-CN" altLang="en-US" sz="1200"/>
          </a:p>
          <a:p>
            <a:pPr algn="l"/>
            <a:r>
              <a:rPr lang="en-US" altLang="zh-CN" sz="1200"/>
              <a:t>1. stall</a:t>
            </a:r>
            <a:r>
              <a:rPr lang="zh-CN" altLang="en-US" sz="1200"/>
              <a:t>的时候保持原状态不切换</a:t>
            </a:r>
            <a:endParaRPr lang="zh-CN" altLang="en-US" sz="1200"/>
          </a:p>
          <a:p>
            <a:pPr algn="l"/>
            <a:r>
              <a:rPr lang="en-US" altLang="zh-CN" sz="1200"/>
              <a:t>2. stall</a:t>
            </a:r>
            <a:r>
              <a:rPr lang="zh-CN" altLang="en-US" sz="1200"/>
              <a:t>的时候保护现场，</a:t>
            </a:r>
            <a:r>
              <a:rPr lang="en-US" altLang="zh-CN" sz="1200"/>
              <a:t>stall</a:t>
            </a:r>
            <a:r>
              <a:rPr lang="zh-CN" altLang="en-US" sz="1200"/>
              <a:t>之后恢复</a:t>
            </a:r>
            <a:r>
              <a:rPr lang="zh-CN" altLang="en-US" sz="1200"/>
              <a:t>现场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8385810" y="5920740"/>
            <a:ext cx="2677795" cy="8299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1600"/>
              <a:t>注意合理地修改</a:t>
            </a:r>
            <a:r>
              <a:rPr lang="en-US" altLang="zh-CN" sz="1600"/>
              <a:t>baseram_stl</a:t>
            </a:r>
            <a:r>
              <a:rPr lang="zh-CN" altLang="en-US" sz="1600"/>
              <a:t>状态机的</a:t>
            </a:r>
            <a:r>
              <a:rPr lang="zh-CN" altLang="en-US" sz="1600"/>
              <a:t>转移条件！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处理</a:t>
            </a:r>
            <a:r>
              <a:rPr lang="en-US" altLang="zh-CN" sz="2000"/>
              <a:t>jal</a:t>
            </a:r>
            <a:r>
              <a:rPr lang="zh-CN" altLang="en-US" sz="2000"/>
              <a:t>指令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94703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6595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774440"/>
            <a:ext cx="852805" cy="19621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39900" y="1496695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 strike="dblStrike">
                <a:solidFill>
                  <a:srgbClr val="00B050"/>
                </a:solidFill>
                <a:uFillTx/>
              </a:rPr>
              <a:t>jal_en_i</a:t>
            </a:r>
            <a:endParaRPr lang="en-US" altLang="zh-CN" sz="8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chemeClr val="tx1"/>
                </a:solidFill>
                <a:uFillTx/>
              </a:rPr>
              <a:t>jal_i</a:t>
            </a:r>
            <a:endParaRPr lang="en-US" altLang="zh-CN" sz="9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41005" y="2588260"/>
            <a:ext cx="38798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8094980" y="2377440"/>
            <a:ext cx="47053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 strike="sngStrike">
                <a:solidFill>
                  <a:schemeClr val="tx1"/>
                </a:solidFill>
                <a:uFillTx/>
              </a:rPr>
              <a:t>jal_o</a:t>
            </a:r>
            <a:endParaRPr lang="en-US" altLang="zh-CN" sz="8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al_i</a:t>
            </a:r>
            <a:endParaRPr lang="zh-CN" altLang="en-US" sz="800" strike="dblStrike">
              <a:uFillTx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al_o</a:t>
            </a:r>
            <a:endParaRPr lang="zh-CN" altLang="en-US" sz="800" strike="dblStrike">
              <a:uFillTx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4396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69545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39763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54432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51917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71729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" name="文本框 1"/>
          <p:cNvSpPr txBox="1"/>
          <p:nvPr/>
        </p:nvSpPr>
        <p:spPr>
          <a:xfrm>
            <a:off x="9918065" y="122872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142367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61861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761230"/>
            <a:ext cx="71818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69392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60248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76542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995" y="421068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290830" y="490664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if_stall.v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45085" y="436435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inst_r_finish_i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06805" y="419544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3760" y="439039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9880" y="1775460"/>
            <a:ext cx="82994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if_id_clear_i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714740" y="4424680"/>
            <a:ext cx="165290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1" name="文本框 70"/>
          <p:cNvSpPr txBox="1"/>
          <p:nvPr/>
        </p:nvSpPr>
        <p:spPr>
          <a:xfrm>
            <a:off x="9065895" y="559054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72" name="文本框 71"/>
          <p:cNvSpPr txBox="1"/>
          <p:nvPr/>
        </p:nvSpPr>
        <p:spPr>
          <a:xfrm>
            <a:off x="8672830" y="440499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34550" y="440944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34855" y="460438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01505" y="479933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51340" y="500634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7675" y="520128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706485" y="499872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strike="dblStrike">
                <a:solidFill>
                  <a:schemeClr val="bg1">
                    <a:lumMod val="50000"/>
                  </a:schemeClr>
                </a:solidFill>
                <a:uFillTx/>
              </a:rPr>
              <a:t>rst_n</a:t>
            </a:r>
            <a:endParaRPr lang="en-US" altLang="zh-CN" sz="1000" strike="dblStrike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32520" y="4594225"/>
            <a:ext cx="9074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134" name="文本框 133"/>
          <p:cNvSpPr txBox="1"/>
          <p:nvPr/>
        </p:nvSpPr>
        <p:spPr>
          <a:xfrm>
            <a:off x="8724900" y="4824095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9340" y="5205730"/>
            <a:ext cx="474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trike="dblStrike">
                <a:solidFill>
                  <a:schemeClr val="tx1"/>
                </a:solidFill>
                <a:uFillTx/>
              </a:rPr>
              <a:t>clk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3" name="文本框 3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45" name="文本框 4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69" name="文本框 68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sp>
        <p:nvSpPr>
          <p:cNvPr id="133" name="文本框 132"/>
          <p:cNvSpPr txBox="1"/>
          <p:nvPr/>
        </p:nvSpPr>
        <p:spPr>
          <a:xfrm>
            <a:off x="3217545" y="2165985"/>
            <a:ext cx="551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endParaRPr lang="zh-CN" altLang="en-US" sz="600"/>
          </a:p>
        </p:txBody>
      </p:sp>
      <p:sp>
        <p:nvSpPr>
          <p:cNvPr id="136" name="文本框 135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40" name="文本框 139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47" name="直接箭头连接符 146"/>
          <p:cNvCxnSpPr>
            <a:stCxn id="140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3769360" y="2527300"/>
            <a:ext cx="60833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951730" y="198945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799965" y="220789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040370" y="175323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0521950" y="249999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jal_en_i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84490" y="193611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490220" y="6010275"/>
            <a:ext cx="11476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jal</a:t>
            </a:r>
            <a:r>
              <a:rPr lang="zh-CN" altLang="en-US" sz="1400"/>
              <a:t>指令要向</a:t>
            </a:r>
            <a:r>
              <a:rPr lang="en-US" altLang="zh-CN" sz="1400"/>
              <a:t>$31</a:t>
            </a:r>
            <a:r>
              <a:rPr lang="zh-CN" altLang="en-US" sz="1400"/>
              <a:t>写入延迟槽指令之后指令的</a:t>
            </a:r>
            <a:r>
              <a:rPr lang="en-US" altLang="zh-CN" sz="1400"/>
              <a:t>pc</a:t>
            </a:r>
            <a:r>
              <a:rPr lang="zh-CN" altLang="en-US" sz="1400"/>
              <a:t>值，配合</a:t>
            </a:r>
            <a:r>
              <a:rPr lang="en-US" altLang="zh-CN" sz="1400"/>
              <a:t>jr</a:t>
            </a:r>
            <a:r>
              <a:rPr lang="zh-CN" altLang="en-US" sz="1400"/>
              <a:t>指令实现程序间切换，对于写入的</a:t>
            </a:r>
            <a:r>
              <a:rPr lang="en-US" altLang="zh-CN" sz="1400"/>
              <a:t>PC</a:t>
            </a:r>
            <a:r>
              <a:rPr lang="zh-CN" altLang="en-US" sz="1400"/>
              <a:t>值，需要跟着流水线走，直到</a:t>
            </a:r>
            <a:r>
              <a:rPr lang="en-US" altLang="zh-CN" sz="1400"/>
              <a:t>WB</a:t>
            </a:r>
            <a:r>
              <a:rPr lang="zh-CN" altLang="en-US" sz="1400"/>
              <a:t>阶段写回，就像一般的指令一样（</a:t>
            </a:r>
            <a:r>
              <a:rPr lang="en-US" altLang="zh-CN" sz="1400"/>
              <a:t>add,sub,load..</a:t>
            </a:r>
            <a:r>
              <a:rPr lang="zh-CN" altLang="en-US" sz="1400"/>
              <a:t>），这是为了避免向寄存器写入冲突，兼容整个流水线。同时，为了避免后续指令使用</a:t>
            </a:r>
            <a:r>
              <a:rPr lang="en-US" altLang="zh-CN" sz="1400"/>
              <a:t>$31</a:t>
            </a:r>
            <a:r>
              <a:rPr lang="zh-CN" altLang="en-US" sz="1400"/>
              <a:t>的值需要数据旁路，所以该指令的</a:t>
            </a:r>
            <a:r>
              <a:rPr lang="en-US" altLang="zh-CN" sz="1400"/>
              <a:t>$31</a:t>
            </a:r>
            <a:r>
              <a:rPr lang="zh-CN" altLang="en-US" sz="1400"/>
              <a:t>会融合到</a:t>
            </a:r>
            <a:r>
              <a:rPr lang="en-US" altLang="zh-CN" sz="1400"/>
              <a:t>rw</a:t>
            </a:r>
            <a:r>
              <a:rPr lang="zh-CN" altLang="en-US" sz="1400"/>
              <a:t>，</a:t>
            </a:r>
            <a:r>
              <a:rPr lang="en-US" altLang="zh-CN" sz="1400"/>
              <a:t>PC</a:t>
            </a:r>
            <a:r>
              <a:rPr lang="zh-CN" altLang="en-US" sz="1400"/>
              <a:t>值会融合到</a:t>
            </a:r>
            <a:r>
              <a:rPr lang="en-US" altLang="zh-CN" sz="1400"/>
              <a:t>alu_result,data_result</a:t>
            </a:r>
            <a:r>
              <a:rPr lang="zh-CN" altLang="en-US" sz="1400"/>
              <a:t>流水寄存器中，根据</a:t>
            </a:r>
            <a:r>
              <a:rPr lang="en-US" altLang="zh-CN" sz="1400"/>
              <a:t>jal_en</a:t>
            </a:r>
            <a:r>
              <a:rPr lang="zh-CN" altLang="en-US" sz="1400"/>
              <a:t>信号</a:t>
            </a:r>
            <a:r>
              <a:rPr lang="zh-CN" altLang="en-US" sz="1400"/>
              <a:t>识别。</a:t>
            </a:r>
            <a:endParaRPr lang="zh-CN" altLang="en-US" sz="1400"/>
          </a:p>
        </p:txBody>
      </p:sp>
      <p:sp>
        <p:nvSpPr>
          <p:cNvPr id="204" name="文本框 203"/>
          <p:cNvSpPr txBox="1"/>
          <p:nvPr/>
        </p:nvSpPr>
        <p:spPr>
          <a:xfrm>
            <a:off x="10643235" y="273621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863590" y="1165225"/>
            <a:ext cx="1547495" cy="5219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1400"/>
              <a:t>注意还影响</a:t>
            </a:r>
            <a:r>
              <a:rPr lang="en-US" altLang="zh-CN" sz="1400"/>
              <a:t>reg_we</a:t>
            </a:r>
            <a:endParaRPr lang="en-US" altLang="zh-CN" sz="1400"/>
          </a:p>
        </p:txBody>
      </p:sp>
      <p:sp>
        <p:nvSpPr>
          <p:cNvPr id="220" name="文本框 219"/>
          <p:cNvSpPr txBox="1"/>
          <p:nvPr/>
        </p:nvSpPr>
        <p:spPr>
          <a:xfrm>
            <a:off x="4998085" y="2682240"/>
            <a:ext cx="38798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31" name="文本框 230"/>
          <p:cNvSpPr txBox="1"/>
          <p:nvPr/>
        </p:nvSpPr>
        <p:spPr>
          <a:xfrm>
            <a:off x="5052060" y="2471420"/>
            <a:ext cx="47053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  <a:uFillTx/>
              </a:rPr>
              <a:t>jal_o</a:t>
            </a:r>
            <a:endParaRPr lang="en-US" altLang="zh-CN" sz="800">
              <a:solidFill>
                <a:schemeClr val="tx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046220" y="4514215"/>
            <a:ext cx="1787525" cy="20986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45" name="文本框 44"/>
          <p:cNvSpPr txBox="1"/>
          <p:nvPr/>
        </p:nvSpPr>
        <p:spPr>
          <a:xfrm>
            <a:off x="4046220" y="5038090"/>
            <a:ext cx="118491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uart_data_i     32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46220" y="5535295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r_data_i         8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46220" y="572389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46220" y="467868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uart_addr_i  32</a:t>
            </a:r>
            <a:endParaRPr lang="en-US" altLang="zh-CN" sz="1000"/>
          </a:p>
        </p:txBody>
      </p:sp>
      <p:sp>
        <p:nvSpPr>
          <p:cNvPr id="67" name="文本框 66"/>
          <p:cNvSpPr txBox="1"/>
          <p:nvPr/>
        </p:nvSpPr>
        <p:spPr>
          <a:xfrm>
            <a:off x="4046220" y="5891530"/>
            <a:ext cx="1787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32   buffer_data_o</a:t>
            </a:r>
            <a:endParaRPr lang="en-US" altLang="zh-CN" sz="1000"/>
          </a:p>
        </p:txBody>
      </p:sp>
      <p:sp>
        <p:nvSpPr>
          <p:cNvPr id="80" name="文本框 79"/>
          <p:cNvSpPr txBox="1"/>
          <p:nvPr/>
        </p:nvSpPr>
        <p:spPr>
          <a:xfrm>
            <a:off x="4046220" y="4514215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clk  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4246245" y="6612890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uart_buffer.v</a:t>
            </a:r>
            <a:endParaRPr lang="en-US" altLang="zh-CN" sz="1400"/>
          </a:p>
        </p:txBody>
      </p:sp>
      <p:sp>
        <p:nvSpPr>
          <p:cNvPr id="41" name="文本框 40"/>
          <p:cNvSpPr txBox="1"/>
          <p:nvPr/>
        </p:nvSpPr>
        <p:spPr>
          <a:xfrm>
            <a:off x="4046220" y="5197475"/>
            <a:ext cx="1056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053205" y="535940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067290" y="301625"/>
            <a:ext cx="1349375" cy="48787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2" name="文本框 51"/>
          <p:cNvSpPr txBox="1"/>
          <p:nvPr/>
        </p:nvSpPr>
        <p:spPr>
          <a:xfrm>
            <a:off x="10157460" y="5180330"/>
            <a:ext cx="1169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my_cpu.v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10081895" y="4297680"/>
            <a:ext cx="1136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081895" y="3596005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data_addr_o</a:t>
            </a:r>
            <a:endParaRPr lang="en-US" altLang="zh-CN" sz="1000"/>
          </a:p>
        </p:txBody>
      </p:sp>
      <p:sp>
        <p:nvSpPr>
          <p:cNvPr id="60" name="文本框 59"/>
          <p:cNvSpPr txBox="1"/>
          <p:nvPr/>
        </p:nvSpPr>
        <p:spPr>
          <a:xfrm>
            <a:off x="10081895" y="3786505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081895" y="395732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081895" y="412559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081895" y="44640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10081895" y="463994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53" name="文本框 52"/>
          <p:cNvSpPr txBox="1"/>
          <p:nvPr/>
        </p:nvSpPr>
        <p:spPr>
          <a:xfrm>
            <a:off x="4323080" y="4508500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rst  </a:t>
            </a:r>
            <a:endParaRPr lang="en-US" altLang="zh-CN" sz="1200"/>
          </a:p>
        </p:txBody>
      </p:sp>
      <p:sp>
        <p:nvSpPr>
          <p:cNvPr id="54" name="矩形 53"/>
          <p:cNvSpPr/>
          <p:nvPr/>
        </p:nvSpPr>
        <p:spPr>
          <a:xfrm>
            <a:off x="3362325" y="2472055"/>
            <a:ext cx="2533015" cy="16929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5" name="文本框 54"/>
          <p:cNvSpPr txBox="1"/>
          <p:nvPr/>
        </p:nvSpPr>
        <p:spPr>
          <a:xfrm>
            <a:off x="3354705" y="2872740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54705" y="3061335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354705" y="325056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354705" y="3439160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354705" y="2684145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ext_ram_addr</a:t>
            </a:r>
            <a:endParaRPr lang="en-US" alt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3354705" y="3785235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ext_ram_data</a:t>
            </a:r>
            <a:endParaRPr lang="en-US" altLang="zh-CN" sz="1000"/>
          </a:p>
        </p:txBody>
      </p:sp>
      <p:sp>
        <p:nvSpPr>
          <p:cNvPr id="73" name="文本框 72"/>
          <p:cNvSpPr txBox="1"/>
          <p:nvPr/>
        </p:nvSpPr>
        <p:spPr>
          <a:xfrm>
            <a:off x="4923155" y="2980690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74" name="文本框 73"/>
          <p:cNvSpPr txBox="1"/>
          <p:nvPr/>
        </p:nvSpPr>
        <p:spPr>
          <a:xfrm>
            <a:off x="5102860" y="31337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102860" y="33051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102860" y="364426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77" name="文本框 76"/>
          <p:cNvSpPr txBox="1"/>
          <p:nvPr/>
        </p:nvSpPr>
        <p:spPr>
          <a:xfrm>
            <a:off x="3435350" y="2472055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78" name="文本框 77"/>
          <p:cNvSpPr txBox="1"/>
          <p:nvPr/>
        </p:nvSpPr>
        <p:spPr>
          <a:xfrm>
            <a:off x="3944620" y="4180205"/>
            <a:ext cx="156781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r>
              <a:rPr lang="zh-CN" altLang="en-US" sz="1400"/>
              <a:t>实例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5080000" y="38195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81" name="文本框 80"/>
          <p:cNvSpPr txBox="1"/>
          <p:nvPr/>
        </p:nvSpPr>
        <p:spPr>
          <a:xfrm>
            <a:off x="5102860" y="347726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87160" y="111760"/>
            <a:ext cx="2768600" cy="63982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85" name="文本框 84"/>
          <p:cNvSpPr txBox="1"/>
          <p:nvPr/>
        </p:nvSpPr>
        <p:spPr>
          <a:xfrm>
            <a:off x="6891655" y="6518910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arbitration2.v</a:t>
            </a:r>
            <a:endParaRPr lang="en-US" altLang="zh-CN" sz="1400"/>
          </a:p>
        </p:txBody>
      </p:sp>
      <p:sp>
        <p:nvSpPr>
          <p:cNvPr id="86" name="文本框 85"/>
          <p:cNvSpPr txBox="1"/>
          <p:nvPr/>
        </p:nvSpPr>
        <p:spPr>
          <a:xfrm>
            <a:off x="8297545" y="3630295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8476615" y="39878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476615" y="41592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76615" y="449834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90" name="文本框 89"/>
          <p:cNvSpPr txBox="1"/>
          <p:nvPr/>
        </p:nvSpPr>
        <p:spPr>
          <a:xfrm>
            <a:off x="8476615" y="467423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91" name="文本框 90"/>
          <p:cNvSpPr txBox="1"/>
          <p:nvPr/>
        </p:nvSpPr>
        <p:spPr>
          <a:xfrm>
            <a:off x="8476615" y="433133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61350" y="3816350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516370" y="3515995"/>
            <a:ext cx="113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516370" y="2954020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data_addr_o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16370" y="314134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516370" y="332867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516370" y="370332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ext_data_i</a:t>
            </a:r>
            <a:endParaRPr lang="en-US" altLang="zh-CN" sz="1000"/>
          </a:p>
        </p:txBody>
      </p:sp>
      <p:sp>
        <p:nvSpPr>
          <p:cNvPr id="99" name="文本框 98"/>
          <p:cNvSpPr txBox="1"/>
          <p:nvPr/>
        </p:nvSpPr>
        <p:spPr>
          <a:xfrm>
            <a:off x="6516370" y="3890645"/>
            <a:ext cx="1003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ext_data_o</a:t>
            </a:r>
            <a:endParaRPr lang="en-US" altLang="zh-CN" sz="1000"/>
          </a:p>
        </p:txBody>
      </p:sp>
      <p:sp>
        <p:nvSpPr>
          <p:cNvPr id="108" name="文本框 107"/>
          <p:cNvSpPr txBox="1"/>
          <p:nvPr/>
        </p:nvSpPr>
        <p:spPr>
          <a:xfrm>
            <a:off x="6511290" y="573024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11290" y="587756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uart_data_i</a:t>
            </a:r>
            <a:endParaRPr lang="en-US" altLang="zh-CN" sz="1000"/>
          </a:p>
        </p:txBody>
      </p:sp>
      <p:sp>
        <p:nvSpPr>
          <p:cNvPr id="112" name="文本框 111"/>
          <p:cNvSpPr txBox="1"/>
          <p:nvPr/>
        </p:nvSpPr>
        <p:spPr>
          <a:xfrm>
            <a:off x="6511290" y="534987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04940" y="553529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uart_data_o</a:t>
            </a:r>
            <a:endParaRPr lang="en-US" altLang="zh-CN" sz="1000"/>
          </a:p>
        </p:txBody>
      </p:sp>
      <p:sp>
        <p:nvSpPr>
          <p:cNvPr id="115" name="文本框 114"/>
          <p:cNvSpPr txBox="1"/>
          <p:nvPr/>
        </p:nvSpPr>
        <p:spPr>
          <a:xfrm>
            <a:off x="4922520" y="6120765"/>
            <a:ext cx="9105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TxD_start_o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046220" y="6357620"/>
            <a:ext cx="876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TxD_busy_i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0895" y="109220"/>
            <a:ext cx="2526030" cy="201549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3" name="文本框 2"/>
          <p:cNvSpPr txBox="1"/>
          <p:nvPr/>
        </p:nvSpPr>
        <p:spPr>
          <a:xfrm>
            <a:off x="3362325" y="690245"/>
            <a:ext cx="1500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62325" y="878840"/>
            <a:ext cx="1562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base_ram_oe_o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2325" y="1068070"/>
            <a:ext cx="1600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base_ram_we_o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2325" y="1256665"/>
            <a:ext cx="1578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2325" y="501650"/>
            <a:ext cx="143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base_ram_addr_o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362325" y="1602740"/>
            <a:ext cx="1626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base_ram_data_io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5217795" y="921385"/>
            <a:ext cx="6438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pc_i</a:t>
            </a:r>
            <a:endParaRPr lang="en-US" altLang="zh-CN" sz="900"/>
          </a:p>
        </p:txBody>
      </p:sp>
      <p:sp>
        <p:nvSpPr>
          <p:cNvPr id="10" name="文本框 9"/>
          <p:cNvSpPr txBox="1"/>
          <p:nvPr/>
        </p:nvSpPr>
        <p:spPr>
          <a:xfrm>
            <a:off x="4996180" y="107188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6180" y="1222375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6180" y="1523365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inst_o</a:t>
            </a:r>
            <a:endParaRPr lang="en-US" altLang="zh-CN" sz="900"/>
          </a:p>
        </p:txBody>
      </p:sp>
      <p:sp>
        <p:nvSpPr>
          <p:cNvPr id="16" name="文本框 15"/>
          <p:cNvSpPr txBox="1"/>
          <p:nvPr/>
        </p:nvSpPr>
        <p:spPr>
          <a:xfrm>
            <a:off x="3557270" y="289560"/>
            <a:ext cx="97282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</a:t>
            </a:r>
            <a:r>
              <a:rPr lang="en-US" altLang="zh-CN" sz="1200"/>
              <a:t>rst_n </a:t>
            </a:r>
            <a:endParaRPr lang="en-US" altLang="zh-CN" sz="1200"/>
          </a:p>
        </p:txBody>
      </p:sp>
      <p:sp>
        <p:nvSpPr>
          <p:cNvPr id="17" name="文本框 16"/>
          <p:cNvSpPr txBox="1"/>
          <p:nvPr/>
        </p:nvSpPr>
        <p:spPr>
          <a:xfrm>
            <a:off x="3818890" y="2096770"/>
            <a:ext cx="151447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base_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4996180" y="167386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inst_i</a:t>
            </a:r>
            <a:endParaRPr lang="en-US" altLang="zh-CN" sz="900"/>
          </a:p>
        </p:txBody>
      </p:sp>
      <p:sp>
        <p:nvSpPr>
          <p:cNvPr id="48" name="文本框 47"/>
          <p:cNvSpPr txBox="1"/>
          <p:nvPr/>
        </p:nvSpPr>
        <p:spPr>
          <a:xfrm>
            <a:off x="4996180" y="137287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625840" y="853440"/>
            <a:ext cx="643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5" name="文本框 104"/>
          <p:cNvSpPr txBox="1"/>
          <p:nvPr/>
        </p:nvSpPr>
        <p:spPr>
          <a:xfrm>
            <a:off x="8404225" y="105854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404225" y="123571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404225" y="157099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19" name="文本框 118"/>
          <p:cNvSpPr txBox="1"/>
          <p:nvPr/>
        </p:nvSpPr>
        <p:spPr>
          <a:xfrm>
            <a:off x="8404225" y="174688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0" name="文本框 119"/>
          <p:cNvSpPr txBox="1"/>
          <p:nvPr/>
        </p:nvSpPr>
        <p:spPr>
          <a:xfrm>
            <a:off x="8404225" y="140271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0076180" y="160401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3" name="文本框 122"/>
          <p:cNvSpPr txBox="1"/>
          <p:nvPr/>
        </p:nvSpPr>
        <p:spPr>
          <a:xfrm>
            <a:off x="10076180" y="90043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pc_o</a:t>
            </a:r>
            <a:endParaRPr lang="en-US" altLang="zh-CN" sz="1000"/>
          </a:p>
        </p:txBody>
      </p:sp>
      <p:sp>
        <p:nvSpPr>
          <p:cNvPr id="124" name="文本框 123"/>
          <p:cNvSpPr txBox="1"/>
          <p:nvPr/>
        </p:nvSpPr>
        <p:spPr>
          <a:xfrm>
            <a:off x="10067290" y="1076325"/>
            <a:ext cx="130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inst_w_o = 0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067290" y="1252220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067290" y="1428115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076180" y="177990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inst_o = 0</a:t>
            </a:r>
            <a:endParaRPr lang="en-US" altLang="zh-CN" sz="1000"/>
          </a:p>
        </p:txBody>
      </p:sp>
      <p:sp>
        <p:nvSpPr>
          <p:cNvPr id="135" name="文本框 134"/>
          <p:cNvSpPr txBox="1"/>
          <p:nvPr/>
        </p:nvSpPr>
        <p:spPr>
          <a:xfrm>
            <a:off x="6544945" y="162687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544945" y="1106805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base_addr_o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44945" y="1280160"/>
            <a:ext cx="1183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544945" y="145351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544945" y="1800225"/>
            <a:ext cx="10439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base_data_i</a:t>
            </a:r>
            <a:endParaRPr lang="en-US" altLang="zh-CN" sz="1000"/>
          </a:p>
        </p:txBody>
      </p:sp>
      <p:sp>
        <p:nvSpPr>
          <p:cNvPr id="141" name="文本框 140"/>
          <p:cNvSpPr txBox="1"/>
          <p:nvPr/>
        </p:nvSpPr>
        <p:spPr>
          <a:xfrm>
            <a:off x="6544945" y="1973580"/>
            <a:ext cx="1003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base_data_o</a:t>
            </a:r>
            <a:endParaRPr lang="en-US" altLang="zh-CN" sz="1000"/>
          </a:p>
        </p:txBody>
      </p:sp>
      <p:sp>
        <p:nvSpPr>
          <p:cNvPr id="12" name="文本框 11"/>
          <p:cNvSpPr txBox="1"/>
          <p:nvPr/>
        </p:nvSpPr>
        <p:spPr>
          <a:xfrm>
            <a:off x="4886960" y="398843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79645" y="1824355"/>
            <a:ext cx="11296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inst_data_sel_i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4945" y="214693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70" y="407797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404225" y="50292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rst_n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6620" y="469900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baseram_busy_o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9645" y="620395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0280" y="770890"/>
            <a:ext cx="110426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29480" y="236791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71060" y="2571750"/>
            <a:ext cx="12363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5340" y="277431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extdata_w_finish_o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44945" y="58674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44945" y="760095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44945" y="933450"/>
            <a:ext cx="110426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16370" y="239204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16370" y="257937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6370" y="276669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96250" y="296608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19085" y="320929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7665" y="339661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50860" y="69342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55225" y="71120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87610" y="302069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87610" y="3208655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087610" y="339661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77835" y="32893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baseram_busy_o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018395" y="51689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28600" y="2037080"/>
            <a:ext cx="2533015" cy="1883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44" name="文本框 143"/>
          <p:cNvSpPr txBox="1"/>
          <p:nvPr/>
        </p:nvSpPr>
        <p:spPr>
          <a:xfrm>
            <a:off x="220980" y="2628265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20980" y="2816860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220980" y="300609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220980" y="3194685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220980" y="243967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sram_addr</a:t>
            </a:r>
            <a:endParaRPr lang="en-US" altLang="zh-CN" sz="1000"/>
          </a:p>
        </p:txBody>
      </p:sp>
      <p:sp>
        <p:nvSpPr>
          <p:cNvPr id="149" name="文本框 148"/>
          <p:cNvSpPr txBox="1"/>
          <p:nvPr/>
        </p:nvSpPr>
        <p:spPr>
          <a:xfrm>
            <a:off x="220980" y="3540760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sram_data</a:t>
            </a:r>
            <a:endParaRPr lang="en-US" altLang="zh-CN" sz="1000"/>
          </a:p>
        </p:txBody>
      </p:sp>
      <p:sp>
        <p:nvSpPr>
          <p:cNvPr id="150" name="文本框 149"/>
          <p:cNvSpPr txBox="1"/>
          <p:nvPr/>
        </p:nvSpPr>
        <p:spPr>
          <a:xfrm>
            <a:off x="1464945" y="2613025"/>
            <a:ext cx="1308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151" name="文本框 150"/>
          <p:cNvSpPr txBox="1"/>
          <p:nvPr/>
        </p:nvSpPr>
        <p:spPr>
          <a:xfrm>
            <a:off x="1980565" y="27940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980565" y="29749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980565" y="33369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28600" y="2036445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810895" y="3935730"/>
            <a:ext cx="1387475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</a:t>
            </a:r>
            <a:endParaRPr lang="en-US" altLang="zh-CN" sz="1400"/>
          </a:p>
          <a:p>
            <a:pPr algn="ctr"/>
            <a:r>
              <a:rPr lang="zh-CN" altLang="en-US" sz="1400"/>
              <a:t>仅</a:t>
            </a:r>
            <a:r>
              <a:rPr lang="en-US" altLang="zh-CN" sz="1400"/>
              <a:t>ExtRAM</a:t>
            </a:r>
            <a:r>
              <a:rPr lang="zh-CN" altLang="en-US" sz="1400"/>
              <a:t>在</a:t>
            </a:r>
            <a:r>
              <a:rPr lang="zh-CN" altLang="en-US" sz="1400"/>
              <a:t>用</a:t>
            </a:r>
            <a:endParaRPr lang="zh-CN" altLang="en-US" sz="1400"/>
          </a:p>
        </p:txBody>
      </p:sp>
      <p:sp>
        <p:nvSpPr>
          <p:cNvPr id="156" name="文本框 155"/>
          <p:cNvSpPr txBox="1"/>
          <p:nvPr/>
        </p:nvSpPr>
        <p:spPr>
          <a:xfrm>
            <a:off x="1980565" y="35179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157" name="文本框 156"/>
          <p:cNvSpPr txBox="1"/>
          <p:nvPr/>
        </p:nvSpPr>
        <p:spPr>
          <a:xfrm>
            <a:off x="1980565" y="31559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1765300" y="369887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1595755" y="207010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sram_ctl_busy_o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1282700" y="2251075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1282700" y="2432050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06620" y="312420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is_read_data_i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68440" y="375920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is_read_data_o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206375" y="111760"/>
            <a:ext cx="2567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写指令到</a:t>
            </a:r>
            <a:r>
              <a:rPr lang="en-US" altLang="zh-CN" sz="2000"/>
              <a:t>baseRAM</a:t>
            </a:r>
            <a:r>
              <a:rPr lang="zh-CN" altLang="en-US" sz="2000"/>
              <a:t>！</a:t>
            </a:r>
            <a:endParaRPr lang="zh-CN" altLang="en-US" sz="2000"/>
          </a:p>
        </p:txBody>
      </p:sp>
      <p:sp>
        <p:nvSpPr>
          <p:cNvPr id="69" name="文本框 68"/>
          <p:cNvSpPr txBox="1"/>
          <p:nvPr/>
        </p:nvSpPr>
        <p:spPr>
          <a:xfrm>
            <a:off x="7987030" y="175260"/>
            <a:ext cx="126047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baseram_w_finish_o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046335" y="356870"/>
            <a:ext cx="126047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baseram_w_finish_i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2567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ym typeface="+mn-ea"/>
              </a:rPr>
              <a:t>写指令到</a:t>
            </a:r>
            <a:r>
              <a:rPr lang="en-US" altLang="zh-CN" sz="2000">
                <a:sym typeface="+mn-ea"/>
              </a:rPr>
              <a:t>baseRAM</a:t>
            </a:r>
            <a:r>
              <a:rPr lang="zh-CN" altLang="en-US" sz="2000">
                <a:sym typeface="+mn-ea"/>
              </a:rPr>
              <a:t>！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94703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6595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774440"/>
            <a:ext cx="852805" cy="19621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39900" y="1496695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 strike="dblStrike">
                <a:solidFill>
                  <a:srgbClr val="00B050"/>
                </a:solidFill>
                <a:uFillTx/>
              </a:rPr>
              <a:t>jal_en_i</a:t>
            </a:r>
            <a:endParaRPr lang="en-US" altLang="zh-CN" sz="8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chemeClr val="tx1"/>
                </a:solidFill>
                <a:uFillTx/>
              </a:rPr>
              <a:t>jal_i</a:t>
            </a:r>
            <a:endParaRPr lang="en-US" altLang="zh-CN" sz="9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41005" y="2588260"/>
            <a:ext cx="38798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8094980" y="2377440"/>
            <a:ext cx="47053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 strike="sngStrike">
                <a:solidFill>
                  <a:schemeClr val="tx1"/>
                </a:solidFill>
                <a:uFillTx/>
              </a:rPr>
              <a:t>jal_o</a:t>
            </a:r>
            <a:endParaRPr lang="en-US" altLang="zh-CN" sz="8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al_i</a:t>
            </a:r>
            <a:endParaRPr lang="zh-CN" altLang="en-US" sz="800" strike="dblStrike">
              <a:uFillTx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al_o</a:t>
            </a:r>
            <a:endParaRPr lang="zh-CN" altLang="en-US" sz="800" strike="dblStrike">
              <a:uFillTx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4396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69545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39763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rgbClr val="00B050"/>
                </a:solidFill>
                <a:uFillTx/>
              </a:rPr>
              <a:t>ex_mem_data_w_i</a:t>
            </a:r>
            <a:endParaRPr lang="en-US" altLang="zh-CN" sz="9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54432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51917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71729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" name="文本框 1"/>
          <p:cNvSpPr txBox="1"/>
          <p:nvPr/>
        </p:nvSpPr>
        <p:spPr>
          <a:xfrm>
            <a:off x="9918065" y="122872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142367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61861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761230"/>
            <a:ext cx="71818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69392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60248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76542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995" y="421068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290830" y="490664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pc_stall.v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45085" y="436435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inst_r_finish_i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06805" y="419544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3760" y="439039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9880" y="1775460"/>
            <a:ext cx="82994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if_id_clear_i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714740" y="4424680"/>
            <a:ext cx="165290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1" name="文本框 70"/>
          <p:cNvSpPr txBox="1"/>
          <p:nvPr/>
        </p:nvSpPr>
        <p:spPr>
          <a:xfrm>
            <a:off x="9065895" y="559054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72" name="文本框 71"/>
          <p:cNvSpPr txBox="1"/>
          <p:nvPr/>
        </p:nvSpPr>
        <p:spPr>
          <a:xfrm>
            <a:off x="8672830" y="440499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34550" y="440944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34855" y="460438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01505" y="479933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51340" y="500634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7675" y="520128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706485" y="499872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strike="dblStrike">
                <a:solidFill>
                  <a:schemeClr val="bg1">
                    <a:lumMod val="50000"/>
                  </a:schemeClr>
                </a:solidFill>
                <a:uFillTx/>
              </a:rPr>
              <a:t>rst_n</a:t>
            </a:r>
            <a:endParaRPr lang="en-US" altLang="zh-CN" sz="1000" strike="dblStrike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32520" y="4594225"/>
            <a:ext cx="9074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134" name="文本框 133"/>
          <p:cNvSpPr txBox="1"/>
          <p:nvPr/>
        </p:nvSpPr>
        <p:spPr>
          <a:xfrm>
            <a:off x="8724900" y="4824095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9340" y="5205730"/>
            <a:ext cx="474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trike="dblStrike">
                <a:solidFill>
                  <a:schemeClr val="tx1"/>
                </a:solidFill>
                <a:uFillTx/>
              </a:rPr>
              <a:t>clk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3" name="文本框 3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45" name="文本框 4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69" name="文本框 68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sp>
        <p:nvSpPr>
          <p:cNvPr id="133" name="文本框 132"/>
          <p:cNvSpPr txBox="1"/>
          <p:nvPr/>
        </p:nvSpPr>
        <p:spPr>
          <a:xfrm>
            <a:off x="3217545" y="2165985"/>
            <a:ext cx="551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endParaRPr lang="zh-CN" altLang="en-US" sz="600"/>
          </a:p>
        </p:txBody>
      </p:sp>
      <p:sp>
        <p:nvSpPr>
          <p:cNvPr id="136" name="文本框 135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40" name="文本框 139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47" name="直接箭头连接符 146"/>
          <p:cNvCxnSpPr>
            <a:stCxn id="140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3769360" y="2527300"/>
            <a:ext cx="60833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951730" y="198945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799965" y="220789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040370" y="175323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0521950" y="249999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jal_en_i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84490" y="193611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490220" y="6010275"/>
            <a:ext cx="114763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连续</a:t>
            </a:r>
            <a:r>
              <a:rPr lang="en-US" altLang="zh-CN" sz="1400"/>
              <a:t>sw</a:t>
            </a:r>
            <a:r>
              <a:rPr lang="zh-CN" altLang="en-US" sz="1400"/>
              <a:t>，</a:t>
            </a:r>
            <a:r>
              <a:rPr lang="en-US" altLang="zh-CN" sz="1400"/>
              <a:t>sw</a:t>
            </a:r>
            <a:r>
              <a:rPr lang="zh-CN" altLang="en-US" sz="1400"/>
              <a:t>，</a:t>
            </a:r>
            <a:r>
              <a:rPr lang="en-US" altLang="zh-CN" sz="1400"/>
              <a:t>sw</a:t>
            </a:r>
            <a:r>
              <a:rPr lang="zh-CN" altLang="en-US" sz="1400"/>
              <a:t>，写数据到</a:t>
            </a:r>
            <a:r>
              <a:rPr lang="en-US" altLang="zh-CN" sz="1400"/>
              <a:t>ExtRAM / baseRAM</a:t>
            </a:r>
            <a:r>
              <a:rPr lang="zh-CN" altLang="en-US" sz="1400"/>
              <a:t>的情况（至于是哪个</a:t>
            </a:r>
            <a:r>
              <a:rPr lang="en-US" altLang="zh-CN" sz="1400"/>
              <a:t>RAM</a:t>
            </a:r>
            <a:r>
              <a:rPr lang="zh-CN" altLang="en-US" sz="1400"/>
              <a:t>，仲裁模块会处理的），需要加其他条件，第二个</a:t>
            </a:r>
            <a:r>
              <a:rPr lang="en-US" altLang="zh-CN" sz="1400"/>
              <a:t>sw</a:t>
            </a:r>
            <a:r>
              <a:rPr lang="zh-CN" altLang="en-US" sz="1400"/>
              <a:t>的时候就需要等待一个周期了（</a:t>
            </a:r>
            <a:r>
              <a:rPr lang="zh-CN" altLang="en-US" sz="1400">
                <a:sym typeface="+mn-ea"/>
              </a:rPr>
              <a:t>根据</a:t>
            </a:r>
            <a:r>
              <a:rPr lang="en-US" altLang="zh-CN" sz="1400">
                <a:sym typeface="+mn-ea"/>
              </a:rPr>
              <a:t>write_finish</a:t>
            </a:r>
            <a:r>
              <a:rPr lang="zh-CN" altLang="en-US" sz="1400">
                <a:sym typeface="+mn-ea"/>
              </a:rPr>
              <a:t>信号）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/>
              <a:t>2. sw</a:t>
            </a:r>
            <a:r>
              <a:rPr lang="zh-CN" altLang="en-US" sz="1400"/>
              <a:t>到</a:t>
            </a:r>
            <a:r>
              <a:rPr lang="en-US" altLang="zh-CN" sz="1400"/>
              <a:t>BaseRAM</a:t>
            </a:r>
            <a:r>
              <a:rPr lang="zh-CN" altLang="en-US" sz="1400"/>
              <a:t>的情况，需要考虑取指暂停（或插入</a:t>
            </a:r>
            <a:r>
              <a:rPr lang="en-US" altLang="zh-CN" sz="1400"/>
              <a:t>nop</a:t>
            </a:r>
            <a:r>
              <a:rPr lang="zh-CN" altLang="en-US" sz="1400"/>
              <a:t>）的问题，以及流水线是否</a:t>
            </a:r>
            <a:r>
              <a:rPr lang="zh-CN" altLang="en-US" sz="1400"/>
              <a:t>暂停？</a:t>
            </a:r>
            <a:endParaRPr lang="zh-CN" altLang="en-US" sz="1400"/>
          </a:p>
        </p:txBody>
      </p:sp>
      <p:sp>
        <p:nvSpPr>
          <p:cNvPr id="204" name="文本框 203"/>
          <p:cNvSpPr txBox="1"/>
          <p:nvPr/>
        </p:nvSpPr>
        <p:spPr>
          <a:xfrm>
            <a:off x="10643235" y="273621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4998085" y="2682240"/>
            <a:ext cx="38798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31" name="文本框 230"/>
          <p:cNvSpPr txBox="1"/>
          <p:nvPr/>
        </p:nvSpPr>
        <p:spPr>
          <a:xfrm>
            <a:off x="5052060" y="2471420"/>
            <a:ext cx="47053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  <a:uFillTx/>
              </a:rPr>
              <a:t>jal_o</a:t>
            </a:r>
            <a:endParaRPr lang="en-US" altLang="zh-CN" sz="800">
              <a:solidFill>
                <a:schemeClr val="tx1"/>
              </a:solidFill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595" y="4537075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baseram_w_finish_i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下面是进行性能优化的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我们要实现，</a:t>
            </a:r>
            <a:r>
              <a:rPr lang="zh-CN" altLang="en-US">
                <a:sym typeface="+mn-ea"/>
              </a:rPr>
              <a:t>识别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命令和</a:t>
            </a:r>
            <a:r>
              <a:rPr lang="en-US" altLang="zh-CN">
                <a:sym typeface="+mn-ea"/>
              </a:rPr>
              <a:t>addr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在执行性能测试之前（计时前！），将该起始地址对应程序的指令放入到指令</a:t>
            </a:r>
            <a:r>
              <a:rPr lang="en-US" altLang="zh-CN"/>
              <a:t>cache</a:t>
            </a:r>
            <a:r>
              <a:rPr lang="zh-CN" altLang="en-US"/>
              <a:t>（</a:t>
            </a:r>
            <a:r>
              <a:rPr lang="en-US" altLang="zh-CN"/>
              <a:t>jr nop</a:t>
            </a:r>
            <a:r>
              <a:rPr lang="zh-CN" altLang="en-US"/>
              <a:t>代表该程序结束）（在该程序之前，还有一些额外的保存指令什么的，也得放进去），并且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SRAM</a:t>
            </a:r>
            <a:r>
              <a:rPr lang="zh-CN" altLang="en-US"/>
              <a:t>控制器切换到【全速运行模式】</a:t>
            </a:r>
            <a:r>
              <a:rPr lang="en-US" altLang="zh-CN"/>
              <a:t> </a:t>
            </a:r>
            <a:r>
              <a:rPr lang="zh-CN" altLang="en-US"/>
              <a:t>（访存也要加快）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注意做好地址映射工作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写入到指令</a:t>
            </a:r>
            <a:r>
              <a:rPr lang="en-US" altLang="zh-CN"/>
              <a:t>cache</a:t>
            </a:r>
            <a:r>
              <a:rPr lang="zh-CN" altLang="en-US"/>
              <a:t>之前，暂停取指，并且等待后面的指令全部执行完毕，再写入指令</a:t>
            </a:r>
            <a:r>
              <a:rPr lang="en-US" altLang="zh-CN"/>
              <a:t>cache</a:t>
            </a:r>
            <a:r>
              <a:rPr lang="zh-CN" altLang="en-US"/>
              <a:t>，之后再切换到</a:t>
            </a:r>
            <a:r>
              <a:rPr lang="en-US" altLang="zh-CN"/>
              <a:t>“</a:t>
            </a:r>
            <a:r>
              <a:rPr lang="zh-CN" altLang="en-US"/>
              <a:t>全速运行模式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注意全速运行期间，流水线就向</a:t>
            </a:r>
            <a:r>
              <a:rPr lang="en-US" altLang="zh-CN"/>
              <a:t>lab1</a:t>
            </a:r>
            <a:r>
              <a:rPr lang="zh-CN" altLang="en-US"/>
              <a:t>那样尽可能地全充满运行，当然暂停和前推逻辑也得转换，同时，取数据将不再与取指冲突，可以</a:t>
            </a:r>
            <a:r>
              <a:rPr lang="en-US" altLang="zh-CN"/>
              <a:t>“</a:t>
            </a:r>
            <a:r>
              <a:rPr lang="zh-CN" altLang="en-US"/>
              <a:t>全速地</a:t>
            </a:r>
            <a:r>
              <a:rPr lang="en-US" altLang="zh-CN"/>
              <a:t>”</a:t>
            </a:r>
            <a:r>
              <a:rPr lang="zh-CN" altLang="en-US"/>
              <a:t>取指和写入数据，但是注意【连续写数据需要增加暂停逻辑了】【访存的全速运行还</a:t>
            </a:r>
            <a:r>
              <a:rPr lang="zh-CN" altLang="en-US"/>
              <a:t>有待探索】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识别到【计时结束】之后，恢复</a:t>
            </a:r>
            <a:r>
              <a:rPr lang="en-US" altLang="zh-CN"/>
              <a:t>“</a:t>
            </a:r>
            <a:r>
              <a:rPr lang="zh-CN" altLang="en-US"/>
              <a:t>正常模式</a:t>
            </a:r>
            <a:r>
              <a:rPr lang="en-US" altLang="zh-CN"/>
              <a:t>”</a:t>
            </a:r>
            <a:r>
              <a:rPr lang="zh-CN" altLang="en-US"/>
              <a:t>，要保证</a:t>
            </a:r>
            <a:r>
              <a:rPr lang="en-US" altLang="zh-CN"/>
              <a:t>“</a:t>
            </a:r>
            <a:r>
              <a:rPr lang="zh-CN" altLang="en-US"/>
              <a:t>恢复现场</a:t>
            </a:r>
            <a:r>
              <a:rPr lang="en-US" altLang="zh-CN"/>
              <a:t>”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 </a:t>
            </a:r>
            <a:r>
              <a:rPr lang="zh-CN" altLang="en-US"/>
              <a:t>使用</a:t>
            </a:r>
            <a:r>
              <a:rPr lang="en-US" altLang="zh-CN"/>
              <a:t>BRAM</a:t>
            </a:r>
            <a:r>
              <a:rPr lang="zh-CN" altLang="en-US"/>
              <a:t>还是</a:t>
            </a:r>
            <a:r>
              <a:rPr lang="en-US" altLang="zh-CN"/>
              <a:t>DRAM</a:t>
            </a:r>
            <a:r>
              <a:rPr lang="zh-CN" altLang="en-US"/>
              <a:t>，独立测试，看一下特性，看看文档</a:t>
            </a:r>
            <a:r>
              <a:rPr lang="zh-CN" altLang="en-US"/>
              <a:t>再选择</a:t>
            </a:r>
            <a:endParaRPr lang="zh-CN" altLang="en-US"/>
          </a:p>
          <a:p>
            <a:pPr marL="0" indent="0">
              <a:buNone/>
            </a:pPr>
            <a:r>
              <a:rPr lang="zh-CN" altLang="en-US" sz="3600" b="1"/>
              <a:t>使用</a:t>
            </a:r>
            <a:r>
              <a:rPr lang="en-US" altLang="zh-CN" sz="3600" b="1"/>
              <a:t>BRAM</a:t>
            </a:r>
            <a:r>
              <a:rPr lang="zh-CN" altLang="en-US" sz="3600" b="1"/>
              <a:t>更靠谱！后面的</a:t>
            </a:r>
            <a:r>
              <a:rPr lang="en-US" altLang="zh-CN" sz="3600" b="1"/>
              <a:t>DRAM</a:t>
            </a:r>
            <a:r>
              <a:rPr lang="zh-CN" altLang="en-US" sz="3600" b="1"/>
              <a:t>全都当作</a:t>
            </a:r>
            <a:r>
              <a:rPr lang="en-US" altLang="zh-CN" sz="3600" b="1"/>
              <a:t>BRAM</a:t>
            </a:r>
            <a:r>
              <a:rPr lang="zh-CN" altLang="en-US" sz="3600" b="1"/>
              <a:t>看！</a:t>
            </a:r>
            <a:endParaRPr lang="en-US" altLang="zh-CN" sz="3600" b="1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/>
              <a:t>“Normal Mode”</a:t>
            </a:r>
            <a:r>
              <a:rPr lang="zh-CN" altLang="en-US" sz="2800"/>
              <a:t>切换到</a:t>
            </a:r>
            <a:r>
              <a:rPr lang="en-US" altLang="zh-CN" sz="2800"/>
              <a:t>“Fast Mode”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3815"/>
            <a:ext cx="10968990" cy="5543550"/>
          </a:xfrm>
        </p:spPr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注意：在开始计时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用户程序执行，执行完毕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结束计时，直接还有其他指令，这部分指令，直接固化到</a:t>
            </a:r>
            <a:r>
              <a:rPr lang="en-US" altLang="zh-CN">
                <a:sym typeface="+mn-ea"/>
              </a:rPr>
              <a:t>DRAM/BRAM</a:t>
            </a:r>
            <a:r>
              <a:rPr lang="zh-CN" altLang="en-US">
                <a:sym typeface="+mn-ea"/>
              </a:rPr>
              <a:t>即可，因为不会变。测试非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也无所谓，模式切换开关不遇到</a:t>
            </a:r>
            <a:r>
              <a:rPr lang="en-US" altLang="zh-CN">
                <a:sym typeface="+mn-ea"/>
              </a:rPr>
              <a:t>0x06</a:t>
            </a:r>
            <a:r>
              <a:rPr lang="zh-CN" altLang="en-US">
                <a:sym typeface="+mn-ea"/>
              </a:rPr>
              <a:t>不会启动的，就是慢</a:t>
            </a:r>
            <a:r>
              <a:rPr lang="zh-CN" altLang="en-US">
                <a:sym typeface="+mn-ea"/>
              </a:rPr>
              <a:t>点儿。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还得做个【</a:t>
            </a:r>
            <a:r>
              <a:rPr lang="en-US" altLang="zh-CN">
                <a:sym typeface="+mn-ea"/>
              </a:rPr>
              <a:t>Fast Mode</a:t>
            </a:r>
            <a:r>
              <a:rPr lang="zh-CN" altLang="en-US">
                <a:sym typeface="+mn-ea"/>
              </a:rPr>
              <a:t>地址映射】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1800">
                <a:sym typeface="+mn-ea"/>
              </a:rPr>
              <a:t>【模式切换器】保持</a:t>
            </a:r>
            <a:r>
              <a:rPr lang="en-US" altLang="zh-CN" sz="1800">
                <a:sym typeface="+mn-ea"/>
              </a:rPr>
              <a:t>CLOSE</a:t>
            </a:r>
            <a:r>
              <a:rPr lang="zh-CN" altLang="en-US" sz="1800">
                <a:sym typeface="+mn-ea"/>
              </a:rPr>
              <a:t>（关闭）状态，</a:t>
            </a:r>
            <a:r>
              <a:rPr lang="zh-CN" altLang="en-US">
                <a:sym typeface="+mn-ea"/>
              </a:rPr>
              <a:t>遇到or v0, 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指令</a:t>
            </a:r>
            <a:r>
              <a:rPr lang="zh-CN" altLang="en-US" b="1">
                <a:sym typeface="+mn-ea"/>
              </a:rPr>
              <a:t>就保存</a:t>
            </a:r>
            <a:r>
              <a:rPr lang="en-US" altLang="zh-CN" b="1">
                <a:sym typeface="+mn-ea"/>
              </a:rPr>
              <a:t>v0</a:t>
            </a:r>
            <a:r>
              <a:rPr lang="zh-CN" altLang="en-US" b="1">
                <a:sym typeface="+mn-ea"/>
              </a:rPr>
              <a:t>的值</a:t>
            </a:r>
            <a:r>
              <a:rPr lang="zh-CN" altLang="en-US">
                <a:sym typeface="+mn-ea"/>
              </a:rPr>
              <a:t>，然后依然保持</a:t>
            </a:r>
            <a:r>
              <a:rPr lang="en-US" altLang="zh-CN">
                <a:sym typeface="+mn-ea"/>
              </a:rPr>
              <a:t>CLOSE</a:t>
            </a:r>
            <a:r>
              <a:rPr lang="zh-CN" altLang="en-US">
                <a:sym typeface="+mn-ea"/>
              </a:rPr>
              <a:t>状态</a:t>
            </a:r>
            <a:endParaRPr lang="zh-CN" altLang="en-US" sz="1800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当（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阶段）遇到指令</a:t>
            </a:r>
            <a:r>
              <a:rPr lang="en-US" altLang="zh-CN">
                <a:sym typeface="+mn-ea"/>
              </a:rPr>
              <a:t>ori a0, zero, TIMERSET  // 写TIMERSET(0x06)信号</a:t>
            </a:r>
            <a:r>
              <a:rPr lang="zh-CN" altLang="en-US">
                <a:sym typeface="+mn-ea"/>
              </a:rPr>
              <a:t>，</a:t>
            </a:r>
            <a:r>
              <a:rPr lang="en-US" altLang="zh-CN" b="1">
                <a:sym typeface="+mn-ea"/>
              </a:rPr>
              <a:t>0x06</a:t>
            </a:r>
            <a:r>
              <a:rPr lang="zh-CN" altLang="en-US" b="1">
                <a:sym typeface="+mn-ea"/>
              </a:rPr>
              <a:t>是重要标志，它唯一</a:t>
            </a:r>
            <a:r>
              <a:rPr lang="zh-CN" altLang="en-US">
                <a:sym typeface="+mn-ea"/>
              </a:rPr>
              <a:t>。</a:t>
            </a:r>
            <a:r>
              <a:rPr lang="zh-CN" altLang="en-US" b="1">
                <a:sym typeface="+mn-ea"/>
              </a:rPr>
              <a:t>锁死</a:t>
            </a:r>
            <a:r>
              <a:rPr lang="en-US" altLang="zh-CN">
                <a:sym typeface="+mn-ea"/>
              </a:rPr>
              <a:t>v0</a:t>
            </a:r>
            <a:r>
              <a:rPr lang="zh-CN" altLang="en-US">
                <a:sym typeface="+mn-ea"/>
              </a:rPr>
              <a:t>（程序起始地址）的值（此时它就可以发给外面让他们存起来了，并且锁死，通过状态机，直到</a:t>
            </a:r>
            <a:r>
              <a:rPr lang="en-US" altLang="zh-CN">
                <a:sym typeface="+mn-ea"/>
              </a:rPr>
              <a:t>FaseMode</a:t>
            </a:r>
            <a:r>
              <a:rPr lang="zh-CN" altLang="en-US">
                <a:sym typeface="+mn-ea"/>
              </a:rPr>
              <a:t>关闭才切换回可写入状态）同时算出程序地址的映射</a:t>
            </a:r>
            <a:r>
              <a:rPr lang="en-US" altLang="zh-CN">
                <a:sym typeface="+mn-ea"/>
              </a:rPr>
              <a:t> addr - 0x164?</a:t>
            </a:r>
            <a:r>
              <a:rPr lang="zh-CN" altLang="en-US">
                <a:sym typeface="+mn-ea"/>
              </a:rPr>
              <a:t>，并且从</a:t>
            </a:r>
            <a:r>
              <a:rPr lang="en-US" altLang="zh-CN">
                <a:sym typeface="+mn-ea"/>
              </a:rPr>
              <a:t>CLOSE</a:t>
            </a:r>
            <a:r>
              <a:rPr lang="zh-CN" altLang="en-US">
                <a:sym typeface="+mn-ea"/>
              </a:rPr>
              <a:t>切换到</a:t>
            </a:r>
            <a:r>
              <a:rPr lang="en-US" altLang="zh-CN">
                <a:sym typeface="+mn-ea"/>
              </a:rPr>
              <a:t>PREPARE_OPEN_G</a:t>
            </a:r>
            <a:r>
              <a:rPr lang="zh-CN" altLang="en-US">
                <a:sym typeface="+mn-ea"/>
              </a:rPr>
              <a:t>（识别到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状态）状态，此后保持在该状态，知道遇到下一次</a:t>
            </a:r>
            <a:r>
              <a:rPr lang="zh-CN" altLang="en-US">
                <a:sym typeface="+mn-ea"/>
              </a:rPr>
              <a:t>触发条件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EX</a:t>
            </a:r>
            <a:r>
              <a:rPr lang="zh-CN" altLang="en-US">
                <a:sym typeface="+mn-ea"/>
              </a:rPr>
              <a:t>阶段）遇到 sb a0, %lo(SerialData)(t1)   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/ 写串口；上升沿到来，</a:t>
            </a:r>
            <a:r>
              <a:rPr lang="en-US" altLang="zh-CN">
                <a:sym typeface="+mn-ea"/>
              </a:rPr>
              <a:t>sb</a:t>
            </a:r>
            <a:r>
              <a:rPr lang="zh-CN" altLang="en-US">
                <a:sym typeface="+mn-ea"/>
              </a:rPr>
              <a:t>进入</a:t>
            </a:r>
            <a:r>
              <a:rPr lang="en-US" altLang="zh-CN">
                <a:sym typeface="+mn-ea"/>
              </a:rPr>
              <a:t>MEM</a:t>
            </a:r>
            <a:r>
              <a:rPr lang="zh-CN" altLang="en-US">
                <a:sym typeface="+mn-ea"/>
              </a:rPr>
              <a:t>阶段，</a:t>
            </a:r>
            <a:r>
              <a:rPr lang="en-US" altLang="zh-CN">
                <a:sym typeface="+mn-ea"/>
              </a:rPr>
              <a:t>jr</a:t>
            </a:r>
            <a:r>
              <a:rPr lang="zh-CN" altLang="en-US">
                <a:sym typeface="+mn-ea"/>
              </a:rPr>
              <a:t>进入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阶段（此时流水线只有</a:t>
            </a:r>
            <a:r>
              <a:rPr lang="en-US" altLang="zh-CN">
                <a:sym typeface="+mn-ea"/>
              </a:rPr>
              <a:t>sb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jr</a:t>
            </a:r>
            <a:r>
              <a:rPr lang="zh-CN" altLang="en-US">
                <a:sym typeface="+mn-ea"/>
              </a:rPr>
              <a:t>指令），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CPU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暂停信号</a:t>
            </a:r>
            <a:r>
              <a:rPr lang="zh-CN" altLang="en-US">
                <a:sym typeface="+mn-ea"/>
              </a:rPr>
              <a:t>全部启动！；转换器的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串口禁止发送变成有效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（这样</a:t>
            </a:r>
            <a:r>
              <a:rPr lang="en-US" altLang="zh-CN">
                <a:sym typeface="+mn-ea"/>
              </a:rPr>
              <a:t>0x06</a:t>
            </a:r>
            <a:r>
              <a:rPr lang="zh-CN" altLang="en-US">
                <a:sym typeface="+mn-ea"/>
              </a:rPr>
              <a:t>就呆在串口</a:t>
            </a:r>
            <a:r>
              <a:rPr lang="en-US" altLang="zh-CN">
                <a:sym typeface="+mn-ea"/>
              </a:rPr>
              <a:t>buffer</a:t>
            </a:r>
            <a:r>
              <a:rPr lang="zh-CN" altLang="en-US">
                <a:sym typeface="+mn-ea"/>
              </a:rPr>
              <a:t>而不会发送了），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写入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bram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信号启动</a:t>
            </a:r>
            <a:r>
              <a:rPr lang="zh-CN" altLang="en-US">
                <a:sym typeface="+mn-ea"/>
              </a:rPr>
              <a:t>！进入</a:t>
            </a:r>
            <a:r>
              <a:rPr lang="en-US" altLang="zh-CN">
                <a:sym typeface="+mn-ea"/>
              </a:rPr>
              <a:t>PREPARE_OPEN_INST</a:t>
            </a:r>
            <a:r>
              <a:rPr lang="zh-CN" altLang="en-US">
                <a:sym typeface="+mn-ea"/>
              </a:rPr>
              <a:t>（准备</a:t>
            </a:r>
            <a:r>
              <a:rPr lang="zh-CN" altLang="en-US">
                <a:sym typeface="+mn-ea"/>
              </a:rPr>
              <a:t>指令）状态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baseRAM</a:t>
            </a:r>
            <a:r>
              <a:rPr lang="zh-CN" altLang="en-US">
                <a:sym typeface="+mn-ea"/>
              </a:rPr>
              <a:t>控制器的地址变成即将执行程序的</a:t>
            </a:r>
            <a:r>
              <a:rPr lang="en-US" altLang="zh-CN">
                <a:sym typeface="+mn-ea"/>
              </a:rPr>
              <a:t>addr</a:t>
            </a:r>
            <a:r>
              <a:rPr lang="zh-CN" altLang="en-US">
                <a:sym typeface="+mn-ea"/>
              </a:rPr>
              <a:t>，并且连续读取（状态机两个状态不断切换，加地址、写数据、加地址、写数据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），且连续向</a:t>
            </a:r>
            <a:r>
              <a:rPr lang="en-US" altLang="zh-CN">
                <a:sym typeface="+mn-ea"/>
              </a:rPr>
              <a:t>BRAM/DRAM</a:t>
            </a:r>
            <a:r>
              <a:rPr lang="zh-CN" altLang="en-US">
                <a:sym typeface="+mn-ea"/>
              </a:rPr>
              <a:t>写入数据，直达读取到</a:t>
            </a:r>
            <a:r>
              <a:rPr lang="en-US" altLang="zh-CN">
                <a:sym typeface="+mn-ea"/>
              </a:rPr>
              <a:t>jr</a:t>
            </a:r>
            <a:r>
              <a:rPr lang="zh-CN" altLang="en-US">
                <a:sym typeface="+mn-ea"/>
              </a:rPr>
              <a:t>指令，写入完成，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write_b/dRAM_finish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有效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允许串口发送</a:t>
            </a:r>
            <a:r>
              <a:rPr lang="en-US" altLang="zh-CN">
                <a:sym typeface="+mn-ea"/>
              </a:rPr>
              <a:t>0x06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模式切换器收到</a:t>
            </a:r>
            <a:r>
              <a:rPr lang="en-US" altLang="zh-CN">
                <a:sym typeface="+mn-ea"/>
              </a:rPr>
              <a:t>write_b/dRAM_finish</a:t>
            </a:r>
            <a:r>
              <a:rPr lang="zh-CN" altLang="en-US">
                <a:sym typeface="+mn-ea"/>
              </a:rPr>
              <a:t>有效后，</a:t>
            </a:r>
            <a:r>
              <a:rPr lang="zh-CN" altLang="en-US" b="1">
                <a:sym typeface="+mn-ea"/>
              </a:rPr>
              <a:t>进入</a:t>
            </a:r>
            <a:r>
              <a:rPr lang="en-US" altLang="zh-CN" b="1">
                <a:sym typeface="+mn-ea"/>
              </a:rPr>
              <a:t>Fast Mode</a:t>
            </a:r>
            <a:r>
              <a:rPr lang="zh-CN" altLang="en-US" b="1">
                <a:sym typeface="+mn-ea"/>
              </a:rPr>
              <a:t>模式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OPEN</a:t>
            </a:r>
            <a:r>
              <a:rPr lang="zh-CN" altLang="en-US">
                <a:sym typeface="+mn-ea"/>
              </a:rPr>
              <a:t>状态此时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能够像</a:t>
            </a:r>
            <a:r>
              <a:rPr lang="en-US" altLang="zh-CN">
                <a:sym typeface="+mn-ea"/>
              </a:rPr>
              <a:t>lab1</a:t>
            </a:r>
            <a:r>
              <a:rPr lang="zh-CN" altLang="en-US">
                <a:sym typeface="+mn-ea"/>
              </a:rPr>
              <a:t>一样全速运行（相比于正常模式取消了一些暂停，切换了一些暂停和逻辑），</a:t>
            </a:r>
            <a:r>
              <a:rPr lang="en-US" altLang="zh-CN">
                <a:sym typeface="+mn-ea"/>
              </a:rPr>
              <a:t>BaseRAM</a:t>
            </a:r>
            <a:r>
              <a:rPr lang="zh-CN" altLang="en-US">
                <a:sym typeface="+mn-ea"/>
              </a:rPr>
              <a:t>不再需要取指，取数据与</a:t>
            </a:r>
            <a:r>
              <a:rPr lang="en-US" altLang="zh-CN">
                <a:sym typeface="+mn-ea"/>
              </a:rPr>
              <a:t>ExtRAM</a:t>
            </a:r>
            <a:r>
              <a:rPr lang="zh-CN" altLang="en-US">
                <a:sym typeface="+mn-ea"/>
              </a:rPr>
              <a:t>等同处理！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则直接从</a:t>
            </a:r>
            <a:r>
              <a:rPr lang="en-US" altLang="zh-CN">
                <a:sym typeface="+mn-ea"/>
              </a:rPr>
              <a:t>BRAM/DRAM</a:t>
            </a:r>
            <a:r>
              <a:rPr lang="zh-CN" altLang="en-US">
                <a:sym typeface="+mn-ea"/>
              </a:rPr>
              <a:t>取指</a:t>
            </a:r>
            <a:r>
              <a:rPr lang="en-US" altLang="zh-CN">
                <a:sym typeface="+mn-ea"/>
              </a:rPr>
              <a:t>(CPU</a:t>
            </a:r>
            <a:r>
              <a:rPr lang="zh-CN" altLang="en-US">
                <a:sym typeface="+mn-ea"/>
              </a:rPr>
              <a:t>看到的虚拟地址不变，但是</a:t>
            </a:r>
            <a:r>
              <a:rPr lang="zh-CN" altLang="en-US">
                <a:sym typeface="+mn-ea"/>
              </a:rPr>
              <a:t>有新的地址映射机制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，每个周期都能够取到指令，而不是各一个周期取一条指令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“Normal Mode”</a:t>
            </a:r>
            <a:r>
              <a:rPr lang="zh-CN" altLang="en-US" sz="2800">
                <a:sym typeface="+mn-ea"/>
              </a:rPr>
              <a:t>切换到</a:t>
            </a:r>
            <a:r>
              <a:rPr lang="en-US" altLang="zh-CN" sz="2800">
                <a:sym typeface="+mn-ea"/>
              </a:rPr>
              <a:t>“Fast Mode”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遇到ori a0, zero, TIMETOKEN   // 发送TIMETOKEN(0x07)信号，从</a:t>
            </a:r>
            <a:r>
              <a:rPr lang="en-US" altLang="zh-CN"/>
              <a:t>OPEN</a:t>
            </a:r>
            <a:r>
              <a:rPr lang="zh-CN" altLang="en-US"/>
              <a:t>状态进入</a:t>
            </a:r>
            <a:r>
              <a:rPr lang="en-US" altLang="zh-CN"/>
              <a:t>PREPARE_CLOSE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zh-CN" altLang="en-US"/>
              <a:t>【</a:t>
            </a:r>
            <a:r>
              <a:rPr lang="en-US" altLang="zh-CN"/>
              <a:t>MEM</a:t>
            </a:r>
            <a:r>
              <a:rPr lang="zh-CN" altLang="en-US"/>
              <a:t>阶段】sb a0, %lo(SerialData)(t1)      // 写入；该指令进入</a:t>
            </a:r>
            <a:r>
              <a:rPr lang="en-US" altLang="zh-CN"/>
              <a:t>MEM</a:t>
            </a:r>
            <a:r>
              <a:rPr lang="zh-CN" altLang="en-US"/>
              <a:t>状态后，等待上升沿（串口开始发送</a:t>
            </a:r>
            <a:r>
              <a:rPr lang="en-US" altLang="zh-CN"/>
              <a:t>0x07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切换回</a:t>
            </a:r>
            <a:r>
              <a:rPr lang="en-US" altLang="zh-CN"/>
              <a:t>Normal Mode</a:t>
            </a:r>
            <a:r>
              <a:rPr lang="zh-CN" altLang="en-US"/>
              <a:t>，进入</a:t>
            </a:r>
            <a:r>
              <a:rPr lang="en-US" altLang="zh-CN"/>
              <a:t>CLOSE</a:t>
            </a:r>
            <a:r>
              <a:rPr lang="zh-CN" altLang="en-US"/>
              <a:t>状态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BRAM</a:t>
            </a:r>
            <a:r>
              <a:rPr lang="zh-CN" altLang="en-US"/>
              <a:t>写入流程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 </a:t>
            </a:r>
            <a:r>
              <a:rPr lang="en-US" altLang="zh-CN"/>
              <a:t>INIT</a:t>
            </a:r>
            <a:r>
              <a:rPr lang="zh-CN" altLang="en-US"/>
              <a:t>上升沿之后，</a:t>
            </a:r>
            <a:r>
              <a:rPr lang="en-US" altLang="zh-CN"/>
              <a:t>sram</a:t>
            </a:r>
            <a:r>
              <a:rPr lang="zh-CN" altLang="en-US"/>
              <a:t>的</a:t>
            </a:r>
            <a:r>
              <a:rPr lang="en-US" altLang="zh-CN"/>
              <a:t>be,ce,we,oe</a:t>
            </a:r>
            <a:r>
              <a:rPr lang="zh-CN" altLang="en-US"/>
              <a:t>进入读状态，初始地址给暂存器sram_to_bram_addr，进入</a:t>
            </a:r>
            <a:r>
              <a:rPr lang="en-US" altLang="zh-CN"/>
              <a:t>W_1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en-US" altLang="zh-CN"/>
              <a:t>W_1</a:t>
            </a:r>
            <a:r>
              <a:rPr lang="zh-CN" altLang="en-US"/>
              <a:t>上升沿之后，暂存器的值给</a:t>
            </a:r>
            <a:r>
              <a:rPr lang="en-US" altLang="zh-CN"/>
              <a:t>sram_addr</a:t>
            </a:r>
            <a:r>
              <a:rPr lang="zh-CN" altLang="en-US"/>
              <a:t>，</a:t>
            </a:r>
            <a:r>
              <a:rPr lang="en-US" altLang="zh-CN"/>
              <a:t>bram</a:t>
            </a:r>
            <a:r>
              <a:rPr lang="zh-CN" altLang="en-US"/>
              <a:t>禁止</a:t>
            </a:r>
            <a:r>
              <a:rPr lang="zh-CN" altLang="en-US"/>
              <a:t>写入，进入</a:t>
            </a:r>
            <a:r>
              <a:rPr lang="en-US" altLang="zh-CN"/>
              <a:t>W_2</a:t>
            </a:r>
            <a:endParaRPr lang="en-US" altLang="zh-CN"/>
          </a:p>
          <a:p>
            <a:r>
              <a:rPr lang="en-US" altLang="zh-CN"/>
              <a:t>W_2</a:t>
            </a:r>
            <a:r>
              <a:rPr lang="zh-CN" altLang="en-US"/>
              <a:t>上升沿之后，</a:t>
            </a:r>
            <a:r>
              <a:rPr lang="en-US" altLang="zh-CN"/>
              <a:t>sram</a:t>
            </a:r>
            <a:r>
              <a:rPr lang="zh-CN" altLang="en-US"/>
              <a:t>读出来的指令给</a:t>
            </a:r>
            <a:r>
              <a:rPr lang="en-US" altLang="zh-CN"/>
              <a:t>bram_data</a:t>
            </a:r>
            <a:r>
              <a:rPr lang="zh-CN" altLang="en-US"/>
              <a:t>，暂存器的值给</a:t>
            </a:r>
            <a:r>
              <a:rPr lang="en-US" altLang="zh-CN"/>
              <a:t>bram_addr</a:t>
            </a:r>
            <a:r>
              <a:rPr lang="zh-CN" altLang="en-US"/>
              <a:t>，</a:t>
            </a:r>
            <a:r>
              <a:rPr lang="en-US" altLang="zh-CN"/>
              <a:t>bram</a:t>
            </a:r>
            <a:r>
              <a:rPr lang="zh-CN" altLang="en-US"/>
              <a:t>允许写入，暂存器的值</a:t>
            </a:r>
            <a:r>
              <a:rPr lang="en-US" altLang="zh-CN"/>
              <a:t>+1</a:t>
            </a:r>
            <a:r>
              <a:rPr lang="zh-CN" altLang="en-US"/>
              <a:t>，如果指令不是</a:t>
            </a:r>
            <a:r>
              <a:rPr lang="en-US" altLang="zh-CN"/>
              <a:t>jr</a:t>
            </a:r>
            <a:r>
              <a:rPr lang="zh-CN" altLang="en-US"/>
              <a:t>，进入</a:t>
            </a:r>
            <a:r>
              <a:rPr lang="en-US" altLang="zh-CN"/>
              <a:t>W_1</a:t>
            </a:r>
            <a:r>
              <a:rPr lang="zh-CN" altLang="en-US"/>
              <a:t>；否则进入</a:t>
            </a:r>
            <a:r>
              <a:rPr lang="en-US" altLang="zh-CN"/>
              <a:t>W_END</a:t>
            </a:r>
            <a:r>
              <a:rPr lang="zh-CN" altLang="en-US"/>
              <a:t>，并且</a:t>
            </a:r>
            <a:r>
              <a:rPr lang="en-US" altLang="zh-CN"/>
              <a:t>w_finish</a:t>
            </a:r>
            <a:r>
              <a:rPr lang="zh-CN" altLang="en-US"/>
              <a:t>有效</a:t>
            </a:r>
            <a:endParaRPr lang="en-US" altLang="zh-CN"/>
          </a:p>
          <a:p>
            <a:r>
              <a:rPr lang="en-US" altLang="zh-CN"/>
              <a:t>W_END</a:t>
            </a:r>
            <a:r>
              <a:rPr lang="zh-CN" altLang="en-US"/>
              <a:t>，如果</a:t>
            </a:r>
            <a:r>
              <a:rPr lang="en-US" altLang="zh-CN"/>
              <a:t>fast</a:t>
            </a:r>
            <a:r>
              <a:rPr lang="zh-CN" altLang="en-US"/>
              <a:t>启动，上升沿之后，恢复到</a:t>
            </a:r>
            <a:r>
              <a:rPr lang="en-US" altLang="zh-CN"/>
              <a:t>INIT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Block RAM</a:t>
            </a:r>
            <a:r>
              <a:rPr lang="zh-CN" altLang="en-US">
                <a:sym typeface="+mn-ea"/>
              </a:rPr>
              <a:t>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1181100"/>
          </a:xfrm>
        </p:spPr>
        <p:txBody>
          <a:bodyPr/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11575" y="25388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>
                <a:sym typeface="+mn-ea"/>
              </a:rPr>
              <a:t>BRAM</a:t>
            </a:r>
            <a:r>
              <a:rPr lang="zh-CN" altLang="en-US" sz="3200">
                <a:sym typeface="+mn-ea"/>
              </a:rPr>
              <a:t>地址空间映射</a:t>
            </a:r>
            <a:r>
              <a:rPr lang="en-US" altLang="zh-CN" sz="3200">
                <a:sym typeface="+mn-ea"/>
              </a:rPr>
              <a:t> 1K*32bits</a:t>
            </a:r>
            <a:endParaRPr lang="en-US" altLang="zh-CN" sz="3200">
              <a:sym typeface="+mn-ea"/>
            </a:endParaRPr>
          </a:p>
          <a:p>
            <a:r>
              <a:rPr lang="zh-CN" altLang="en-US" sz="2000">
                <a:sym typeface="+mn-ea"/>
              </a:rPr>
              <a:t>注意</a:t>
            </a:r>
            <a:r>
              <a:rPr lang="en-US" altLang="zh-CN" sz="2000">
                <a:sym typeface="+mn-ea"/>
              </a:rPr>
              <a:t>BRAM</a:t>
            </a:r>
            <a:r>
              <a:rPr lang="zh-CN" altLang="en-US" sz="2000">
                <a:sym typeface="+mn-ea"/>
              </a:rPr>
              <a:t>实际是字地址，需要切掉字节地址最低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位，字节地址是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的倍数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707390" y="3455035"/>
          <a:ext cx="11049000" cy="241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0"/>
                <a:gridCol w="3683000"/>
                <a:gridCol w="3683000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虚拟地址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BRAM</a:t>
                      </a:r>
                      <a:r>
                        <a:rPr lang="zh-CN" altLang="en-US" sz="1600"/>
                        <a:t>物理地址（字节地址，</a:t>
                      </a:r>
                      <a:r>
                        <a:rPr lang="en-US" altLang="zh-CN" sz="1600"/>
                        <a:t>4</a:t>
                      </a:r>
                      <a:r>
                        <a:rPr lang="zh-CN" altLang="en-US" sz="1600"/>
                        <a:t>的倍数）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0x</a:t>
                      </a:r>
                      <a:r>
                        <a:rPr lang="zh-CN" altLang="en-US"/>
                        <a:t>8000</a:t>
                      </a:r>
                      <a:r>
                        <a:rPr lang="en-US" altLang="zh-CN"/>
                        <a:t>_</a:t>
                      </a:r>
                      <a:r>
                        <a:rPr lang="zh-CN" altLang="en-US"/>
                        <a:t>2280</a:t>
                      </a:r>
                      <a:r>
                        <a:rPr lang="en-US" altLang="zh-CN"/>
                        <a:t> —— 0x8000_23e0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0x0000_0000 —— 0x0000_0160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</a:t>
                      </a:r>
                      <a:r>
                        <a:rPr lang="zh-CN" altLang="en-US"/>
                        <a:t>命令开头收尾工作指令以及写串口指令，固化在</a:t>
                      </a:r>
                      <a:r>
                        <a:rPr lang="en-US" altLang="zh-CN"/>
                        <a:t>BRAM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program_addr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start —— </a:t>
                      </a:r>
                      <a:r>
                        <a:rPr lang="en-US" altLang="zh-CN"/>
                        <a:t>end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/>
                        <a:t>x0000_0164 —— 0x0000_0FFC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即将运行程序指令空间，仅接收到</a:t>
                      </a:r>
                      <a:r>
                        <a:rPr lang="en-US" altLang="zh-CN"/>
                        <a:t>G</a:t>
                      </a:r>
                      <a:r>
                        <a:rPr lang="zh-CN" altLang="en-US"/>
                        <a:t>命令和</a:t>
                      </a:r>
                      <a:r>
                        <a:rPr lang="en-US" altLang="zh-CN"/>
                        <a:t>addr</a:t>
                      </a:r>
                      <a:r>
                        <a:rPr lang="zh-CN" altLang="en-US"/>
                        <a:t>后，执行前</a:t>
                      </a:r>
                      <a:r>
                        <a:rPr lang="zh-CN" altLang="en-US"/>
                        <a:t>自动存储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10260" y="5391150"/>
            <a:ext cx="5255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做减法映射来得实在</a:t>
            </a:r>
            <a:r>
              <a:rPr lang="en-US" altLang="zh-CN"/>
              <a:t>……</a:t>
            </a:r>
            <a:r>
              <a:rPr lang="zh-CN" altLang="en-US"/>
              <a:t>虽然蠢点</a:t>
            </a:r>
            <a:endParaRPr lang="en-US" altLang="zh-CN"/>
          </a:p>
          <a:p>
            <a:r>
              <a:rPr lang="en-US" altLang="zh-CN"/>
              <a:t>if</a:t>
            </a:r>
            <a:r>
              <a:rPr lang="zh-CN" altLang="en-US"/>
              <a:t>（在范围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daddr = </a:t>
            </a:r>
            <a:r>
              <a:rPr lang="en-US" altLang="zh-CN"/>
              <a:t>addr - 0x8000_2280</a:t>
            </a:r>
            <a:endParaRPr lang="en-US" altLang="zh-CN"/>
          </a:p>
          <a:p>
            <a:r>
              <a:rPr lang="en-US" altLang="zh-CN"/>
              <a:t>else if</a:t>
            </a:r>
            <a:r>
              <a:rPr lang="zh-CN" altLang="en-US"/>
              <a:t>（在范围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daddr = addr - </a:t>
            </a:r>
            <a:r>
              <a:rPr lang="zh-CN" altLang="en-US"/>
              <a:t>（</a:t>
            </a:r>
            <a:r>
              <a:rPr lang="en-US" altLang="zh-CN"/>
              <a:t>start - 0x164</a:t>
            </a:r>
            <a:r>
              <a:rPr lang="zh-CN" altLang="en-US"/>
              <a:t>），后面的部分应该不用每次</a:t>
            </a:r>
            <a:r>
              <a:rPr lang="zh-CN" altLang="en-US"/>
              <a:t>都算</a:t>
            </a:r>
            <a:r>
              <a:rPr lang="zh-CN" altLang="en-US"/>
              <a:t>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47765" y="5445760"/>
            <a:ext cx="4744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或者可以把收尾指令放</a:t>
            </a:r>
            <a:r>
              <a:rPr lang="en-US" altLang="zh-CN"/>
              <a:t>BRAM</a:t>
            </a:r>
            <a:r>
              <a:rPr lang="zh-CN" altLang="en-US"/>
              <a:t>末尾，开头部分全留给</a:t>
            </a:r>
            <a:r>
              <a:rPr lang="zh-CN" altLang="en-US"/>
              <a:t>程序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/>
        </p:nvSpPr>
        <p:spPr>
          <a:xfrm>
            <a:off x="10067290" y="301625"/>
            <a:ext cx="1349375" cy="62179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2" name="文本框 51"/>
          <p:cNvSpPr txBox="1"/>
          <p:nvPr/>
        </p:nvSpPr>
        <p:spPr>
          <a:xfrm>
            <a:off x="10157460" y="6549390"/>
            <a:ext cx="1169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my_cpu.v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10081895" y="5915660"/>
            <a:ext cx="1136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081895" y="5213985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data_addr_o</a:t>
            </a:r>
            <a:endParaRPr lang="en-US" altLang="zh-CN" sz="1000"/>
          </a:p>
        </p:txBody>
      </p:sp>
      <p:sp>
        <p:nvSpPr>
          <p:cNvPr id="60" name="文本框 59"/>
          <p:cNvSpPr txBox="1"/>
          <p:nvPr/>
        </p:nvSpPr>
        <p:spPr>
          <a:xfrm>
            <a:off x="10081895" y="5404485"/>
            <a:ext cx="1003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081895" y="557530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081895" y="574357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081895" y="608203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10081895" y="62579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84" name="矩形 83"/>
          <p:cNvSpPr/>
          <p:nvPr/>
        </p:nvSpPr>
        <p:spPr>
          <a:xfrm>
            <a:off x="6487160" y="111760"/>
            <a:ext cx="2768600" cy="63982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85" name="文本框 84"/>
          <p:cNvSpPr txBox="1"/>
          <p:nvPr/>
        </p:nvSpPr>
        <p:spPr>
          <a:xfrm>
            <a:off x="7387590" y="6519545"/>
            <a:ext cx="1379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arbitration.v</a:t>
            </a:r>
            <a:endParaRPr lang="en-US" altLang="zh-CN" sz="1400"/>
          </a:p>
        </p:txBody>
      </p:sp>
      <p:sp>
        <p:nvSpPr>
          <p:cNvPr id="86" name="文本框 85"/>
          <p:cNvSpPr txBox="1"/>
          <p:nvPr/>
        </p:nvSpPr>
        <p:spPr>
          <a:xfrm>
            <a:off x="8297545" y="5248275"/>
            <a:ext cx="972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8476615" y="560578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476615" y="577723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76615" y="611632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90" name="文本框 89"/>
          <p:cNvSpPr txBox="1"/>
          <p:nvPr/>
        </p:nvSpPr>
        <p:spPr>
          <a:xfrm>
            <a:off x="8476615" y="629221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91" name="文本框 90"/>
          <p:cNvSpPr txBox="1"/>
          <p:nvPr/>
        </p:nvSpPr>
        <p:spPr>
          <a:xfrm>
            <a:off x="8476615" y="594931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61350" y="5434330"/>
            <a:ext cx="10083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516370" y="5747385"/>
            <a:ext cx="1133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516370" y="5185410"/>
            <a:ext cx="1024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data_addr_o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516370" y="537273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6516370" y="5560060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516370" y="593471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ext_data_i</a:t>
            </a:r>
            <a:endParaRPr lang="en-US" altLang="zh-CN" sz="1000"/>
          </a:p>
        </p:txBody>
      </p:sp>
      <p:sp>
        <p:nvSpPr>
          <p:cNvPr id="99" name="文本框 98"/>
          <p:cNvSpPr txBox="1"/>
          <p:nvPr/>
        </p:nvSpPr>
        <p:spPr>
          <a:xfrm>
            <a:off x="6516370" y="6122035"/>
            <a:ext cx="1003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ext_data_o</a:t>
            </a:r>
            <a:endParaRPr lang="en-US" altLang="zh-CN" sz="1000"/>
          </a:p>
        </p:txBody>
      </p:sp>
      <p:sp>
        <p:nvSpPr>
          <p:cNvPr id="2" name="矩形 1"/>
          <p:cNvSpPr/>
          <p:nvPr/>
        </p:nvSpPr>
        <p:spPr>
          <a:xfrm>
            <a:off x="3350895" y="1329690"/>
            <a:ext cx="2526030" cy="30619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3" name="文本框 2"/>
          <p:cNvSpPr txBox="1"/>
          <p:nvPr/>
        </p:nvSpPr>
        <p:spPr>
          <a:xfrm>
            <a:off x="3362325" y="2957195"/>
            <a:ext cx="15005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62325" y="3145790"/>
            <a:ext cx="1562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base_ram_oe_o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2325" y="3335020"/>
            <a:ext cx="1600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base_ram_we_o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62325" y="3523615"/>
            <a:ext cx="1578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2325" y="2768600"/>
            <a:ext cx="143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base_ram_addr_o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362325" y="3869690"/>
            <a:ext cx="16262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base_ram_data_io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5217795" y="3188335"/>
            <a:ext cx="64389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pc_i</a:t>
            </a:r>
            <a:endParaRPr lang="en-US" altLang="zh-CN" sz="900"/>
          </a:p>
        </p:txBody>
      </p:sp>
      <p:sp>
        <p:nvSpPr>
          <p:cNvPr id="10" name="文本框 9"/>
          <p:cNvSpPr txBox="1"/>
          <p:nvPr/>
        </p:nvSpPr>
        <p:spPr>
          <a:xfrm>
            <a:off x="4996180" y="333883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96180" y="3489325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6180" y="3790315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inst_o</a:t>
            </a:r>
            <a:endParaRPr lang="en-US" altLang="zh-CN" sz="900"/>
          </a:p>
        </p:txBody>
      </p:sp>
      <p:sp>
        <p:nvSpPr>
          <p:cNvPr id="16" name="文本框 15"/>
          <p:cNvSpPr txBox="1"/>
          <p:nvPr/>
        </p:nvSpPr>
        <p:spPr>
          <a:xfrm>
            <a:off x="3329305" y="2536190"/>
            <a:ext cx="97282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1"/>
                </a:solidFill>
              </a:rPr>
              <a:t>clk rst_n 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18890" y="4363720"/>
            <a:ext cx="151447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base_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4996180" y="394081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inst_i</a:t>
            </a:r>
            <a:endParaRPr lang="en-US" altLang="zh-CN" sz="900"/>
          </a:p>
        </p:txBody>
      </p:sp>
      <p:sp>
        <p:nvSpPr>
          <p:cNvPr id="48" name="文本框 47"/>
          <p:cNvSpPr txBox="1"/>
          <p:nvPr/>
        </p:nvSpPr>
        <p:spPr>
          <a:xfrm>
            <a:off x="4996180" y="3639820"/>
            <a:ext cx="8655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8625840" y="3075940"/>
            <a:ext cx="643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5" name="文本框 104"/>
          <p:cNvSpPr txBox="1"/>
          <p:nvPr/>
        </p:nvSpPr>
        <p:spPr>
          <a:xfrm>
            <a:off x="8404225" y="328104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404225" y="345821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404225" y="379349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19" name="文本框 118"/>
          <p:cNvSpPr txBox="1"/>
          <p:nvPr/>
        </p:nvSpPr>
        <p:spPr>
          <a:xfrm>
            <a:off x="8404225" y="396938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0" name="文本框 119"/>
          <p:cNvSpPr txBox="1"/>
          <p:nvPr/>
        </p:nvSpPr>
        <p:spPr>
          <a:xfrm>
            <a:off x="8404225" y="362521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0076180" y="382651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3" name="文本框 122"/>
          <p:cNvSpPr txBox="1"/>
          <p:nvPr/>
        </p:nvSpPr>
        <p:spPr>
          <a:xfrm>
            <a:off x="10076180" y="3122930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pc_o</a:t>
            </a:r>
            <a:endParaRPr lang="en-US" altLang="zh-CN" sz="1000"/>
          </a:p>
        </p:txBody>
      </p:sp>
      <p:sp>
        <p:nvSpPr>
          <p:cNvPr id="124" name="文本框 123"/>
          <p:cNvSpPr txBox="1"/>
          <p:nvPr/>
        </p:nvSpPr>
        <p:spPr>
          <a:xfrm>
            <a:off x="10067290" y="3298825"/>
            <a:ext cx="13023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inst_w_o = 0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10067290" y="3474720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067290" y="3650615"/>
            <a:ext cx="1338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0076180" y="4002405"/>
            <a:ext cx="1029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inst_o = 0</a:t>
            </a:r>
            <a:endParaRPr lang="en-US" altLang="zh-CN" sz="1000"/>
          </a:p>
        </p:txBody>
      </p:sp>
      <p:sp>
        <p:nvSpPr>
          <p:cNvPr id="135" name="文本框 134"/>
          <p:cNvSpPr txBox="1"/>
          <p:nvPr/>
        </p:nvSpPr>
        <p:spPr>
          <a:xfrm>
            <a:off x="6518275" y="368046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518275" y="3160395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base_addr_o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518275" y="3333750"/>
            <a:ext cx="1183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6518275" y="350710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6518275" y="3853815"/>
            <a:ext cx="10439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base_data_i</a:t>
            </a:r>
            <a:endParaRPr lang="en-US" altLang="zh-CN" sz="1000"/>
          </a:p>
        </p:txBody>
      </p:sp>
      <p:sp>
        <p:nvSpPr>
          <p:cNvPr id="141" name="文本框 140"/>
          <p:cNvSpPr txBox="1"/>
          <p:nvPr/>
        </p:nvSpPr>
        <p:spPr>
          <a:xfrm>
            <a:off x="6518275" y="4027170"/>
            <a:ext cx="1003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base_data_o</a:t>
            </a:r>
            <a:endParaRPr lang="en-US" altLang="zh-CN" sz="1000"/>
          </a:p>
        </p:txBody>
      </p:sp>
      <p:sp>
        <p:nvSpPr>
          <p:cNvPr id="13" name="文本框 12"/>
          <p:cNvSpPr txBox="1"/>
          <p:nvPr/>
        </p:nvSpPr>
        <p:spPr>
          <a:xfrm>
            <a:off x="4779645" y="4091305"/>
            <a:ext cx="11296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inst_data_sel_i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18275" y="420052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6370" y="630936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6620" y="2736850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baseram_busy_o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79645" y="2887345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80280" y="3037840"/>
            <a:ext cx="11042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18275" y="264033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18275" y="2813685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18275" y="2987040"/>
            <a:ext cx="11042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16370" y="462343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16370" y="481076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16370" y="499808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96250" y="458406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19085" y="482727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87665" y="501459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50860" y="291592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55225" y="293370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87610" y="463867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87610" y="4826635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087610" y="501459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77835" y="255143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baseram_busy_o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018395" y="273939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3369945" y="4672330"/>
            <a:ext cx="2533015" cy="1883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44" name="文本框 143"/>
          <p:cNvSpPr txBox="1"/>
          <p:nvPr/>
        </p:nvSpPr>
        <p:spPr>
          <a:xfrm>
            <a:off x="3362325" y="5263515"/>
            <a:ext cx="1374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362325" y="5452110"/>
            <a:ext cx="1431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362325" y="5641340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362325" y="5829935"/>
            <a:ext cx="1446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3362325" y="5074920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sram_addr</a:t>
            </a:r>
            <a:endParaRPr lang="en-US" altLang="zh-CN" sz="1000"/>
          </a:p>
        </p:txBody>
      </p:sp>
      <p:sp>
        <p:nvSpPr>
          <p:cNvPr id="149" name="文本框 148"/>
          <p:cNvSpPr txBox="1"/>
          <p:nvPr/>
        </p:nvSpPr>
        <p:spPr>
          <a:xfrm>
            <a:off x="3362325" y="6176010"/>
            <a:ext cx="1490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sram_data</a:t>
            </a:r>
            <a:endParaRPr lang="en-US" altLang="zh-CN" sz="1000"/>
          </a:p>
        </p:txBody>
      </p:sp>
      <p:sp>
        <p:nvSpPr>
          <p:cNvPr id="150" name="文本框 149"/>
          <p:cNvSpPr txBox="1"/>
          <p:nvPr/>
        </p:nvSpPr>
        <p:spPr>
          <a:xfrm>
            <a:off x="4606290" y="5248275"/>
            <a:ext cx="13087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151" name="文本框 150"/>
          <p:cNvSpPr txBox="1"/>
          <p:nvPr/>
        </p:nvSpPr>
        <p:spPr>
          <a:xfrm>
            <a:off x="5121910" y="54292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121910" y="561022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121910" y="5972175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154" name="文本框 153"/>
          <p:cNvSpPr txBox="1"/>
          <p:nvPr/>
        </p:nvSpPr>
        <p:spPr>
          <a:xfrm>
            <a:off x="3369945" y="4671695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3952240" y="6570980"/>
            <a:ext cx="138747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</a:t>
            </a:r>
            <a:endParaRPr lang="zh-CN" altLang="en-US" sz="1400"/>
          </a:p>
        </p:txBody>
      </p:sp>
      <p:sp>
        <p:nvSpPr>
          <p:cNvPr id="156" name="文本框 155"/>
          <p:cNvSpPr txBox="1"/>
          <p:nvPr/>
        </p:nvSpPr>
        <p:spPr>
          <a:xfrm>
            <a:off x="5121910" y="615315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157" name="文本框 156"/>
          <p:cNvSpPr txBox="1"/>
          <p:nvPr/>
        </p:nvSpPr>
        <p:spPr>
          <a:xfrm>
            <a:off x="5121910" y="5791200"/>
            <a:ext cx="7931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906645" y="633412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4737100" y="470535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sram_ctl_busy_o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4424045" y="4886325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424045" y="5067300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06620" y="2579370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is_read_data_i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541770" y="2429510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is_read_data_o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987030" y="2397760"/>
            <a:ext cx="126047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baseram_w_finish_o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0046335" y="2579370"/>
            <a:ext cx="126047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baseram_w_finish_i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30885" y="387350"/>
            <a:ext cx="1722755" cy="138747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06" name="文本框 105"/>
          <p:cNvSpPr txBox="1"/>
          <p:nvPr/>
        </p:nvSpPr>
        <p:spPr>
          <a:xfrm>
            <a:off x="1156970" y="1173480"/>
            <a:ext cx="130873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/>
              <a:t>bram_data_i</a:t>
            </a:r>
            <a:endParaRPr lang="en-US" altLang="zh-CN" sz="1000"/>
          </a:p>
        </p:txBody>
      </p:sp>
      <p:sp>
        <p:nvSpPr>
          <p:cNvPr id="117" name="文本框 116"/>
          <p:cNvSpPr txBox="1"/>
          <p:nvPr/>
        </p:nvSpPr>
        <p:spPr>
          <a:xfrm>
            <a:off x="1435735" y="1416050"/>
            <a:ext cx="102997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/>
              <a:t>bram_data_o</a:t>
            </a:r>
            <a:endParaRPr lang="en-US" altLang="zh-CN" sz="1000"/>
          </a:p>
        </p:txBody>
      </p:sp>
      <p:sp>
        <p:nvSpPr>
          <p:cNvPr id="122" name="文本框 121"/>
          <p:cNvSpPr txBox="1"/>
          <p:nvPr/>
        </p:nvSpPr>
        <p:spPr>
          <a:xfrm>
            <a:off x="1026795" y="1774825"/>
            <a:ext cx="1387475" cy="30670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bram.v</a:t>
            </a:r>
            <a:endParaRPr lang="zh-CN" altLang="en-US" sz="1400"/>
          </a:p>
        </p:txBody>
      </p:sp>
      <p:sp>
        <p:nvSpPr>
          <p:cNvPr id="132" name="文本框 131"/>
          <p:cNvSpPr txBox="1"/>
          <p:nvPr/>
        </p:nvSpPr>
        <p:spPr>
          <a:xfrm>
            <a:off x="1287780" y="445770"/>
            <a:ext cx="117792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clk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974725" y="688340"/>
            <a:ext cx="149098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bram_w_i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74725" y="930910"/>
            <a:ext cx="149098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2"/>
                </a:solidFill>
              </a:rPr>
              <a:t>bram_addr_i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3362960" y="2045970"/>
            <a:ext cx="120459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bram_data_o 9:0</a:t>
            </a:r>
            <a:endParaRPr lang="en-US" altLang="zh-CN" sz="1000"/>
          </a:p>
        </p:txBody>
      </p:sp>
      <p:sp>
        <p:nvSpPr>
          <p:cNvPr id="158" name="文本框 157"/>
          <p:cNvSpPr txBox="1"/>
          <p:nvPr/>
        </p:nvSpPr>
        <p:spPr>
          <a:xfrm>
            <a:off x="3362960" y="1560830"/>
            <a:ext cx="120396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bram_w_o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3362960" y="1803400"/>
            <a:ext cx="120396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2"/>
                </a:solidFill>
              </a:rPr>
              <a:t>bram_addr_o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471285" y="786765"/>
            <a:ext cx="120459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bram_data_i</a:t>
            </a:r>
            <a:endParaRPr lang="en-US" altLang="zh-CN" sz="1000"/>
          </a:p>
        </p:txBody>
      </p:sp>
      <p:sp>
        <p:nvSpPr>
          <p:cNvPr id="167" name="文本框 166"/>
          <p:cNvSpPr txBox="1"/>
          <p:nvPr/>
        </p:nvSpPr>
        <p:spPr>
          <a:xfrm>
            <a:off x="6471285" y="544195"/>
            <a:ext cx="160655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bram_addr_o 10bit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7625080" y="992505"/>
            <a:ext cx="1244600" cy="220726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6891655" y="234950"/>
            <a:ext cx="1875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内部：地址映射逻辑</a:t>
            </a:r>
            <a:endParaRPr lang="zh-CN" altLang="en-US" sz="1400"/>
          </a:p>
        </p:txBody>
      </p:sp>
      <p:sp>
        <p:nvSpPr>
          <p:cNvPr id="170" name="文本框 169"/>
          <p:cNvSpPr txBox="1"/>
          <p:nvPr/>
        </p:nvSpPr>
        <p:spPr>
          <a:xfrm>
            <a:off x="7919085" y="544195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prgm_start_addr_i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10076180" y="541655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prgm_start_addr_o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4756785" y="1635760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30860" y="3625850"/>
            <a:ext cx="1787525" cy="27412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74" name="文本框 173"/>
          <p:cNvSpPr txBox="1"/>
          <p:nvPr/>
        </p:nvSpPr>
        <p:spPr>
          <a:xfrm>
            <a:off x="530860" y="4792345"/>
            <a:ext cx="118491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uart_data_i     32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530860" y="5289550"/>
            <a:ext cx="1544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r_data_i         8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30860" y="547814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30860" y="4432935"/>
            <a:ext cx="1316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/>
              <a:t>uart_addr_i  32</a:t>
            </a:r>
            <a:endParaRPr lang="en-US" altLang="zh-CN" sz="1000"/>
          </a:p>
        </p:txBody>
      </p:sp>
      <p:sp>
        <p:nvSpPr>
          <p:cNvPr id="178" name="文本框 177"/>
          <p:cNvSpPr txBox="1"/>
          <p:nvPr/>
        </p:nvSpPr>
        <p:spPr>
          <a:xfrm>
            <a:off x="530860" y="5645785"/>
            <a:ext cx="1787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32   buffer_data_o</a:t>
            </a:r>
            <a:endParaRPr lang="en-US" altLang="zh-CN" sz="1000"/>
          </a:p>
        </p:txBody>
      </p:sp>
      <p:sp>
        <p:nvSpPr>
          <p:cNvPr id="179" name="文本框 178"/>
          <p:cNvSpPr txBox="1"/>
          <p:nvPr/>
        </p:nvSpPr>
        <p:spPr>
          <a:xfrm>
            <a:off x="530860" y="4268470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clk  </a:t>
            </a:r>
            <a:endParaRPr lang="en-US" altLang="zh-CN" sz="1200"/>
          </a:p>
        </p:txBody>
      </p:sp>
      <p:sp>
        <p:nvSpPr>
          <p:cNvPr id="180" name="文本框 179"/>
          <p:cNvSpPr txBox="1"/>
          <p:nvPr/>
        </p:nvSpPr>
        <p:spPr>
          <a:xfrm>
            <a:off x="730885" y="6367145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uart_buffer.v</a:t>
            </a:r>
            <a:endParaRPr lang="en-US" altLang="zh-CN" sz="1400"/>
          </a:p>
        </p:txBody>
      </p:sp>
      <p:sp>
        <p:nvSpPr>
          <p:cNvPr id="181" name="文本框 180"/>
          <p:cNvSpPr txBox="1"/>
          <p:nvPr/>
        </p:nvSpPr>
        <p:spPr>
          <a:xfrm>
            <a:off x="530860" y="4951730"/>
            <a:ext cx="1056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537845" y="5113655"/>
            <a:ext cx="1466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uart_data_r_i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807720" y="4262755"/>
            <a:ext cx="673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rst  </a:t>
            </a:r>
            <a:endParaRPr lang="en-US" altLang="zh-CN" sz="1200"/>
          </a:p>
        </p:txBody>
      </p:sp>
      <p:sp>
        <p:nvSpPr>
          <p:cNvPr id="184" name="文本框 183"/>
          <p:cNvSpPr txBox="1"/>
          <p:nvPr/>
        </p:nvSpPr>
        <p:spPr>
          <a:xfrm>
            <a:off x="1407160" y="5875020"/>
            <a:ext cx="9105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TxD_start_o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530860" y="6111875"/>
            <a:ext cx="876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TxD_busy_i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1116965" y="3826510"/>
            <a:ext cx="120142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trans_enable_i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0055225" y="4260215"/>
            <a:ext cx="120142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trans_enable_o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773930" y="187642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bram_w_start_i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6498590" y="186753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bram_w_start_o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8150860" y="187642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bram_w_start_i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10067290" y="187642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bram_w_start_o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4528185" y="2097405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2"/>
                </a:solidFill>
              </a:rPr>
              <a:t>prgm_start_addr_i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6459220" y="2094865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prgm_start_addr_o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6478270" y="1628140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8133080" y="164655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0008235" y="164655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10081895" y="1329690"/>
            <a:ext cx="128714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FF0000"/>
                </a:solidFill>
              </a:rPr>
              <a:t>fast_mode_start_o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987665" y="1329690"/>
            <a:ext cx="128714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FF0000"/>
                </a:solidFill>
              </a:rPr>
              <a:t>fast_mode_start_i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6492875" y="1330960"/>
            <a:ext cx="128714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FF0000"/>
                </a:solidFill>
              </a:rPr>
              <a:t>fast_mode_start_o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574540" y="1377950"/>
            <a:ext cx="128714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FF0000"/>
                </a:solidFill>
              </a:rPr>
              <a:t>fast_mode_start_i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43840" y="2717800"/>
            <a:ext cx="2947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串口发送禁止期间</a:t>
            </a:r>
            <a:endParaRPr lang="zh-CN" altLang="en-US"/>
          </a:p>
          <a:p>
            <a:r>
              <a:rPr lang="en-US" altLang="zh-CN"/>
              <a:t>buffer</a:t>
            </a:r>
            <a:r>
              <a:rPr lang="zh-CN" altLang="en-US"/>
              <a:t>也不允许</a:t>
            </a:r>
            <a:r>
              <a:rPr lang="en-US" altLang="zh-CN"/>
              <a:t>receiver</a:t>
            </a:r>
            <a:r>
              <a:rPr lang="zh-CN" altLang="en-US"/>
              <a:t>写入</a:t>
            </a:r>
            <a:endParaRPr lang="zh-CN" altLang="en-US"/>
          </a:p>
          <a:p>
            <a:r>
              <a:rPr lang="zh-CN" altLang="en-US"/>
              <a:t>重启</a:t>
            </a:r>
            <a:r>
              <a:rPr lang="en-US" altLang="zh-CN"/>
              <a:t>start</a:t>
            </a:r>
            <a:r>
              <a:rPr lang="zh-CN" altLang="en-US"/>
              <a:t>需要额外</a:t>
            </a:r>
            <a:r>
              <a:rPr lang="zh-CN" altLang="en-US"/>
              <a:t>逻辑</a:t>
            </a:r>
            <a:endParaRPr lang="zh-CN" altLang="en-US"/>
          </a:p>
        </p:txBody>
      </p:sp>
      <p:sp>
        <p:nvSpPr>
          <p:cNvPr id="251" name="文本框 250"/>
          <p:cNvSpPr txBox="1"/>
          <p:nvPr/>
        </p:nvSpPr>
        <p:spPr>
          <a:xfrm>
            <a:off x="10041890" y="775970"/>
            <a:ext cx="110490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lock_addr_o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8150860" y="775970"/>
            <a:ext cx="110490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lock_addr_i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7139305" y="3060700"/>
            <a:ext cx="18751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仲裁模块的</a:t>
            </a:r>
            <a:r>
              <a:rPr lang="en-US" altLang="zh-CN" sz="1400"/>
              <a:t>sel</a:t>
            </a:r>
            <a:r>
              <a:rPr lang="zh-CN" altLang="en-US" sz="1400"/>
              <a:t>数据处理或许可以放在</a:t>
            </a:r>
            <a:r>
              <a:rPr lang="en-US" altLang="zh-CN" sz="1400"/>
              <a:t>CPU</a:t>
            </a:r>
            <a:r>
              <a:rPr lang="zh-CN" altLang="en-US" sz="1400"/>
              <a:t>的</a:t>
            </a:r>
            <a:r>
              <a:rPr lang="en-US" altLang="zh-CN" sz="1400"/>
              <a:t>MEM</a:t>
            </a:r>
            <a:r>
              <a:rPr lang="zh-CN" altLang="en-US" sz="1400"/>
              <a:t>阶段</a:t>
            </a:r>
            <a:r>
              <a:rPr lang="zh-CN" altLang="en-US" sz="1400"/>
              <a:t>进行</a:t>
            </a:r>
            <a:endParaRPr lang="zh-CN" altLang="en-US" sz="1400"/>
          </a:p>
        </p:txBody>
      </p:sp>
      <p:sp>
        <p:nvSpPr>
          <p:cNvPr id="210" name="文本框 209"/>
          <p:cNvSpPr txBox="1"/>
          <p:nvPr/>
        </p:nvSpPr>
        <p:spPr>
          <a:xfrm>
            <a:off x="6245860" y="111760"/>
            <a:ext cx="97282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1"/>
                </a:solidFill>
              </a:rPr>
              <a:t>clk  </a:t>
            </a:r>
            <a:r>
              <a:rPr lang="en-US" altLang="zh-CN" sz="1200">
                <a:solidFill>
                  <a:schemeClr val="accent1"/>
                </a:solidFill>
              </a:rPr>
              <a:t>rst_n 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cxnSp>
        <p:nvCxnSpPr>
          <p:cNvPr id="7" name="直接箭头连接符 6"/>
          <p:cNvCxnSpPr>
            <a:stCxn id="167" idx="1"/>
          </p:cNvCxnSpPr>
          <p:nvPr/>
        </p:nvCxnSpPr>
        <p:spPr>
          <a:xfrm flipH="1">
            <a:off x="2579370" y="666750"/>
            <a:ext cx="3891915" cy="3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3" idx="1"/>
          </p:cNvCxnSpPr>
          <p:nvPr/>
        </p:nvCxnSpPr>
        <p:spPr>
          <a:xfrm flipH="1" flipV="1">
            <a:off x="2561590" y="1139190"/>
            <a:ext cx="801370" cy="786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73195" y="656590"/>
            <a:ext cx="1583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fast mode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2586990" y="1397635"/>
            <a:ext cx="782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normal </a:t>
            </a:r>
            <a:endParaRPr lang="en-US" altLang="zh-CN" sz="1200"/>
          </a:p>
          <a:p>
            <a:r>
              <a:rPr lang="en-US" altLang="zh-CN" sz="1200"/>
              <a:t>mode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9086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2.1</a:t>
            </a:r>
            <a:r>
              <a:rPr lang="zh-CN" altLang="en-US" sz="2000"/>
              <a:t>、无冒险的设计（</a:t>
            </a:r>
            <a:r>
              <a:rPr lang="en-US" altLang="zh-CN" sz="2000"/>
              <a:t>2</a:t>
            </a:r>
            <a:r>
              <a:rPr lang="zh-CN" altLang="en-US" sz="2000"/>
              <a:t>）跳转和访存</a:t>
            </a:r>
            <a:r>
              <a:rPr lang="en-US" altLang="zh-CN" sz="2000"/>
              <a:t> -- </a:t>
            </a:r>
            <a:r>
              <a:rPr lang="zh-CN" altLang="en-US" sz="2000"/>
              <a:t>修改了指令和内存读写模块，使用</a:t>
            </a:r>
            <a:r>
              <a:rPr lang="en-US" altLang="zh-CN" sz="2000"/>
              <a:t>SRAM</a:t>
            </a:r>
            <a:endParaRPr lang="en-US" altLang="zh-CN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stCxn id="96" idx="3"/>
            <a:endCxn id="92" idx="1"/>
          </p:cNvCxnSpPr>
          <p:nvPr/>
        </p:nvCxnSpPr>
        <p:spPr>
          <a:xfrm>
            <a:off x="5643880" y="2897505"/>
            <a:ext cx="84455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97" idx="3"/>
            <a:endCxn id="93" idx="1"/>
          </p:cNvCxnSpPr>
          <p:nvPr/>
        </p:nvCxnSpPr>
        <p:spPr>
          <a:xfrm flipV="1">
            <a:off x="5643880" y="3385820"/>
            <a:ext cx="84455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233160" y="4752975"/>
            <a:ext cx="761365" cy="457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236335" y="5210175"/>
            <a:ext cx="75501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ALU_ctl.v</a:t>
            </a:r>
            <a:endParaRPr lang="en-US" altLang="zh-CN" sz="700"/>
          </a:p>
        </p:txBody>
      </p:sp>
      <p:sp>
        <p:nvSpPr>
          <p:cNvPr id="106" name="文本框 105"/>
          <p:cNvSpPr txBox="1"/>
          <p:nvPr/>
        </p:nvSpPr>
        <p:spPr>
          <a:xfrm>
            <a:off x="6201410" y="4899025"/>
            <a:ext cx="39751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chemeClr val="tx1"/>
                </a:solidFill>
              </a:rPr>
              <a:t>func</a:t>
            </a:r>
            <a:endParaRPr lang="en-US" altLang="zh-CN" sz="600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440170" y="4890770"/>
            <a:ext cx="58928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chemeClr val="accent4">
                    <a:lumMod val="75000"/>
                  </a:schemeClr>
                </a:solidFill>
              </a:rPr>
              <a:t>op_o</a:t>
            </a:r>
            <a:endParaRPr lang="en-US" altLang="zh-CN" sz="6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01410" y="4752975"/>
            <a:ext cx="73406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solidFill>
                  <a:srgbClr val="00B050"/>
                </a:solidFill>
              </a:rPr>
              <a:t>alu_op_i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09" name="肘形连接符 108"/>
          <p:cNvCxnSpPr>
            <a:stCxn id="100" idx="3"/>
            <a:endCxn id="106" idx="1"/>
          </p:cNvCxnSpPr>
          <p:nvPr/>
        </p:nvCxnSpPr>
        <p:spPr>
          <a:xfrm>
            <a:off x="5635625" y="3970655"/>
            <a:ext cx="565785" cy="1020445"/>
          </a:xfrm>
          <a:prstGeom prst="bentConnector3">
            <a:avLst>
              <a:gd name="adj1" fmla="val 500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856605" y="4803775"/>
            <a:ext cx="37973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 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682615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cxnSp>
        <p:nvCxnSpPr>
          <p:cNvPr id="114" name="肘形连接符 113"/>
          <p:cNvCxnSpPr>
            <a:stCxn id="107" idx="3"/>
            <a:endCxn id="102" idx="1"/>
          </p:cNvCxnSpPr>
          <p:nvPr/>
        </p:nvCxnSpPr>
        <p:spPr>
          <a:xfrm flipH="1" flipV="1">
            <a:off x="6488430" y="3930015"/>
            <a:ext cx="541020" cy="1052830"/>
          </a:xfrm>
          <a:prstGeom prst="bentConnector5">
            <a:avLst>
              <a:gd name="adj1" fmla="val -44014"/>
              <a:gd name="adj2" fmla="val 48914"/>
              <a:gd name="adj3" fmla="val 144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305244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41310" y="3364230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40" name="肘形连接符 139"/>
          <p:cNvCxnSpPr>
            <a:stCxn id="139" idx="3"/>
            <a:endCxn id="121" idx="1"/>
          </p:cNvCxnSpPr>
          <p:nvPr/>
        </p:nvCxnSpPr>
        <p:spPr>
          <a:xfrm flipV="1">
            <a:off x="5647055" y="4537075"/>
            <a:ext cx="2325370" cy="843915"/>
          </a:xfrm>
          <a:prstGeom prst="bentConnector3">
            <a:avLst>
              <a:gd name="adj1" fmla="val 81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538460" y="337629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3152140"/>
            <a:ext cx="300355" cy="444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791"/>
              <a:gd name="adj2" fmla="val 196113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66405" y="414020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55335" y="28555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6881495" y="4439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6520180" y="47371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95" name="文本框 9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103" name="文本框 102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165985"/>
            <a:ext cx="11601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r>
              <a:rPr lang="en-US" altLang="zh-CN" sz="600"/>
              <a:t>(</a:t>
            </a:r>
            <a:r>
              <a:rPr lang="zh-CN" altLang="en-US" sz="600"/>
              <a:t>需</a:t>
            </a:r>
            <a:r>
              <a:rPr lang="en-US" altLang="zh-CN" sz="600"/>
              <a:t>+4 </a:t>
            </a:r>
            <a:r>
              <a:rPr lang="zh-CN" altLang="en-US" sz="600"/>
              <a:t>延迟槽）</a:t>
            </a:r>
            <a:endParaRPr lang="zh-CN" altLang="en-US" sz="600"/>
          </a:p>
        </p:txBody>
      </p:sp>
      <p:sp>
        <p:nvSpPr>
          <p:cNvPr id="127" name="文本框 126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36" name="文本框 135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37" name="肘形连接符 136"/>
          <p:cNvCxnSpPr>
            <a:endCxn id="90" idx="1"/>
          </p:cNvCxnSpPr>
          <p:nvPr/>
        </p:nvCxnSpPr>
        <p:spPr>
          <a:xfrm rot="16200000" flipV="1">
            <a:off x="3074670" y="2720975"/>
            <a:ext cx="1538605" cy="1269365"/>
          </a:xfrm>
          <a:prstGeom prst="bentConnector4">
            <a:avLst>
              <a:gd name="adj1" fmla="val 46265"/>
              <a:gd name="adj2" fmla="val 1187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肘形连接符 146"/>
          <p:cNvCxnSpPr>
            <a:endCxn id="95" idx="1"/>
          </p:cNvCxnSpPr>
          <p:nvPr/>
        </p:nvCxnSpPr>
        <p:spPr>
          <a:xfrm rot="16200000" flipV="1">
            <a:off x="2978150" y="3016250"/>
            <a:ext cx="1831975" cy="1369060"/>
          </a:xfrm>
          <a:prstGeom prst="bentConnector4">
            <a:avLst>
              <a:gd name="adj1" fmla="val 72183"/>
              <a:gd name="adj2" fmla="val 110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endCxn id="115" idx="1"/>
          </p:cNvCxnSpPr>
          <p:nvPr/>
        </p:nvCxnSpPr>
        <p:spPr>
          <a:xfrm rot="16200000">
            <a:off x="2399030" y="2597150"/>
            <a:ext cx="1002665" cy="633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24" idx="3"/>
            <a:endCxn id="125" idx="1"/>
          </p:cNvCxnSpPr>
          <p:nvPr/>
        </p:nvCxnSpPr>
        <p:spPr>
          <a:xfrm>
            <a:off x="2409825" y="2221865"/>
            <a:ext cx="807720" cy="590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03" idx="1"/>
          </p:cNvCxnSpPr>
          <p:nvPr/>
        </p:nvCxnSpPr>
        <p:spPr>
          <a:xfrm flipV="1">
            <a:off x="2986405" y="2035810"/>
            <a:ext cx="24638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6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8" name="肘形连接符 197"/>
          <p:cNvCxnSpPr>
            <a:stCxn id="127" idx="3"/>
            <a:endCxn id="197" idx="1"/>
          </p:cNvCxnSpPr>
          <p:nvPr/>
        </p:nvCxnSpPr>
        <p:spPr>
          <a:xfrm flipH="1" flipV="1">
            <a:off x="337185" y="1784985"/>
            <a:ext cx="4034790" cy="444500"/>
          </a:xfrm>
          <a:prstGeom prst="bentConnector5">
            <a:avLst>
              <a:gd name="adj1" fmla="val -5902"/>
              <a:gd name="adj2" fmla="val 254857"/>
              <a:gd name="adj3" fmla="val 105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2795270" y="2360295"/>
            <a:ext cx="4083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\25:0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69360" y="256286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204" name="直接箭头连接符 203"/>
          <p:cNvCxnSpPr>
            <a:endCxn id="160" idx="1"/>
          </p:cNvCxnSpPr>
          <p:nvPr/>
        </p:nvCxnSpPr>
        <p:spPr>
          <a:xfrm flipV="1">
            <a:off x="4389755" y="1269365"/>
            <a:ext cx="657225" cy="1578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pc2_i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2581275" y="2041525"/>
            <a:ext cx="414655" cy="359410"/>
          </a:xfrm>
          <a:prstGeom prst="bentConnector3">
            <a:avLst>
              <a:gd name="adj1" fmla="val 1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71775" y="1838960"/>
            <a:ext cx="4648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\31:26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018905" y="2063750"/>
            <a:ext cx="977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属于内存控制器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690610" y="616394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202" idx="3"/>
            <a:endCxn id="208" idx="1"/>
          </p:cNvCxnSpPr>
          <p:nvPr/>
        </p:nvCxnSpPr>
        <p:spPr>
          <a:xfrm flipH="1">
            <a:off x="3217545" y="2677795"/>
            <a:ext cx="1160145" cy="2174875"/>
          </a:xfrm>
          <a:prstGeom prst="bentConnector5">
            <a:avLst>
              <a:gd name="adj1" fmla="val -43623"/>
              <a:gd name="adj2" fmla="val 132408"/>
              <a:gd name="adj3" fmla="val 133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25840" y="3463925"/>
            <a:ext cx="1779270" cy="64135"/>
          </a:xfrm>
          <a:prstGeom prst="bentConnector4">
            <a:avLst>
              <a:gd name="adj1" fmla="val 8101"/>
              <a:gd name="adj2" fmla="val 13782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265805" y="1375410"/>
            <a:ext cx="1156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jr</a:t>
            </a:r>
            <a:r>
              <a:rPr lang="zh-CN" altLang="en-US" sz="1000"/>
              <a:t>也是</a:t>
            </a:r>
            <a:r>
              <a:rPr lang="en-US" altLang="zh-CN" sz="1000"/>
              <a:t>R</a:t>
            </a:r>
            <a:r>
              <a:rPr lang="zh-CN" altLang="en-US" sz="1000"/>
              <a:t>型指令，注意识别</a:t>
            </a:r>
            <a:r>
              <a:rPr lang="zh-CN" altLang="en-US" sz="1000"/>
              <a:t>冲突</a:t>
            </a:r>
            <a:endParaRPr lang="zh-CN" altLang="en-US" sz="1000"/>
          </a:p>
        </p:txBody>
      </p: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25840" y="3171825"/>
            <a:ext cx="310515" cy="292100"/>
          </a:xfrm>
          <a:prstGeom prst="bentConnector3">
            <a:avLst>
              <a:gd name="adj1" fmla="val 501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92" idx="3"/>
            <a:endCxn id="222" idx="1"/>
          </p:cNvCxnSpPr>
          <p:nvPr/>
        </p:nvCxnSpPr>
        <p:spPr>
          <a:xfrm flipV="1">
            <a:off x="8576945" y="3300095"/>
            <a:ext cx="364490" cy="446405"/>
          </a:xfrm>
          <a:prstGeom prst="bentConnector3">
            <a:avLst>
              <a:gd name="adj1" fmla="val 7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90551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790" y="0"/>
            <a:ext cx="2842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7030A0"/>
                </a:solidFill>
              </a:rPr>
              <a:t>Normal Mode --&gt; Fast Mode</a:t>
            </a:r>
            <a:endParaRPr lang="en-US" altLang="zh-CN" sz="1600" b="1">
              <a:solidFill>
                <a:srgbClr val="7030A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2640" y="23876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95325" y="23876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23876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2387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23876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23876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98552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60706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188595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294640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278701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51079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21615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21615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481584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54850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00570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52031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30568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287972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00228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002280"/>
            <a:ext cx="857250" cy="8712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16230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478917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15988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359791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464502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49135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23088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376618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393382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362013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10908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21640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372745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198437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361124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23278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05295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36601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285178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262255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46443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294703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481584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54850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00570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362013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10908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36347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285242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44424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338830"/>
            <a:ext cx="852805" cy="19621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38836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04177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06920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36486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27882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54393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474853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4811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00570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3995420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431415"/>
            <a:ext cx="73342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2646045"/>
            <a:ext cx="68453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470471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43738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00570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366966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483933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2637790"/>
            <a:ext cx="73342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2949575"/>
            <a:ext cx="73850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522220"/>
            <a:ext cx="300355" cy="198755"/>
          </a:xfrm>
          <a:prstGeom prst="bentConnector3">
            <a:avLst>
              <a:gd name="adj1" fmla="val 50106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388048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4725670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045075" y="111379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94424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90932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70485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143635"/>
            <a:ext cx="550545" cy="205105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108710"/>
            <a:ext cx="53848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10807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90297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33692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12801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521585"/>
            <a:ext cx="38036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45618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2672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368617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50456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39116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392684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12407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39900" y="1069975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183832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5538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167259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33032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443990"/>
            <a:ext cx="885190" cy="885825"/>
          </a:xfrm>
          <a:prstGeom prst="bentConnector5">
            <a:avLst>
              <a:gd name="adj1" fmla="val -26901"/>
              <a:gd name="adj2" fmla="val 38709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44653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23571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55257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08178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 strike="dblStrike">
                <a:solidFill>
                  <a:srgbClr val="00B050"/>
                </a:solidFill>
                <a:uFillTx/>
              </a:rPr>
              <a:t>jal_en_i</a:t>
            </a:r>
            <a:endParaRPr lang="en-US" altLang="zh-CN" sz="8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31101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chemeClr val="tx1"/>
                </a:solidFill>
                <a:uFillTx/>
              </a:rPr>
              <a:t>jal_i</a:t>
            </a:r>
            <a:endParaRPr lang="en-US" altLang="zh-CN" sz="9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334645" y="106997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645" y="808355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81724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197421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362394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263779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276606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198628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267271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10058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22377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33807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2813050"/>
            <a:ext cx="416560" cy="213360"/>
          </a:xfrm>
          <a:prstGeom prst="trapezoid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38125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531745"/>
            <a:ext cx="3810" cy="19812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2736850"/>
            <a:ext cx="1786255" cy="355600"/>
          </a:xfrm>
          <a:prstGeom prst="bentConnector4">
            <a:avLst>
              <a:gd name="adj1" fmla="val 47032"/>
              <a:gd name="adj2" fmla="val 174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2771140"/>
            <a:ext cx="205105" cy="139700"/>
          </a:xfrm>
          <a:prstGeom prst="bentConnector3">
            <a:avLst>
              <a:gd name="adj1" fmla="val 50155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2736215"/>
            <a:ext cx="317500" cy="635"/>
          </a:xfrm>
          <a:prstGeom prst="bentConnector3">
            <a:avLst>
              <a:gd name="adj1" fmla="val 50000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1718945"/>
            <a:ext cx="733425" cy="16827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23532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179451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460756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475805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30657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45706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00558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15607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458216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473265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41005" y="2161540"/>
            <a:ext cx="38798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8094980" y="1950720"/>
            <a:ext cx="470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 strike="sngStrike">
                <a:solidFill>
                  <a:schemeClr val="tx1"/>
                </a:solidFill>
                <a:uFillTx/>
              </a:rPr>
              <a:t>jal_o</a:t>
            </a:r>
            <a:endParaRPr lang="en-US" altLang="zh-CN" sz="8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34378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284480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1971040"/>
            <a:ext cx="38798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al_i</a:t>
            </a:r>
            <a:endParaRPr lang="zh-CN" altLang="en-US" sz="800" strike="dblStrike">
              <a:uFillTx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1805940"/>
            <a:ext cx="470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al_o</a:t>
            </a:r>
            <a:endParaRPr lang="zh-CN" altLang="en-US" sz="800" strike="dblStrike">
              <a:uFillTx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5026660" y="37839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38963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46469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474154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471868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483997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81724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51320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26873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97091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rgbClr val="00B050"/>
                </a:solidFill>
                <a:uFillTx/>
              </a:rPr>
              <a:t>ex_mem_data_w_i</a:t>
            </a:r>
            <a:endParaRPr lang="en-US" altLang="zh-CN" sz="9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11760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56083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35826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2845435"/>
            <a:ext cx="212090" cy="142240"/>
          </a:xfrm>
          <a:prstGeom prst="trapezoid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2907665"/>
            <a:ext cx="179070" cy="403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2995930"/>
            <a:ext cx="2395855" cy="44450"/>
          </a:xfrm>
          <a:prstGeom prst="bentConnector4">
            <a:avLst>
              <a:gd name="adj1" fmla="val -9939"/>
              <a:gd name="adj2" fmla="val -18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192595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36652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09245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29057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" name="文本框 1"/>
          <p:cNvSpPr txBox="1"/>
          <p:nvPr/>
        </p:nvSpPr>
        <p:spPr>
          <a:xfrm>
            <a:off x="9918065" y="80200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99695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19189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334510"/>
            <a:ext cx="71818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26720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175760"/>
            <a:ext cx="851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32981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995" y="378396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290830" y="447992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pc_stall.v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45085" y="388429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inst_r_finish_i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06805" y="376872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3760" y="396367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9880" y="1348740"/>
            <a:ext cx="82994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if_id_clear_i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714740" y="3997960"/>
            <a:ext cx="165290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1" name="文本框 70"/>
          <p:cNvSpPr txBox="1"/>
          <p:nvPr/>
        </p:nvSpPr>
        <p:spPr>
          <a:xfrm>
            <a:off x="9065895" y="516382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72" name="文本框 71"/>
          <p:cNvSpPr txBox="1"/>
          <p:nvPr/>
        </p:nvSpPr>
        <p:spPr>
          <a:xfrm>
            <a:off x="8672830" y="397827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34550" y="398272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34855" y="417766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01505" y="437261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51340" y="457962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7675" y="477456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706485" y="45720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strike="dblStrike">
                <a:solidFill>
                  <a:schemeClr val="bg1">
                    <a:lumMod val="50000"/>
                  </a:schemeClr>
                </a:solidFill>
                <a:uFillTx/>
              </a:rPr>
              <a:t>rst_n</a:t>
            </a:r>
            <a:endParaRPr lang="en-US" altLang="zh-CN" sz="1000" strike="dblStrike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32520" y="4167505"/>
            <a:ext cx="9074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134" name="文本框 133"/>
          <p:cNvSpPr txBox="1"/>
          <p:nvPr/>
        </p:nvSpPr>
        <p:spPr>
          <a:xfrm>
            <a:off x="8724900" y="4397375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9340" y="4779010"/>
            <a:ext cx="474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trike="dblStrike">
                <a:solidFill>
                  <a:schemeClr val="tx1"/>
                </a:solidFill>
                <a:uFillTx/>
              </a:rPr>
              <a:t>clk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2150" y="134747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3" name="文本框 32"/>
          <p:cNvSpPr txBox="1"/>
          <p:nvPr/>
        </p:nvSpPr>
        <p:spPr>
          <a:xfrm>
            <a:off x="3343910" y="254317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09925" y="204470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45" name="文本框 44"/>
          <p:cNvSpPr txBox="1"/>
          <p:nvPr/>
        </p:nvSpPr>
        <p:spPr>
          <a:xfrm>
            <a:off x="3209925" y="224345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69" name="文本框 68"/>
          <p:cNvSpPr txBox="1"/>
          <p:nvPr/>
        </p:nvSpPr>
        <p:spPr>
          <a:xfrm>
            <a:off x="3232785" y="149415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187071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sp>
        <p:nvSpPr>
          <p:cNvPr id="133" name="文本框 132"/>
          <p:cNvSpPr txBox="1"/>
          <p:nvPr/>
        </p:nvSpPr>
        <p:spPr>
          <a:xfrm>
            <a:off x="3217545" y="1739265"/>
            <a:ext cx="551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endParaRPr lang="zh-CN" altLang="en-US" sz="600"/>
          </a:p>
        </p:txBody>
      </p:sp>
      <p:sp>
        <p:nvSpPr>
          <p:cNvPr id="136" name="文本框 135"/>
          <p:cNvSpPr txBox="1"/>
          <p:nvPr/>
        </p:nvSpPr>
        <p:spPr>
          <a:xfrm>
            <a:off x="3763645" y="168783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40" name="文本框 139"/>
          <p:cNvSpPr txBox="1"/>
          <p:nvPr/>
        </p:nvSpPr>
        <p:spPr>
          <a:xfrm>
            <a:off x="3688715" y="1917700"/>
            <a:ext cx="6781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47" name="直接箭头连接符 146"/>
          <p:cNvCxnSpPr>
            <a:stCxn id="140" idx="3"/>
          </p:cNvCxnSpPr>
          <p:nvPr/>
        </p:nvCxnSpPr>
        <p:spPr>
          <a:xfrm flipV="1">
            <a:off x="4366895" y="2010410"/>
            <a:ext cx="145415" cy="13335"/>
          </a:xfrm>
          <a:prstGeom prst="straightConnector1">
            <a:avLst/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3769360" y="2100580"/>
            <a:ext cx="60833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30314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951730" y="156273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799965" y="17811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040370" y="132651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0521950" y="207327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jal_en_i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84490" y="150939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10643235" y="230949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4998085" y="2255520"/>
            <a:ext cx="38798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31" name="文本框 230"/>
          <p:cNvSpPr txBox="1"/>
          <p:nvPr/>
        </p:nvSpPr>
        <p:spPr>
          <a:xfrm>
            <a:off x="5052060" y="2044700"/>
            <a:ext cx="47053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  <a:uFillTx/>
              </a:rPr>
              <a:t>jal_o</a:t>
            </a:r>
            <a:endParaRPr lang="en-US" altLang="zh-CN" sz="800">
              <a:solidFill>
                <a:schemeClr val="tx1"/>
              </a:solidFill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595" y="405701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baseram_w_finish_i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92600" y="5332095"/>
            <a:ext cx="2594610" cy="1525905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90" name="文本框 89"/>
          <p:cNvSpPr txBox="1"/>
          <p:nvPr/>
        </p:nvSpPr>
        <p:spPr>
          <a:xfrm>
            <a:off x="2828290" y="6553835"/>
            <a:ext cx="1424940" cy="2755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mode_convert.v</a:t>
            </a:r>
            <a:endParaRPr lang="en-US" altLang="zh-CN" sz="1200"/>
          </a:p>
        </p:txBody>
      </p:sp>
      <p:sp>
        <p:nvSpPr>
          <p:cNvPr id="95" name="文本框 94"/>
          <p:cNvSpPr txBox="1"/>
          <p:nvPr/>
        </p:nvSpPr>
        <p:spPr>
          <a:xfrm>
            <a:off x="5651500" y="5199380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mem_wb_rW_i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637530" y="5354320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  <a:sym typeface="+mn-ea"/>
              </a:rPr>
              <a:t>mem_wb_wdata_i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637530" y="5509260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mem_wb_reg_w_i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49" name="直角三角形 148"/>
          <p:cNvSpPr/>
          <p:nvPr/>
        </p:nvSpPr>
        <p:spPr>
          <a:xfrm rot="13380000">
            <a:off x="4237355" y="5556885"/>
            <a:ext cx="132080" cy="13208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4292600" y="5332095"/>
            <a:ext cx="47498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rst_n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269740" y="5716270"/>
            <a:ext cx="148145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id_G_start_i</a:t>
            </a:r>
            <a:r>
              <a:rPr lang="zh-CN" altLang="en-US" sz="900">
                <a:solidFill>
                  <a:schemeClr val="tx1"/>
                </a:solidFill>
              </a:rPr>
              <a:t>（</a:t>
            </a:r>
            <a:r>
              <a:rPr lang="en-US" altLang="zh-CN" sz="900">
                <a:solidFill>
                  <a:schemeClr val="tx1"/>
                </a:solidFill>
              </a:rPr>
              <a:t>inst 32bits</a:t>
            </a:r>
            <a:r>
              <a:rPr lang="zh-CN" altLang="en-US" sz="900">
                <a:solidFill>
                  <a:schemeClr val="tx1"/>
                </a:solidFill>
              </a:rPr>
              <a:t>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645150" y="5966460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5426710" y="6121400"/>
            <a:ext cx="145923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  <a:sym typeface="+mn-ea"/>
              </a:rPr>
              <a:t>id_ex_data_addr_i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5779135" y="628840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dram_w_start_o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5687695" y="6449695"/>
            <a:ext cx="120142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trans_enable_o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4292600" y="6398895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4284980" y="5878195"/>
            <a:ext cx="135064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prgm_start_addr_o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4284980" y="6599555"/>
            <a:ext cx="142938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fast_mode_start_o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46990" y="4251960"/>
            <a:ext cx="142938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8610600" y="786765"/>
            <a:ext cx="142938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3049905" y="810260"/>
            <a:ext cx="1835785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1000"/>
              <a:t>Fast</a:t>
            </a:r>
            <a:r>
              <a:rPr lang="zh-CN" altLang="en-US" sz="1000"/>
              <a:t>模式下</a:t>
            </a:r>
            <a:r>
              <a:rPr lang="en-US" altLang="zh-CN" sz="1000"/>
              <a:t>BRAM</a:t>
            </a:r>
            <a:r>
              <a:rPr lang="zh-CN" altLang="en-US" sz="1000"/>
              <a:t>传来的也是</a:t>
            </a:r>
            <a:r>
              <a:rPr lang="en-US" altLang="zh-CN" sz="1000"/>
              <a:t>PC+4</a:t>
            </a:r>
            <a:endParaRPr lang="en-US" altLang="zh-CN" sz="1000"/>
          </a:p>
        </p:txBody>
      </p:sp>
      <p:sp>
        <p:nvSpPr>
          <p:cNvPr id="251" name="文本框 250"/>
          <p:cNvSpPr txBox="1"/>
          <p:nvPr/>
        </p:nvSpPr>
        <p:spPr>
          <a:xfrm>
            <a:off x="4321175" y="6040120"/>
            <a:ext cx="110490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lock_addr_o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5470525" y="6599555"/>
            <a:ext cx="142938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 b="1">
                <a:solidFill>
                  <a:srgbClr val="FF0000"/>
                </a:solidFill>
              </a:rPr>
              <a:t>stall_entire_cpu_o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3343910" y="5665470"/>
            <a:ext cx="8064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注意此前状态信号的清空</a:t>
            </a:r>
            <a:endParaRPr lang="zh-CN" altLang="en-US" sz="1000"/>
          </a:p>
        </p:txBody>
      </p:sp>
      <p:sp>
        <p:nvSpPr>
          <p:cNvPr id="254" name="文本框 253"/>
          <p:cNvSpPr txBox="1"/>
          <p:nvPr/>
        </p:nvSpPr>
        <p:spPr>
          <a:xfrm>
            <a:off x="5637530" y="5665470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5419090" y="5820410"/>
            <a:ext cx="145923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  <a:sym typeface="+mn-ea"/>
              </a:rPr>
              <a:t>ex_mem_data_addr_i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6863080" y="5820410"/>
            <a:ext cx="13404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stall_entire_cpu</a:t>
            </a:r>
            <a:r>
              <a:rPr lang="zh-CN" altLang="en-US" sz="1000"/>
              <a:t>直连所有寄存器写，</a:t>
            </a:r>
            <a:r>
              <a:rPr lang="en-US" altLang="zh-CN" sz="1000"/>
              <a:t>pc_w</a:t>
            </a:r>
            <a:r>
              <a:rPr lang="zh-CN" altLang="en-US" sz="1000"/>
              <a:t>，</a:t>
            </a:r>
            <a:r>
              <a:rPr lang="en-US" altLang="zh-CN" sz="1000"/>
              <a:t> if_id_w...</a:t>
            </a:r>
            <a:endParaRPr lang="en-US" altLang="zh-CN" sz="1000"/>
          </a:p>
        </p:txBody>
      </p:sp>
      <p:sp>
        <p:nvSpPr>
          <p:cNvPr id="258" name="文本框 257"/>
          <p:cNvSpPr txBox="1"/>
          <p:nvPr/>
        </p:nvSpPr>
        <p:spPr>
          <a:xfrm>
            <a:off x="7807325" y="5118100"/>
            <a:ext cx="3281680" cy="36830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记得把</a:t>
            </a:r>
            <a:r>
              <a:rPr lang="en-US" altLang="zh-CN">
                <a:solidFill>
                  <a:schemeClr val="bg1"/>
                </a:solidFill>
              </a:rPr>
              <a:t>“</a:t>
            </a:r>
            <a:r>
              <a:rPr lang="zh-CN" altLang="en-US">
                <a:solidFill>
                  <a:schemeClr val="bg1"/>
                </a:solidFill>
              </a:rPr>
              <a:t>其他指令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固化到</a:t>
            </a:r>
            <a:r>
              <a:rPr lang="en-US" altLang="zh-CN">
                <a:solidFill>
                  <a:schemeClr val="bg1"/>
                </a:solidFill>
              </a:rPr>
              <a:t>BRAM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8462645" y="5523865"/>
            <a:ext cx="1652905" cy="995045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60" name="文本框 259"/>
          <p:cNvSpPr txBox="1"/>
          <p:nvPr/>
        </p:nvSpPr>
        <p:spPr>
          <a:xfrm>
            <a:off x="8805545" y="657669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sw_stall.v</a:t>
            </a:r>
            <a:endParaRPr lang="en-US" altLang="zh-CN" sz="900"/>
          </a:p>
        </p:txBody>
      </p:sp>
      <p:sp>
        <p:nvSpPr>
          <p:cNvPr id="262" name="文本框 261"/>
          <p:cNvSpPr txBox="1"/>
          <p:nvPr/>
        </p:nvSpPr>
        <p:spPr>
          <a:xfrm>
            <a:off x="8420735" y="562419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66" name="文本框 265"/>
          <p:cNvSpPr txBox="1"/>
          <p:nvPr/>
        </p:nvSpPr>
        <p:spPr>
          <a:xfrm>
            <a:off x="8437245" y="579691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data_addr_i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8423275" y="6269990"/>
            <a:ext cx="142938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9459595" y="556704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9359900" y="576199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9226550" y="595693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8462645" y="5966460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055" y="5464810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770890" y="6160770"/>
            <a:ext cx="12820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fast_start_transition.v</a:t>
            </a:r>
            <a:endParaRPr lang="en-US" altLang="zh-CN" sz="900"/>
          </a:p>
        </p:txBody>
      </p:sp>
      <p:sp>
        <p:nvSpPr>
          <p:cNvPr id="108" name="文本框 107"/>
          <p:cNvSpPr txBox="1"/>
          <p:nvPr/>
        </p:nvSpPr>
        <p:spPr>
          <a:xfrm>
            <a:off x="1353820" y="5644515"/>
            <a:ext cx="88392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27050" y="5932805"/>
            <a:ext cx="1429385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99" name="直角三角形 198"/>
          <p:cNvSpPr/>
          <p:nvPr/>
        </p:nvSpPr>
        <p:spPr>
          <a:xfrm rot="13380000">
            <a:off x="533400" y="5689600"/>
            <a:ext cx="132080" cy="13208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588645" y="5464810"/>
            <a:ext cx="474980" cy="245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rst_n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7" name="乘号 216"/>
          <p:cNvSpPr/>
          <p:nvPr/>
        </p:nvSpPr>
        <p:spPr>
          <a:xfrm>
            <a:off x="8532495" y="5563870"/>
            <a:ext cx="1866900" cy="102044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90551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790" y="0"/>
            <a:ext cx="2842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b="1">
                <a:solidFill>
                  <a:srgbClr val="7030A0"/>
                </a:solidFill>
              </a:rPr>
              <a:t>Normal Mode --&gt; Fast Mode</a:t>
            </a:r>
            <a:endParaRPr lang="en-US" altLang="zh-CN" sz="1600" b="1">
              <a:solidFill>
                <a:srgbClr val="7030A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2640" y="23876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95325" y="23876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23876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2387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23876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23876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98552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60706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188595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294640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278701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51079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21615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21615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481584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54850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00570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52031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30568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287972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00228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002280"/>
            <a:ext cx="857250" cy="8712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16230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478917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15988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359791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464502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49135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23088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376618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393382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362013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10908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21640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372745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198437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361124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23278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05295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36601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285178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262255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46443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294703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481584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54850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00570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362013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10908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36347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285242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44424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338830"/>
            <a:ext cx="852805" cy="19621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38836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04177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06920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36486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27882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54393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474853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4811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00570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3995420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431415"/>
            <a:ext cx="73342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2646045"/>
            <a:ext cx="68453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470471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43738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00570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366966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483933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2637790"/>
            <a:ext cx="73342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2949575"/>
            <a:ext cx="73850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522220"/>
            <a:ext cx="300355" cy="198755"/>
          </a:xfrm>
          <a:prstGeom prst="bentConnector3">
            <a:avLst>
              <a:gd name="adj1" fmla="val 50106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388048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4725670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045075" y="111379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94424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90932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70485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143635"/>
            <a:ext cx="550545" cy="205105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108710"/>
            <a:ext cx="53848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10807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90297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33692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12801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521585"/>
            <a:ext cx="38036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45618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2672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368617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50456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39116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392684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12407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39900" y="1069975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183832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5538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167259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33032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443990"/>
            <a:ext cx="885190" cy="885825"/>
          </a:xfrm>
          <a:prstGeom prst="bentConnector5">
            <a:avLst>
              <a:gd name="adj1" fmla="val -26901"/>
              <a:gd name="adj2" fmla="val 38709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44653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23571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55257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08178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 strike="dblStrike">
                <a:solidFill>
                  <a:srgbClr val="00B050"/>
                </a:solidFill>
                <a:uFillTx/>
              </a:rPr>
              <a:t>jal_en_i</a:t>
            </a:r>
            <a:endParaRPr lang="en-US" altLang="zh-CN" sz="8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31101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chemeClr val="tx1"/>
                </a:solidFill>
                <a:uFillTx/>
              </a:rPr>
              <a:t>jal_i</a:t>
            </a:r>
            <a:endParaRPr lang="en-US" altLang="zh-CN" sz="9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334645" y="106997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645" y="808355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81724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197421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362394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263779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276606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198628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267271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10058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22377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33807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2813050"/>
            <a:ext cx="416560" cy="213360"/>
          </a:xfrm>
          <a:prstGeom prst="trapezoid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38125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531745"/>
            <a:ext cx="3810" cy="19812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2736850"/>
            <a:ext cx="1786255" cy="355600"/>
          </a:xfrm>
          <a:prstGeom prst="bentConnector4">
            <a:avLst>
              <a:gd name="adj1" fmla="val 47032"/>
              <a:gd name="adj2" fmla="val 174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2771140"/>
            <a:ext cx="205105" cy="139700"/>
          </a:xfrm>
          <a:prstGeom prst="bentConnector3">
            <a:avLst>
              <a:gd name="adj1" fmla="val 50155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2736215"/>
            <a:ext cx="317500" cy="635"/>
          </a:xfrm>
          <a:prstGeom prst="bentConnector3">
            <a:avLst>
              <a:gd name="adj1" fmla="val 50000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1718945"/>
            <a:ext cx="733425" cy="16827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23532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179451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460756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475805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30657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45706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00558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15607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458216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473265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41005" y="2161540"/>
            <a:ext cx="38798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8094980" y="1950720"/>
            <a:ext cx="470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 strike="sngStrike">
                <a:solidFill>
                  <a:schemeClr val="tx1"/>
                </a:solidFill>
                <a:uFillTx/>
              </a:rPr>
              <a:t>jal_o</a:t>
            </a:r>
            <a:endParaRPr lang="en-US" altLang="zh-CN" sz="8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34378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284480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1971040"/>
            <a:ext cx="38798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al_i</a:t>
            </a:r>
            <a:endParaRPr lang="zh-CN" altLang="en-US" sz="800" strike="dblStrike">
              <a:uFillTx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1805940"/>
            <a:ext cx="470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al_o</a:t>
            </a:r>
            <a:endParaRPr lang="zh-CN" altLang="en-US" sz="800" strike="dblStrike">
              <a:uFillTx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5026660" y="37839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38963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46469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474154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471868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483997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81724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51320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26873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97091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rgbClr val="00B050"/>
                </a:solidFill>
                <a:uFillTx/>
              </a:rPr>
              <a:t>ex_mem_data_w_i</a:t>
            </a:r>
            <a:endParaRPr lang="en-US" altLang="zh-CN" sz="9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11760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56083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35826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2845435"/>
            <a:ext cx="212090" cy="142240"/>
          </a:xfrm>
          <a:prstGeom prst="trapezoid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2907665"/>
            <a:ext cx="179070" cy="403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2995930"/>
            <a:ext cx="2395855" cy="44450"/>
          </a:xfrm>
          <a:prstGeom prst="bentConnector4">
            <a:avLst>
              <a:gd name="adj1" fmla="val -9939"/>
              <a:gd name="adj2" fmla="val -18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192595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36652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09245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29057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" name="文本框 1"/>
          <p:cNvSpPr txBox="1"/>
          <p:nvPr/>
        </p:nvSpPr>
        <p:spPr>
          <a:xfrm>
            <a:off x="9918065" y="80200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99695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19189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334510"/>
            <a:ext cx="71818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26720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175760"/>
            <a:ext cx="851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32981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995" y="493966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290830" y="560895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pc_stall.v</a:t>
            </a:r>
            <a:endParaRPr lang="en-US" altLang="zh-CN" sz="900"/>
          </a:p>
        </p:txBody>
      </p:sp>
      <p:sp>
        <p:nvSpPr>
          <p:cNvPr id="36" name="文本框 35"/>
          <p:cNvSpPr txBox="1"/>
          <p:nvPr/>
        </p:nvSpPr>
        <p:spPr>
          <a:xfrm>
            <a:off x="45085" y="503999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inst_r_finish_i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06805" y="492442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73760" y="511937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79880" y="1348740"/>
            <a:ext cx="82994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if_id_clear_i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714740" y="3997960"/>
            <a:ext cx="165290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1" name="文本框 70"/>
          <p:cNvSpPr txBox="1"/>
          <p:nvPr/>
        </p:nvSpPr>
        <p:spPr>
          <a:xfrm>
            <a:off x="9065895" y="516382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72" name="文本框 71"/>
          <p:cNvSpPr txBox="1"/>
          <p:nvPr/>
        </p:nvSpPr>
        <p:spPr>
          <a:xfrm>
            <a:off x="8672830" y="397827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34550" y="398272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34855" y="417766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01505" y="437261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51340" y="457962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7675" y="477456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706485" y="45720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strike="dblStrike">
                <a:solidFill>
                  <a:schemeClr val="bg1">
                    <a:lumMod val="50000"/>
                  </a:schemeClr>
                </a:solidFill>
                <a:uFillTx/>
              </a:rPr>
              <a:t>rst_n</a:t>
            </a:r>
            <a:endParaRPr lang="en-US" altLang="zh-CN" sz="1000" strike="dblStrike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32520" y="4167505"/>
            <a:ext cx="9074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134" name="文本框 133"/>
          <p:cNvSpPr txBox="1"/>
          <p:nvPr/>
        </p:nvSpPr>
        <p:spPr>
          <a:xfrm>
            <a:off x="8724900" y="4397375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9340" y="4779010"/>
            <a:ext cx="474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trike="dblStrike">
                <a:solidFill>
                  <a:schemeClr val="tx1"/>
                </a:solidFill>
                <a:uFillTx/>
              </a:rPr>
              <a:t>clk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951730" y="156273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799965" y="17811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040370" y="132651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0521950" y="207327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jal_en_i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84490" y="150939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10643235" y="230949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4998085" y="2255520"/>
            <a:ext cx="38798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31" name="文本框 230"/>
          <p:cNvSpPr txBox="1"/>
          <p:nvPr/>
        </p:nvSpPr>
        <p:spPr>
          <a:xfrm>
            <a:off x="5052060" y="2044700"/>
            <a:ext cx="47053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  <a:uFillTx/>
              </a:rPr>
              <a:t>jal_o</a:t>
            </a:r>
            <a:endParaRPr lang="en-US" altLang="zh-CN" sz="800">
              <a:solidFill>
                <a:schemeClr val="tx1"/>
              </a:solidFill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595" y="521271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baseram_w_finish_i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92600" y="5332095"/>
            <a:ext cx="2594610" cy="1525905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90" name="文本框 89"/>
          <p:cNvSpPr txBox="1"/>
          <p:nvPr/>
        </p:nvSpPr>
        <p:spPr>
          <a:xfrm>
            <a:off x="2828290" y="6553835"/>
            <a:ext cx="142494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mode_convert.v</a:t>
            </a:r>
            <a:endParaRPr lang="en-US" altLang="zh-CN" sz="1200"/>
          </a:p>
        </p:txBody>
      </p:sp>
      <p:sp>
        <p:nvSpPr>
          <p:cNvPr id="95" name="文本框 94"/>
          <p:cNvSpPr txBox="1"/>
          <p:nvPr/>
        </p:nvSpPr>
        <p:spPr>
          <a:xfrm>
            <a:off x="5651500" y="5252720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mem_wb_rW_i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637530" y="5354320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  <a:sym typeface="+mn-ea"/>
              </a:rPr>
              <a:t>mem_wb_wdata_i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637530" y="5509260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mem_wb_reg_w_i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49" name="直角三角形 148"/>
          <p:cNvSpPr/>
          <p:nvPr/>
        </p:nvSpPr>
        <p:spPr>
          <a:xfrm rot="13380000">
            <a:off x="4237355" y="5556885"/>
            <a:ext cx="132080" cy="132080"/>
          </a:xfrm>
          <a:prstGeom prst="rtTriangle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4292600" y="5332095"/>
            <a:ext cx="474980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rst_n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4269740" y="5716270"/>
            <a:ext cx="148145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id_G_start_i</a:t>
            </a:r>
            <a:r>
              <a:rPr lang="zh-CN" altLang="en-US" sz="900">
                <a:solidFill>
                  <a:schemeClr val="tx1"/>
                </a:solidFill>
              </a:rPr>
              <a:t>（</a:t>
            </a:r>
            <a:r>
              <a:rPr lang="en-US" altLang="zh-CN" sz="900">
                <a:solidFill>
                  <a:schemeClr val="tx1"/>
                </a:solidFill>
              </a:rPr>
              <a:t>inst 32bits</a:t>
            </a:r>
            <a:r>
              <a:rPr lang="zh-CN" altLang="en-US" sz="900">
                <a:solidFill>
                  <a:schemeClr val="tx1"/>
                </a:solidFill>
              </a:rPr>
              <a:t>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5645150" y="5966460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5426710" y="6121400"/>
            <a:ext cx="145923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  <a:sym typeface="+mn-ea"/>
              </a:rPr>
              <a:t>id_ex_data_addr_i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5779135" y="6288405"/>
            <a:ext cx="110490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dram_w_start_o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5687695" y="6449695"/>
            <a:ext cx="12014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trans_enable_o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4292600" y="6398895"/>
            <a:ext cx="110490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4284980" y="5878195"/>
            <a:ext cx="1350645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prgm_start_addr_o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4284980" y="6599555"/>
            <a:ext cx="1429385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fast_mode_start_o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46990" y="5407660"/>
            <a:ext cx="14293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8610600" y="786765"/>
            <a:ext cx="14293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274955" y="337185"/>
            <a:ext cx="1835785" cy="1198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1200"/>
              <a:t>Fast</a:t>
            </a:r>
            <a:r>
              <a:rPr lang="zh-CN" altLang="en-US" sz="1200"/>
              <a:t>模式下</a:t>
            </a:r>
            <a:r>
              <a:rPr lang="en-US" altLang="zh-CN" sz="1200"/>
              <a:t>BRAM</a:t>
            </a:r>
            <a:r>
              <a:rPr lang="zh-CN" altLang="en-US" sz="1200"/>
              <a:t>传来的是</a:t>
            </a:r>
            <a:r>
              <a:rPr lang="en-US" altLang="zh-CN" sz="1200"/>
              <a:t>PC+4</a:t>
            </a:r>
            <a:r>
              <a:rPr lang="zh-CN" altLang="en-US" sz="1200"/>
              <a:t>，一周期一指令，在遇到跳转指令成立之后，会</a:t>
            </a:r>
            <a:r>
              <a:rPr lang="zh-CN" altLang="en-US" sz="1200">
                <a:solidFill>
                  <a:srgbClr val="FF0000"/>
                </a:solidFill>
              </a:rPr>
              <a:t>意外地加载延迟槽指令之后的指令</a:t>
            </a:r>
            <a:r>
              <a:rPr lang="zh-CN" altLang="en-US" sz="1200"/>
              <a:t>，需要识别并将其置</a:t>
            </a:r>
            <a:r>
              <a:rPr lang="en-US" altLang="zh-CN" sz="1200"/>
              <a:t>nop</a:t>
            </a:r>
            <a:endParaRPr lang="en-US" altLang="zh-CN" sz="1200"/>
          </a:p>
        </p:txBody>
      </p:sp>
      <p:sp>
        <p:nvSpPr>
          <p:cNvPr id="251" name="文本框 250"/>
          <p:cNvSpPr txBox="1"/>
          <p:nvPr/>
        </p:nvSpPr>
        <p:spPr>
          <a:xfrm>
            <a:off x="4321175" y="6040120"/>
            <a:ext cx="110490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lock_addr_o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5470525" y="6599555"/>
            <a:ext cx="1429385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1000" b="1">
                <a:solidFill>
                  <a:srgbClr val="FF0000"/>
                </a:solidFill>
              </a:rPr>
              <a:t>stall_entire_cpu_o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3343910" y="5665470"/>
            <a:ext cx="8064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注意此前状态信号的清空</a:t>
            </a:r>
            <a:endParaRPr lang="zh-CN" altLang="en-US" sz="1000"/>
          </a:p>
        </p:txBody>
      </p:sp>
      <p:sp>
        <p:nvSpPr>
          <p:cNvPr id="254" name="文本框 253"/>
          <p:cNvSpPr txBox="1"/>
          <p:nvPr/>
        </p:nvSpPr>
        <p:spPr>
          <a:xfrm>
            <a:off x="5637530" y="5665470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5419090" y="5820410"/>
            <a:ext cx="145923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  <a:sym typeface="+mn-ea"/>
              </a:rPr>
              <a:t>ex_mem_data_addr_i</a:t>
            </a:r>
            <a:endParaRPr lang="en-US" altLang="zh-CN" sz="9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6863080" y="5820410"/>
            <a:ext cx="13404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stall_entire_cpu</a:t>
            </a:r>
            <a:r>
              <a:rPr lang="zh-CN" altLang="en-US" sz="1000"/>
              <a:t>直连所有寄存器写，</a:t>
            </a:r>
            <a:r>
              <a:rPr lang="en-US" altLang="zh-CN" sz="1000"/>
              <a:t>pc_w</a:t>
            </a:r>
            <a:r>
              <a:rPr lang="zh-CN" altLang="en-US" sz="1000"/>
              <a:t>，</a:t>
            </a:r>
            <a:r>
              <a:rPr lang="en-US" altLang="zh-CN" sz="1000"/>
              <a:t> if_id_w...</a:t>
            </a:r>
            <a:endParaRPr lang="en-US" altLang="zh-CN" sz="1000"/>
          </a:p>
        </p:txBody>
      </p:sp>
      <p:sp>
        <p:nvSpPr>
          <p:cNvPr id="259" name="矩形 258"/>
          <p:cNvSpPr/>
          <p:nvPr/>
        </p:nvSpPr>
        <p:spPr>
          <a:xfrm>
            <a:off x="8462645" y="5523865"/>
            <a:ext cx="1652905" cy="995045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60" name="文本框 259"/>
          <p:cNvSpPr txBox="1"/>
          <p:nvPr/>
        </p:nvSpPr>
        <p:spPr>
          <a:xfrm>
            <a:off x="8805545" y="657669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sw_stall.v</a:t>
            </a:r>
            <a:endParaRPr lang="en-US" altLang="zh-CN" sz="900"/>
          </a:p>
        </p:txBody>
      </p:sp>
      <p:sp>
        <p:nvSpPr>
          <p:cNvPr id="262" name="文本框 261"/>
          <p:cNvSpPr txBox="1"/>
          <p:nvPr/>
        </p:nvSpPr>
        <p:spPr>
          <a:xfrm>
            <a:off x="8420735" y="5624195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66" name="文本框 265"/>
          <p:cNvSpPr txBox="1"/>
          <p:nvPr/>
        </p:nvSpPr>
        <p:spPr>
          <a:xfrm>
            <a:off x="8437245" y="5796915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id_ex_data_addr_i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8423275" y="6269990"/>
            <a:ext cx="14293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9459595" y="556704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9359900" y="576199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9226550" y="595693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8462645" y="6055360"/>
            <a:ext cx="12547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if_id_w_i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7055" y="5909310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770890" y="6605270"/>
            <a:ext cx="12820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fast_start_transition.v</a:t>
            </a:r>
            <a:endParaRPr lang="en-US" altLang="zh-CN" sz="900"/>
          </a:p>
        </p:txBody>
      </p:sp>
      <p:sp>
        <p:nvSpPr>
          <p:cNvPr id="108" name="文本框 107"/>
          <p:cNvSpPr txBox="1"/>
          <p:nvPr/>
        </p:nvSpPr>
        <p:spPr>
          <a:xfrm>
            <a:off x="1353820" y="608901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527050" y="6377305"/>
            <a:ext cx="1429385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99" name="直角三角形 198"/>
          <p:cNvSpPr/>
          <p:nvPr/>
        </p:nvSpPr>
        <p:spPr>
          <a:xfrm rot="13380000">
            <a:off x="533400" y="6134100"/>
            <a:ext cx="132080" cy="132080"/>
          </a:xfrm>
          <a:prstGeom prst="rtTriangle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588645" y="5909310"/>
            <a:ext cx="474980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rst_n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908675" y="563880"/>
            <a:ext cx="1835785" cy="8299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1200"/>
              <a:t>id_ex_isjump_o</a:t>
            </a:r>
            <a:r>
              <a:rPr lang="zh-CN" altLang="en-US" sz="1200"/>
              <a:t>在</a:t>
            </a:r>
            <a:r>
              <a:rPr lang="en-US" altLang="zh-CN" sz="1200"/>
              <a:t>load-jump</a:t>
            </a:r>
            <a:r>
              <a:rPr lang="zh-CN" altLang="en-US" sz="1200"/>
              <a:t>冒险时候的悬而未决问题，需要进一步</a:t>
            </a:r>
            <a:r>
              <a:rPr lang="zh-CN" altLang="en-US" sz="1200"/>
              <a:t>检查</a:t>
            </a:r>
            <a:endParaRPr lang="zh-CN" altLang="en-US" sz="1200"/>
          </a:p>
        </p:txBody>
      </p:sp>
      <p:sp>
        <p:nvSpPr>
          <p:cNvPr id="242" name="文本框 241"/>
          <p:cNvSpPr txBox="1"/>
          <p:nvPr/>
        </p:nvSpPr>
        <p:spPr>
          <a:xfrm>
            <a:off x="4364990" y="90170"/>
            <a:ext cx="4005580" cy="36830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目前一切修改仅在</a:t>
            </a:r>
            <a:r>
              <a:rPr lang="en-US" altLang="zh-CN">
                <a:solidFill>
                  <a:schemeClr val="bg1"/>
                </a:solidFill>
              </a:rPr>
              <a:t>Fast Mode</a:t>
            </a:r>
            <a:r>
              <a:rPr lang="zh-CN" altLang="en-US">
                <a:solidFill>
                  <a:schemeClr val="bg1"/>
                </a:solidFill>
              </a:rPr>
              <a:t>下</a:t>
            </a:r>
            <a:r>
              <a:rPr lang="zh-CN" altLang="en-US">
                <a:solidFill>
                  <a:schemeClr val="bg1"/>
                </a:solidFill>
              </a:rPr>
              <a:t>生效！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701925" y="1094740"/>
            <a:ext cx="1991360" cy="16649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57" name="文本框 256"/>
          <p:cNvSpPr txBox="1"/>
          <p:nvPr/>
        </p:nvSpPr>
        <p:spPr>
          <a:xfrm>
            <a:off x="3030220" y="280352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4069715" y="14966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3970020" y="16916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2693035" y="1970405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274" name="文本框 273"/>
          <p:cNvSpPr txBox="1"/>
          <p:nvPr/>
        </p:nvSpPr>
        <p:spPr>
          <a:xfrm>
            <a:off x="2693035" y="2146300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275" name="文本框 274"/>
          <p:cNvSpPr txBox="1"/>
          <p:nvPr/>
        </p:nvSpPr>
        <p:spPr>
          <a:xfrm>
            <a:off x="2693035" y="144272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2693035" y="161861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77" name="文本框 276"/>
          <p:cNvSpPr txBox="1"/>
          <p:nvPr/>
        </p:nvSpPr>
        <p:spPr>
          <a:xfrm>
            <a:off x="3836670" y="18865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2693035" y="109093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2693035" y="12668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80" name="文本框 279"/>
          <p:cNvSpPr txBox="1"/>
          <p:nvPr/>
        </p:nvSpPr>
        <p:spPr>
          <a:xfrm>
            <a:off x="2693035" y="1794510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2693035" y="2325370"/>
            <a:ext cx="97536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if_id_data_r_i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2693035" y="2501265"/>
            <a:ext cx="975995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if_id_data_w_i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0290175" y="5500370"/>
            <a:ext cx="18154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之前的逻辑不对，对于连续</a:t>
            </a:r>
            <a:r>
              <a:rPr lang="en-US" altLang="zh-CN" sz="1000"/>
              <a:t>sw</a:t>
            </a:r>
            <a:r>
              <a:rPr lang="zh-CN" altLang="en-US" sz="1000"/>
              <a:t>非串口的情况，若</a:t>
            </a:r>
            <a:r>
              <a:rPr lang="en-US" altLang="zh-CN" sz="1000"/>
              <a:t>ID</a:t>
            </a:r>
            <a:r>
              <a:rPr lang="zh-CN" altLang="en-US" sz="1000"/>
              <a:t>和</a:t>
            </a:r>
            <a:r>
              <a:rPr lang="en-US" altLang="zh-CN" sz="1000"/>
              <a:t>EX</a:t>
            </a:r>
            <a:r>
              <a:rPr lang="zh-CN" altLang="en-US" sz="1000"/>
              <a:t>均为</a:t>
            </a:r>
            <a:r>
              <a:rPr lang="en-US" altLang="zh-CN" sz="1000"/>
              <a:t>sw</a:t>
            </a:r>
            <a:r>
              <a:rPr lang="zh-CN" altLang="en-US" sz="1000"/>
              <a:t>，则</a:t>
            </a:r>
            <a:r>
              <a:rPr lang="en-US" altLang="zh-CN" sz="1000"/>
              <a:t>ID/EX clear</a:t>
            </a:r>
            <a:r>
              <a:rPr lang="zh-CN" altLang="en-US" sz="1000"/>
              <a:t>，这样就是</a:t>
            </a:r>
            <a:r>
              <a:rPr lang="en-US" altLang="zh-CN" sz="1000"/>
              <a:t>sw nop sw</a:t>
            </a:r>
            <a:r>
              <a:rPr lang="zh-CN" altLang="en-US" sz="1000"/>
              <a:t>，下一个周期就不</a:t>
            </a:r>
            <a:r>
              <a:rPr lang="en-US" altLang="zh-CN" sz="1000"/>
              <a:t>clear</a:t>
            </a:r>
            <a:r>
              <a:rPr lang="zh-CN" altLang="en-US" sz="1000"/>
              <a:t>，更连续</a:t>
            </a:r>
            <a:r>
              <a:rPr lang="en-US" altLang="zh-CN" sz="1000"/>
              <a:t>sw</a:t>
            </a:r>
            <a:r>
              <a:rPr lang="zh-CN" altLang="en-US" sz="1000"/>
              <a:t>同理</a:t>
            </a:r>
            <a:endParaRPr lang="zh-CN" altLang="en-US" sz="1000"/>
          </a:p>
        </p:txBody>
      </p:sp>
      <p:sp>
        <p:nvSpPr>
          <p:cNvPr id="284" name="矩形 283"/>
          <p:cNvSpPr/>
          <p:nvPr/>
        </p:nvSpPr>
        <p:spPr>
          <a:xfrm>
            <a:off x="113665" y="3418205"/>
            <a:ext cx="1652905" cy="1063625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85" name="文本框 284"/>
          <p:cNvSpPr txBox="1"/>
          <p:nvPr/>
        </p:nvSpPr>
        <p:spPr>
          <a:xfrm>
            <a:off x="317500" y="4505325"/>
            <a:ext cx="100838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inst_i_ctl.v</a:t>
            </a:r>
            <a:endParaRPr lang="en-US" altLang="zh-CN" sz="900"/>
          </a:p>
        </p:txBody>
      </p:sp>
      <p:sp>
        <p:nvSpPr>
          <p:cNvPr id="286" name="文本框 285"/>
          <p:cNvSpPr txBox="1"/>
          <p:nvPr/>
        </p:nvSpPr>
        <p:spPr>
          <a:xfrm>
            <a:off x="71755" y="341185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803910" y="3783965"/>
            <a:ext cx="10134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inst_to_ifid_o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76200" y="3611245"/>
            <a:ext cx="7258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inst_i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73660" y="4224020"/>
            <a:ext cx="14293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69850" y="3768090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292" name="直角三角形 291"/>
          <p:cNvSpPr/>
          <p:nvPr/>
        </p:nvSpPr>
        <p:spPr>
          <a:xfrm rot="13380000">
            <a:off x="72390" y="4123055"/>
            <a:ext cx="132080" cy="132080"/>
          </a:xfrm>
          <a:prstGeom prst="rtTriangle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文本框 292"/>
          <p:cNvSpPr txBox="1"/>
          <p:nvPr/>
        </p:nvSpPr>
        <p:spPr>
          <a:xfrm>
            <a:off x="86995" y="3982720"/>
            <a:ext cx="474980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rst_n</a:t>
            </a:r>
            <a:endParaRPr lang="en-US" altLang="zh-CN" sz="10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/>
        </p:nvSpPr>
        <p:spPr>
          <a:xfrm>
            <a:off x="7791450" y="200025"/>
            <a:ext cx="2120900" cy="621792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52" name="文本框 51"/>
          <p:cNvSpPr txBox="1"/>
          <p:nvPr/>
        </p:nvSpPr>
        <p:spPr>
          <a:xfrm>
            <a:off x="7881620" y="6447790"/>
            <a:ext cx="116967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my_cpu.v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7806055" y="5814060"/>
            <a:ext cx="113665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06055" y="5112385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data_addr_o</a:t>
            </a:r>
            <a:endParaRPr lang="en-US" altLang="zh-CN" sz="1000"/>
          </a:p>
        </p:txBody>
      </p:sp>
      <p:sp>
        <p:nvSpPr>
          <p:cNvPr id="60" name="文本框 59"/>
          <p:cNvSpPr txBox="1"/>
          <p:nvPr/>
        </p:nvSpPr>
        <p:spPr>
          <a:xfrm>
            <a:off x="7806055" y="5302885"/>
            <a:ext cx="10033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mode_o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806055" y="5473700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806055" y="564197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06055" y="5980430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66" name="文本框 65"/>
          <p:cNvSpPr txBox="1"/>
          <p:nvPr/>
        </p:nvSpPr>
        <p:spPr>
          <a:xfrm>
            <a:off x="7806055" y="615632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84" name="矩形 83"/>
          <p:cNvSpPr/>
          <p:nvPr/>
        </p:nvSpPr>
        <p:spPr>
          <a:xfrm>
            <a:off x="4502785" y="145415"/>
            <a:ext cx="2768600" cy="63982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85" name="文本框 84"/>
          <p:cNvSpPr txBox="1"/>
          <p:nvPr/>
        </p:nvSpPr>
        <p:spPr>
          <a:xfrm>
            <a:off x="5403215" y="6553200"/>
            <a:ext cx="137922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arbitration.v</a:t>
            </a:r>
            <a:endParaRPr lang="en-US" altLang="zh-CN" sz="1400"/>
          </a:p>
        </p:txBody>
      </p:sp>
      <p:sp>
        <p:nvSpPr>
          <p:cNvPr id="86" name="文本框 85"/>
          <p:cNvSpPr txBox="1"/>
          <p:nvPr/>
        </p:nvSpPr>
        <p:spPr>
          <a:xfrm>
            <a:off x="6313170" y="5281930"/>
            <a:ext cx="9721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87" name="文本框 86"/>
          <p:cNvSpPr txBox="1"/>
          <p:nvPr/>
        </p:nvSpPr>
        <p:spPr>
          <a:xfrm>
            <a:off x="6492240" y="563943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92240" y="581088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492240" y="614997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90" name="文本框 89"/>
          <p:cNvSpPr txBox="1"/>
          <p:nvPr/>
        </p:nvSpPr>
        <p:spPr>
          <a:xfrm>
            <a:off x="6492240" y="6325870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91" name="文本框 90"/>
          <p:cNvSpPr txBox="1"/>
          <p:nvPr/>
        </p:nvSpPr>
        <p:spPr>
          <a:xfrm>
            <a:off x="6492240" y="5982970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276975" y="5467985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mode_i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531995" y="578104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531995" y="5219065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data_addr_o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531995" y="5406390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531995" y="5593715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531995" y="596836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ext_data_i</a:t>
            </a:r>
            <a:endParaRPr lang="en-US" altLang="zh-CN" sz="1000"/>
          </a:p>
        </p:txBody>
      </p:sp>
      <p:sp>
        <p:nvSpPr>
          <p:cNvPr id="99" name="文本框 98"/>
          <p:cNvSpPr txBox="1"/>
          <p:nvPr/>
        </p:nvSpPr>
        <p:spPr>
          <a:xfrm>
            <a:off x="4531995" y="6155690"/>
            <a:ext cx="1003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ext_data_o</a:t>
            </a:r>
            <a:endParaRPr lang="en-US" altLang="zh-CN" sz="1000"/>
          </a:p>
        </p:txBody>
      </p:sp>
      <p:sp>
        <p:nvSpPr>
          <p:cNvPr id="2" name="矩形 1"/>
          <p:cNvSpPr/>
          <p:nvPr/>
        </p:nvSpPr>
        <p:spPr>
          <a:xfrm>
            <a:off x="1339850" y="1349375"/>
            <a:ext cx="2526030" cy="306197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3" name="文本框 2"/>
          <p:cNvSpPr txBox="1"/>
          <p:nvPr/>
        </p:nvSpPr>
        <p:spPr>
          <a:xfrm>
            <a:off x="1351280" y="2976880"/>
            <a:ext cx="1500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51280" y="3165475"/>
            <a:ext cx="15627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base_ram_oe_o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1280" y="3354705"/>
            <a:ext cx="16002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base_ram_we_o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1280" y="3543300"/>
            <a:ext cx="157861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base_ram_be_o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1280" y="2788285"/>
            <a:ext cx="143637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base_ram_addr_o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1351280" y="3889375"/>
            <a:ext cx="16262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base_ram_data_io</a:t>
            </a:r>
            <a:endParaRPr lang="en-US" altLang="zh-CN" sz="1000"/>
          </a:p>
        </p:txBody>
      </p:sp>
      <p:sp>
        <p:nvSpPr>
          <p:cNvPr id="34" name="文本框 33"/>
          <p:cNvSpPr txBox="1"/>
          <p:nvPr/>
        </p:nvSpPr>
        <p:spPr>
          <a:xfrm>
            <a:off x="3206750" y="3208020"/>
            <a:ext cx="64389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pc_i</a:t>
            </a:r>
            <a:endParaRPr lang="en-US" altLang="zh-CN" sz="900"/>
          </a:p>
        </p:txBody>
      </p:sp>
      <p:sp>
        <p:nvSpPr>
          <p:cNvPr id="10" name="文本框 9"/>
          <p:cNvSpPr txBox="1"/>
          <p:nvPr/>
        </p:nvSpPr>
        <p:spPr>
          <a:xfrm>
            <a:off x="2985135" y="3358515"/>
            <a:ext cx="86550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85135" y="3509010"/>
            <a:ext cx="86550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85135" y="3810000"/>
            <a:ext cx="86550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inst_o</a:t>
            </a:r>
            <a:endParaRPr lang="en-US" altLang="zh-CN" sz="900"/>
          </a:p>
        </p:txBody>
      </p:sp>
      <p:sp>
        <p:nvSpPr>
          <p:cNvPr id="16" name="文本框 15"/>
          <p:cNvSpPr txBox="1"/>
          <p:nvPr/>
        </p:nvSpPr>
        <p:spPr>
          <a:xfrm>
            <a:off x="1318260" y="2555875"/>
            <a:ext cx="97282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1"/>
                </a:solidFill>
              </a:rPr>
              <a:t>clk rst_n </a:t>
            </a:r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07845" y="4383405"/>
            <a:ext cx="151447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base_</a:t>
            </a:r>
            <a:r>
              <a:rPr lang="zh-CN" altLang="en-US" sz="1400"/>
              <a:t>ram_ctl</a:t>
            </a:r>
            <a:r>
              <a:rPr lang="en-US" altLang="zh-CN" sz="1400"/>
              <a:t>.v 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2985135" y="3960495"/>
            <a:ext cx="86550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/>
              <a:t>inst_i</a:t>
            </a:r>
            <a:endParaRPr lang="en-US" altLang="zh-CN" sz="900"/>
          </a:p>
        </p:txBody>
      </p:sp>
      <p:sp>
        <p:nvSpPr>
          <p:cNvPr id="48" name="文本框 47"/>
          <p:cNvSpPr txBox="1"/>
          <p:nvPr/>
        </p:nvSpPr>
        <p:spPr>
          <a:xfrm>
            <a:off x="2985135" y="3659505"/>
            <a:ext cx="86550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641465" y="3109595"/>
            <a:ext cx="643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pc_i</a:t>
            </a:r>
            <a:endParaRPr lang="en-US" altLang="zh-CN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419850" y="331470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419850" y="349186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419850" y="3827145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inst_o</a:t>
            </a:r>
            <a:endParaRPr lang="en-US" altLang="zh-CN" sz="1000"/>
          </a:p>
        </p:txBody>
      </p:sp>
      <p:sp>
        <p:nvSpPr>
          <p:cNvPr id="119" name="文本框 118"/>
          <p:cNvSpPr txBox="1"/>
          <p:nvPr/>
        </p:nvSpPr>
        <p:spPr>
          <a:xfrm>
            <a:off x="6419850" y="400304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0" name="文本框 119"/>
          <p:cNvSpPr txBox="1"/>
          <p:nvPr/>
        </p:nvSpPr>
        <p:spPr>
          <a:xfrm>
            <a:off x="6419850" y="3658870"/>
            <a:ext cx="8655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7800340" y="3724910"/>
            <a:ext cx="10293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inst_i</a:t>
            </a:r>
            <a:endParaRPr lang="en-US" altLang="zh-CN" sz="1000"/>
          </a:p>
        </p:txBody>
      </p:sp>
      <p:sp>
        <p:nvSpPr>
          <p:cNvPr id="123" name="文本框 122"/>
          <p:cNvSpPr txBox="1"/>
          <p:nvPr/>
        </p:nvSpPr>
        <p:spPr>
          <a:xfrm>
            <a:off x="7800340" y="3021330"/>
            <a:ext cx="10293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pc_o</a:t>
            </a:r>
            <a:endParaRPr lang="en-US" altLang="zh-CN" sz="1000"/>
          </a:p>
        </p:txBody>
      </p:sp>
      <p:sp>
        <p:nvSpPr>
          <p:cNvPr id="124" name="文本框 123"/>
          <p:cNvSpPr txBox="1"/>
          <p:nvPr/>
        </p:nvSpPr>
        <p:spPr>
          <a:xfrm>
            <a:off x="7791450" y="3197225"/>
            <a:ext cx="13023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inst_w_o = 0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791450" y="3373120"/>
            <a:ext cx="13385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7791450" y="3549015"/>
            <a:ext cx="13385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inst_ce_o = 1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7800340" y="3900805"/>
            <a:ext cx="10293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inst_o = 0</a:t>
            </a:r>
            <a:endParaRPr lang="en-US" altLang="zh-CN" sz="1000"/>
          </a:p>
        </p:txBody>
      </p:sp>
      <p:sp>
        <p:nvSpPr>
          <p:cNvPr id="135" name="文本框 134"/>
          <p:cNvSpPr txBox="1"/>
          <p:nvPr/>
        </p:nvSpPr>
        <p:spPr>
          <a:xfrm>
            <a:off x="4533900" y="371411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base_data_ce_o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533900" y="3194050"/>
            <a:ext cx="102489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base_addr_o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533900" y="3367405"/>
            <a:ext cx="118300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533900" y="3540760"/>
            <a:ext cx="10312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533900" y="3887470"/>
            <a:ext cx="104394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base_data_i</a:t>
            </a:r>
            <a:endParaRPr lang="en-US" altLang="zh-CN" sz="1000"/>
          </a:p>
        </p:txBody>
      </p:sp>
      <p:sp>
        <p:nvSpPr>
          <p:cNvPr id="141" name="文本框 140"/>
          <p:cNvSpPr txBox="1"/>
          <p:nvPr/>
        </p:nvSpPr>
        <p:spPr>
          <a:xfrm>
            <a:off x="4533900" y="4060825"/>
            <a:ext cx="10039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base_data_o</a:t>
            </a:r>
            <a:endParaRPr lang="en-US" altLang="zh-CN" sz="1000"/>
          </a:p>
        </p:txBody>
      </p:sp>
      <p:sp>
        <p:nvSpPr>
          <p:cNvPr id="13" name="文本框 12"/>
          <p:cNvSpPr txBox="1"/>
          <p:nvPr/>
        </p:nvSpPr>
        <p:spPr>
          <a:xfrm>
            <a:off x="2768600" y="4110990"/>
            <a:ext cx="11296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inst_data_sel_i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33900" y="4234180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31995" y="6343015"/>
            <a:ext cx="11334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ext_data_be_o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5575" y="2756535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baseram_busy_o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68600" y="2907030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inst_r_finish_o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69235" y="3057525"/>
            <a:ext cx="110426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inst_w_finish_o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33900" y="267398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33900" y="284734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33900" y="3020695"/>
            <a:ext cx="11042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31995" y="465709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1995" y="4844415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1995" y="5031740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extdata_w_finish_i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11875" y="461772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34710" y="4860925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03290" y="5048250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6485" y="2949575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inst_r_finish_o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79385" y="283210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inst_r_finish_i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811770" y="453707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811770" y="4725035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data_r_finish_i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811770" y="4912995"/>
            <a:ext cx="128206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data_w_finish_i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93460" y="258508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baseram_busy_o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742555" y="263779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baseram_busy_i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358900" y="4692015"/>
            <a:ext cx="2533015" cy="18834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44" name="文本框 143"/>
          <p:cNvSpPr txBox="1"/>
          <p:nvPr/>
        </p:nvSpPr>
        <p:spPr>
          <a:xfrm>
            <a:off x="1351280" y="5283200"/>
            <a:ext cx="137477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sram_ce_n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351280" y="5471795"/>
            <a:ext cx="1431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sram_oe_n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351280" y="5661025"/>
            <a:ext cx="14662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sram_we_n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351280" y="5849620"/>
            <a:ext cx="144653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sram_be_n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51280" y="5094605"/>
            <a:ext cx="131635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sram_addr</a:t>
            </a:r>
            <a:endParaRPr lang="en-US" altLang="zh-CN" sz="1000"/>
          </a:p>
        </p:txBody>
      </p:sp>
      <p:sp>
        <p:nvSpPr>
          <p:cNvPr id="149" name="文本框 148"/>
          <p:cNvSpPr txBox="1"/>
          <p:nvPr/>
        </p:nvSpPr>
        <p:spPr>
          <a:xfrm>
            <a:off x="1351280" y="6195695"/>
            <a:ext cx="14903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sram_data</a:t>
            </a:r>
            <a:endParaRPr lang="en-US" altLang="zh-CN" sz="1000"/>
          </a:p>
        </p:txBody>
      </p:sp>
      <p:sp>
        <p:nvSpPr>
          <p:cNvPr id="150" name="文本框 149"/>
          <p:cNvSpPr txBox="1"/>
          <p:nvPr/>
        </p:nvSpPr>
        <p:spPr>
          <a:xfrm>
            <a:off x="2595245" y="5267960"/>
            <a:ext cx="13087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data_addr_i</a:t>
            </a:r>
            <a:endParaRPr lang="en-US" altLang="zh-CN" sz="1000"/>
          </a:p>
        </p:txBody>
      </p:sp>
      <p:sp>
        <p:nvSpPr>
          <p:cNvPr id="151" name="文本框 150"/>
          <p:cNvSpPr txBox="1"/>
          <p:nvPr/>
        </p:nvSpPr>
        <p:spPr>
          <a:xfrm>
            <a:off x="3110865" y="544893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3110865" y="5629910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3110865" y="5991860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data_o</a:t>
            </a:r>
            <a:endParaRPr lang="en-US" altLang="zh-CN" sz="1000"/>
          </a:p>
        </p:txBody>
      </p:sp>
      <p:sp>
        <p:nvSpPr>
          <p:cNvPr id="154" name="文本框 153"/>
          <p:cNvSpPr txBox="1"/>
          <p:nvPr/>
        </p:nvSpPr>
        <p:spPr>
          <a:xfrm>
            <a:off x="1358900" y="4691380"/>
            <a:ext cx="89154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clk rst_n </a:t>
            </a:r>
            <a:endParaRPr lang="en-US" altLang="zh-CN" sz="1200"/>
          </a:p>
        </p:txBody>
      </p:sp>
      <p:sp>
        <p:nvSpPr>
          <p:cNvPr id="155" name="文本框 154"/>
          <p:cNvSpPr txBox="1"/>
          <p:nvPr/>
        </p:nvSpPr>
        <p:spPr>
          <a:xfrm>
            <a:off x="1941195" y="6590665"/>
            <a:ext cx="138747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</a:t>
            </a:r>
            <a:r>
              <a:rPr lang="zh-CN" altLang="en-US" sz="1400"/>
              <a:t>ram_ctl</a:t>
            </a:r>
            <a:r>
              <a:rPr lang="en-US" altLang="zh-CN" sz="1400"/>
              <a:t>.v</a:t>
            </a:r>
            <a:endParaRPr lang="zh-CN" altLang="en-US" sz="1400"/>
          </a:p>
        </p:txBody>
      </p:sp>
      <p:sp>
        <p:nvSpPr>
          <p:cNvPr id="156" name="文本框 155"/>
          <p:cNvSpPr txBox="1"/>
          <p:nvPr/>
        </p:nvSpPr>
        <p:spPr>
          <a:xfrm>
            <a:off x="3110865" y="617283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data_i</a:t>
            </a:r>
            <a:endParaRPr lang="en-US" altLang="zh-CN" sz="1000"/>
          </a:p>
        </p:txBody>
      </p:sp>
      <p:sp>
        <p:nvSpPr>
          <p:cNvPr id="157" name="文本框 156"/>
          <p:cNvSpPr txBox="1"/>
          <p:nvPr/>
        </p:nvSpPr>
        <p:spPr>
          <a:xfrm>
            <a:off x="3110865" y="5810885"/>
            <a:ext cx="79311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data_ce_i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2895600" y="6353810"/>
            <a:ext cx="10083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  <a:uFillTx/>
              </a:rPr>
              <a:t>data_sel_i</a:t>
            </a:r>
            <a:endParaRPr lang="en-US" altLang="zh-CN" sz="1000">
              <a:solidFill>
                <a:srgbClr val="00B050"/>
              </a:solidFill>
              <a:uFillTx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726055" y="4725035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sram_ctl_busy_o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413000" y="4906010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data_r_finish_o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413000" y="5086985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data_w_finish_o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95575" y="2599055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is_read_data_i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57395" y="2463165"/>
            <a:ext cx="117792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is_read_data_o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002655" y="2431415"/>
            <a:ext cx="126047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baseram_w_finish_o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770495" y="2477770"/>
            <a:ext cx="126047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baseram_w_finish_i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451610" y="40640"/>
            <a:ext cx="1722755" cy="106235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700"/>
          </a:p>
        </p:txBody>
      </p:sp>
      <p:sp>
        <p:nvSpPr>
          <p:cNvPr id="106" name="文本框 105"/>
          <p:cNvSpPr txBox="1"/>
          <p:nvPr/>
        </p:nvSpPr>
        <p:spPr>
          <a:xfrm>
            <a:off x="1877695" y="652145"/>
            <a:ext cx="130873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bram_data_i</a:t>
            </a:r>
            <a:endParaRPr lang="en-US" altLang="zh-CN" sz="1000"/>
          </a:p>
        </p:txBody>
      </p:sp>
      <p:sp>
        <p:nvSpPr>
          <p:cNvPr id="117" name="文本框 116"/>
          <p:cNvSpPr txBox="1"/>
          <p:nvPr/>
        </p:nvSpPr>
        <p:spPr>
          <a:xfrm>
            <a:off x="2156460" y="857250"/>
            <a:ext cx="102997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/>
              <a:t>bram_data_o</a:t>
            </a:r>
            <a:endParaRPr lang="en-US" altLang="zh-CN" sz="1000"/>
          </a:p>
        </p:txBody>
      </p:sp>
      <p:sp>
        <p:nvSpPr>
          <p:cNvPr id="122" name="文本框 121"/>
          <p:cNvSpPr txBox="1"/>
          <p:nvPr/>
        </p:nvSpPr>
        <p:spPr>
          <a:xfrm>
            <a:off x="1695450" y="1102995"/>
            <a:ext cx="138747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bram.v</a:t>
            </a:r>
            <a:endParaRPr lang="zh-CN" altLang="en-US" sz="1400"/>
          </a:p>
        </p:txBody>
      </p:sp>
      <p:sp>
        <p:nvSpPr>
          <p:cNvPr id="132" name="文本框 131"/>
          <p:cNvSpPr txBox="1"/>
          <p:nvPr/>
        </p:nvSpPr>
        <p:spPr>
          <a:xfrm>
            <a:off x="2008505" y="36830"/>
            <a:ext cx="117792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clk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695450" y="241935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bram_w_i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1695450" y="447040"/>
            <a:ext cx="149098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2"/>
                </a:solidFill>
              </a:rPr>
              <a:t>bram_addr_i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1351915" y="2065655"/>
            <a:ext cx="120459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bram_data_o 9:0</a:t>
            </a:r>
            <a:endParaRPr lang="en-US" altLang="zh-CN" sz="1000"/>
          </a:p>
        </p:txBody>
      </p:sp>
      <p:sp>
        <p:nvSpPr>
          <p:cNvPr id="158" name="文本框 157"/>
          <p:cNvSpPr txBox="1"/>
          <p:nvPr/>
        </p:nvSpPr>
        <p:spPr>
          <a:xfrm>
            <a:off x="1351915" y="1580515"/>
            <a:ext cx="120396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bram_w_o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1351915" y="1823085"/>
            <a:ext cx="120396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2"/>
                </a:solidFill>
              </a:rPr>
              <a:t>bram_addr_o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486910" y="820420"/>
            <a:ext cx="120459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/>
              <a:t>bram_data_i</a:t>
            </a:r>
            <a:endParaRPr lang="en-US" altLang="zh-CN" sz="1000"/>
          </a:p>
        </p:txBody>
      </p:sp>
      <p:sp>
        <p:nvSpPr>
          <p:cNvPr id="167" name="文本框 166"/>
          <p:cNvSpPr txBox="1"/>
          <p:nvPr/>
        </p:nvSpPr>
        <p:spPr>
          <a:xfrm>
            <a:off x="4486910" y="577850"/>
            <a:ext cx="160655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bram_addr_o 10bit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5934710" y="57785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prgm_start_addr_i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7800340" y="440055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prgm_start_addr_o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2745740" y="1655445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762885" y="1896110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bram_w_start_i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4514215" y="1901190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bram_w_start_o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166485" y="1910080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bram_w_start_i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7791450" y="1774825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bram_w_start_o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517140" y="211709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2"/>
                </a:solidFill>
              </a:rPr>
              <a:t>prgm_start_addr_i</a:t>
            </a:r>
            <a:endParaRPr lang="en-US" altLang="zh-CN" sz="1000">
              <a:solidFill>
                <a:schemeClr val="tx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4474845" y="2128520"/>
            <a:ext cx="135064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chemeClr val="tx1"/>
                </a:solidFill>
              </a:rPr>
              <a:t>prgm_start_addr_o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4493895" y="1661795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148705" y="1680210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bram_w_finish_o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732395" y="1544955"/>
            <a:ext cx="110490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bram_w_finish_i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7806055" y="1228090"/>
            <a:ext cx="128714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FF0000"/>
                </a:solidFill>
              </a:rPr>
              <a:t>fast_mode_start_o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6003290" y="1363345"/>
            <a:ext cx="128714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FF0000"/>
                </a:solidFill>
              </a:rPr>
              <a:t>fast_mode_start_i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4508500" y="1364615"/>
            <a:ext cx="128714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FF0000"/>
                </a:solidFill>
              </a:rPr>
              <a:t>fast_mode_start_o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2563495" y="1397635"/>
            <a:ext cx="128714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FF0000"/>
                </a:solidFill>
              </a:rPr>
              <a:t>fast_mode_start_i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7766050" y="674370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00B050"/>
                </a:solidFill>
              </a:rPr>
              <a:t>lock_addr_o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166485" y="809625"/>
            <a:ext cx="1104900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0B050"/>
                </a:solidFill>
              </a:rPr>
              <a:t>lock_addr_i</a:t>
            </a:r>
            <a:endParaRPr lang="en-US" altLang="zh-CN" sz="1000">
              <a:solidFill>
                <a:srgbClr val="00B050"/>
              </a:solidFill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4430395" y="203835"/>
            <a:ext cx="972820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accent1"/>
                </a:solidFill>
              </a:rPr>
              <a:t>clk  </a:t>
            </a:r>
            <a:r>
              <a:rPr lang="en-US" altLang="zh-CN" sz="1200">
                <a:solidFill>
                  <a:schemeClr val="accent1"/>
                </a:solidFill>
              </a:rPr>
              <a:t>rst_n </a:t>
            </a:r>
            <a:endParaRPr lang="en-US" altLang="zh-CN" sz="12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4719320" y="3399155"/>
            <a:ext cx="2320925" cy="27241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45" name="文本框 44"/>
          <p:cNvSpPr txBox="1"/>
          <p:nvPr/>
        </p:nvSpPr>
        <p:spPr>
          <a:xfrm>
            <a:off x="4719320" y="4079240"/>
            <a:ext cx="153797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uart_data_i     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19320" y="472440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r_data_i         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19320" y="4969510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r_data_w_i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719320" y="361251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uart_addr_i  </a:t>
            </a:r>
            <a:endParaRPr lang="zh-CN" altLang="en-US" sz="1400"/>
          </a:p>
        </p:txBody>
      </p:sp>
      <p:sp>
        <p:nvSpPr>
          <p:cNvPr id="67" name="文本框 66"/>
          <p:cNvSpPr txBox="1"/>
          <p:nvPr/>
        </p:nvSpPr>
        <p:spPr>
          <a:xfrm>
            <a:off x="4719320" y="5187315"/>
            <a:ext cx="232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  buffer_data_o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4719320" y="3399155"/>
            <a:ext cx="875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clk  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4979035" y="612330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uart_buffer.v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285365" y="1585595"/>
            <a:ext cx="1797685" cy="16262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2285365" y="210566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Rxd_clear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85365" y="186055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RxD   1</a:t>
            </a:r>
            <a:endParaRPr lang="en-US" altLang="zh-CN" sz="1400"/>
          </a:p>
        </p:txBody>
      </p:sp>
      <p:sp>
        <p:nvSpPr>
          <p:cNvPr id="13" name="文本框 12"/>
          <p:cNvSpPr txBox="1"/>
          <p:nvPr/>
        </p:nvSpPr>
        <p:spPr>
          <a:xfrm>
            <a:off x="2803525" y="253746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8 RxD_data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2285365" y="158559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2239645" y="321437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receiver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302510" y="2787650"/>
            <a:ext cx="1763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RxD_data_ready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02510" y="3844925"/>
            <a:ext cx="1797685" cy="16262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90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02510" y="436499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TxD_start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2510" y="4119880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TxD_data  8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20670" y="508127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1 TxD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02510" y="3844925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</a:rPr>
              <a:t>clk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02510" y="5473700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transmitter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9655" y="4815840"/>
            <a:ext cx="1763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TxD_busy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77670" y="236220"/>
            <a:ext cx="0" cy="62661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48310" y="615315"/>
            <a:ext cx="84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242185" y="471805"/>
            <a:ext cx="84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FPGA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230630" y="2031365"/>
            <a:ext cx="101409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3"/>
            <a:endCxn id="37" idx="3"/>
          </p:cNvCxnSpPr>
          <p:nvPr/>
        </p:nvCxnSpPr>
        <p:spPr>
          <a:xfrm flipH="1">
            <a:off x="1430655" y="5234940"/>
            <a:ext cx="2652395" cy="1022350"/>
          </a:xfrm>
          <a:prstGeom prst="bentConnector3">
            <a:avLst>
              <a:gd name="adj1" fmla="val -89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57175" y="1767205"/>
            <a:ext cx="117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发送</a:t>
            </a:r>
            <a:endParaRPr lang="zh-CN" altLang="en-US"/>
          </a:p>
          <a:p>
            <a:pPr algn="ctr"/>
            <a:r>
              <a:rPr lang="zh-CN" altLang="en-US"/>
              <a:t>串行数据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57175" y="593471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接收</a:t>
            </a:r>
            <a:endParaRPr lang="zh-CN" altLang="en-US"/>
          </a:p>
          <a:p>
            <a:pPr algn="ctr"/>
            <a:r>
              <a:rPr lang="zh-CN" altLang="en-US"/>
              <a:t>串行数据</a:t>
            </a:r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rcRect r="41527"/>
          <a:stretch>
            <a:fillRect/>
          </a:stretch>
        </p:blipFill>
        <p:spPr>
          <a:xfrm>
            <a:off x="57785" y="3209290"/>
            <a:ext cx="1590675" cy="183642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32080" y="283083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开始位</a:t>
            </a:r>
            <a:r>
              <a:rPr lang="en-US" altLang="zh-CN"/>
              <a:t> 1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46050" y="1062355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RS-232</a:t>
            </a:r>
            <a:r>
              <a:rPr lang="zh-CN" altLang="en-US"/>
              <a:t>标准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19320" y="4286250"/>
            <a:ext cx="137096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43" name="肘形连接符 42"/>
          <p:cNvCxnSpPr>
            <a:stCxn id="13" idx="3"/>
            <a:endCxn id="46" idx="1"/>
          </p:cNvCxnSpPr>
          <p:nvPr/>
        </p:nvCxnSpPr>
        <p:spPr>
          <a:xfrm>
            <a:off x="4065905" y="2691130"/>
            <a:ext cx="653415" cy="2186940"/>
          </a:xfrm>
          <a:prstGeom prst="bentConnector3">
            <a:avLst>
              <a:gd name="adj1" fmla="val 47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2" idx="3"/>
            <a:endCxn id="47" idx="1"/>
          </p:cNvCxnSpPr>
          <p:nvPr/>
        </p:nvCxnSpPr>
        <p:spPr>
          <a:xfrm>
            <a:off x="4065905" y="2941320"/>
            <a:ext cx="653415" cy="2181860"/>
          </a:xfrm>
          <a:prstGeom prst="bentConnector3">
            <a:avLst>
              <a:gd name="adj1" fmla="val 277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728210" y="4496435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100310" y="2167890"/>
            <a:ext cx="1751330" cy="22180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2" name="文本框 51"/>
          <p:cNvSpPr txBox="1"/>
          <p:nvPr/>
        </p:nvSpPr>
        <p:spPr>
          <a:xfrm>
            <a:off x="10217150" y="4385945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my_cpu.v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10118725" y="3239770"/>
            <a:ext cx="1475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data_ce_o = 1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118725" y="2329180"/>
            <a:ext cx="1330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data_addr_o</a:t>
            </a:r>
            <a:endParaRPr lang="en-US" altLang="zh-CN" sz="1400"/>
          </a:p>
        </p:txBody>
      </p:sp>
      <p:sp>
        <p:nvSpPr>
          <p:cNvPr id="60" name="文本框 59"/>
          <p:cNvSpPr txBox="1"/>
          <p:nvPr/>
        </p:nvSpPr>
        <p:spPr>
          <a:xfrm>
            <a:off x="10118725" y="2576195"/>
            <a:ext cx="1302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mode_o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18725" y="279844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data_w_o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118725" y="301625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data_r_o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0118725" y="345630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66" name="文本框 65"/>
          <p:cNvSpPr txBox="1"/>
          <p:nvPr/>
        </p:nvSpPr>
        <p:spPr>
          <a:xfrm>
            <a:off x="10118725" y="368427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5078730" y="3391535"/>
            <a:ext cx="8750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/>
              <a:t>rst  </a:t>
            </a:r>
            <a:endParaRPr lang="en-US" altLang="zh-CN" sz="1600"/>
          </a:p>
        </p:txBody>
      </p:sp>
      <p:sp>
        <p:nvSpPr>
          <p:cNvPr id="84" name="矩形 83"/>
          <p:cNvSpPr/>
          <p:nvPr/>
        </p:nvSpPr>
        <p:spPr>
          <a:xfrm>
            <a:off x="7768590" y="355600"/>
            <a:ext cx="1751330" cy="576834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7884795" y="613410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arbitration.v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57540" y="2373630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data_addr_i</a:t>
            </a:r>
            <a:endParaRPr lang="en-US" altLang="zh-CN" sz="1400"/>
          </a:p>
        </p:txBody>
      </p:sp>
      <p:sp>
        <p:nvSpPr>
          <p:cNvPr id="87" name="文本框 86"/>
          <p:cNvSpPr txBox="1"/>
          <p:nvPr/>
        </p:nvSpPr>
        <p:spPr>
          <a:xfrm>
            <a:off x="8490585" y="283781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490585" y="306070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490585" y="350075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90" name="文本框 89"/>
          <p:cNvSpPr txBox="1"/>
          <p:nvPr/>
        </p:nvSpPr>
        <p:spPr>
          <a:xfrm>
            <a:off x="8461375" y="372872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91" name="文本框 90"/>
          <p:cNvSpPr txBox="1"/>
          <p:nvPr/>
        </p:nvSpPr>
        <p:spPr>
          <a:xfrm>
            <a:off x="8490585" y="32835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211185" y="2614930"/>
            <a:ext cx="130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768590" y="854075"/>
            <a:ext cx="1330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FF0000"/>
                </a:solidFill>
              </a:rPr>
              <a:t>data_addr_o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106" name="肘形连接符 105"/>
          <p:cNvCxnSpPr>
            <a:stCxn id="94" idx="1"/>
          </p:cNvCxnSpPr>
          <p:nvPr/>
        </p:nvCxnSpPr>
        <p:spPr>
          <a:xfrm rot="10800000" flipV="1">
            <a:off x="7393940" y="1007110"/>
            <a:ext cx="374650" cy="22586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endCxn id="51" idx="1"/>
          </p:cNvCxnSpPr>
          <p:nvPr/>
        </p:nvCxnSpPr>
        <p:spPr>
          <a:xfrm rot="10800000" flipV="1">
            <a:off x="4719320" y="3268345"/>
            <a:ext cx="2690495" cy="497840"/>
          </a:xfrm>
          <a:prstGeom prst="bentConnector3">
            <a:avLst>
              <a:gd name="adj1" fmla="val 1044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7768590" y="4753610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uart_data_r_o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68590" y="4944745"/>
            <a:ext cx="1338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uart_data_i</a:t>
            </a:r>
            <a:endParaRPr lang="en-US" altLang="zh-CN" sz="1400"/>
          </a:p>
        </p:txBody>
      </p:sp>
      <p:cxnSp>
        <p:nvCxnSpPr>
          <p:cNvPr id="110" name="肘形连接符 109"/>
          <p:cNvCxnSpPr>
            <a:stCxn id="67" idx="3"/>
            <a:endCxn id="109" idx="1"/>
          </p:cNvCxnSpPr>
          <p:nvPr/>
        </p:nvCxnSpPr>
        <p:spPr>
          <a:xfrm flipV="1">
            <a:off x="7040245" y="5098415"/>
            <a:ext cx="728345" cy="24257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7768590" y="4259580"/>
            <a:ext cx="147129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uart_data_w</a:t>
            </a:r>
            <a:r>
              <a:rPr lang="en-US" altLang="zh-CN" sz="1400">
                <a:solidFill>
                  <a:srgbClr val="00B050"/>
                </a:solidFill>
              </a:rPr>
              <a:t>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760335" y="4500245"/>
            <a:ext cx="133858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/>
              <a:t>uart_data_o</a:t>
            </a:r>
            <a:endParaRPr lang="en-US" altLang="zh-CN" sz="1400"/>
          </a:p>
        </p:txBody>
      </p:sp>
      <p:sp>
        <p:nvSpPr>
          <p:cNvPr id="115" name="文本框 114"/>
          <p:cNvSpPr txBox="1"/>
          <p:nvPr/>
        </p:nvSpPr>
        <p:spPr>
          <a:xfrm>
            <a:off x="5857240" y="5485130"/>
            <a:ext cx="1182370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TxD_start_o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719320" y="5791835"/>
            <a:ext cx="113855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TxD_</a:t>
            </a:r>
            <a:r>
              <a:rPr lang="en-US" altLang="zh-CN" sz="1400">
                <a:solidFill>
                  <a:srgbClr val="00B050"/>
                </a:solidFill>
              </a:rPr>
              <a:t>busy_i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122" name="肘形连接符 121"/>
          <p:cNvCxnSpPr>
            <a:stCxn id="22" idx="3"/>
            <a:endCxn id="6" idx="1"/>
          </p:cNvCxnSpPr>
          <p:nvPr/>
        </p:nvCxnSpPr>
        <p:spPr>
          <a:xfrm flipH="1" flipV="1">
            <a:off x="2285365" y="2259330"/>
            <a:ext cx="1780540" cy="681990"/>
          </a:xfrm>
          <a:prstGeom prst="bentConnector5">
            <a:avLst>
              <a:gd name="adj1" fmla="val -13374"/>
              <a:gd name="adj2" fmla="val -87616"/>
              <a:gd name="adj3" fmla="val 1133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5455920" y="3844925"/>
            <a:ext cx="1583690" cy="33718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TxD_data</a:t>
            </a:r>
            <a:r>
              <a:rPr lang="en-US" altLang="zh-CN" sz="1600">
                <a:solidFill>
                  <a:schemeClr val="tx1"/>
                </a:solidFill>
              </a:rPr>
              <a:t>_</a:t>
            </a:r>
            <a:r>
              <a:rPr lang="en-US" altLang="zh-CN" sz="1400">
                <a:solidFill>
                  <a:schemeClr val="tx1"/>
                </a:solidFill>
              </a:rPr>
              <a:t>o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7760335" y="4035425"/>
            <a:ext cx="1420495" cy="3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trans_enable_o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115" y="4638040"/>
            <a:ext cx="1420495" cy="2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1200">
                <a:solidFill>
                  <a:srgbClr val="00B050"/>
                </a:solidFill>
              </a:rPr>
              <a:t>trans_enable_i</a:t>
            </a:r>
            <a:endParaRPr lang="en-US" altLang="zh-CN" sz="1200">
              <a:solidFill>
                <a:srgbClr val="00B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访存加速器</a:t>
            </a:r>
            <a:r>
              <a:rPr lang="en-US" altLang="zh-CN"/>
              <a:t>buffer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地址</a:t>
            </a:r>
            <a:r>
              <a:rPr lang="en-US" altLang="zh-CN"/>
              <a:t> 0xFFFF_0000 -- 0xFFFF_0003 &lt;--&gt; 32</a:t>
            </a:r>
            <a:r>
              <a:rPr lang="zh-CN" altLang="en-US"/>
              <a:t>位</a:t>
            </a:r>
            <a:r>
              <a:rPr lang="en-US" altLang="zh-CN"/>
              <a:t>buffer</a:t>
            </a:r>
            <a:r>
              <a:rPr lang="zh-CN" altLang="en-US"/>
              <a:t>，支持字或字节的</a:t>
            </a:r>
            <a:r>
              <a:rPr lang="zh-CN" altLang="en-US"/>
              <a:t>读写，注意串口地址相关逻辑可能需要更改</a:t>
            </a:r>
            <a:endParaRPr lang="en-US" altLang="zh-CN"/>
          </a:p>
          <a:p>
            <a:r>
              <a:rPr lang="zh-CN" altLang="en-US"/>
              <a:t>握手信号：内部信号</a:t>
            </a:r>
            <a:r>
              <a:rPr lang="en-US" altLang="zh-CN"/>
              <a:t>ready</a:t>
            </a:r>
            <a:r>
              <a:rPr lang="zh-CN" altLang="en-US"/>
              <a:t>，参数化，由参数决定</a:t>
            </a:r>
            <a:r>
              <a:rPr lang="en-US" altLang="zh-CN"/>
              <a:t>ready</a:t>
            </a:r>
            <a:r>
              <a:rPr lang="zh-CN" altLang="en-US"/>
              <a:t>几个周期后有效，</a:t>
            </a:r>
            <a:r>
              <a:rPr lang="en-US" altLang="zh-CN"/>
              <a:t>ready</a:t>
            </a:r>
            <a:r>
              <a:rPr lang="zh-CN" altLang="en-US"/>
              <a:t>有效后才能</a:t>
            </a:r>
            <a:r>
              <a:rPr lang="en-US" altLang="zh-CN"/>
              <a:t>load</a:t>
            </a:r>
            <a:r>
              <a:rPr lang="zh-CN" altLang="en-US"/>
              <a:t>，否则只能全流水暂停</a:t>
            </a:r>
            <a:r>
              <a:rPr lang="zh-CN" altLang="en-US"/>
              <a:t>等待</a:t>
            </a:r>
            <a:endParaRPr lang="zh-CN" altLang="en-US"/>
          </a:p>
          <a:p>
            <a:r>
              <a:rPr lang="en-US" altLang="zh-CN"/>
              <a:t>buffer</a:t>
            </a:r>
            <a:r>
              <a:rPr lang="zh-CN" altLang="en-US"/>
              <a:t>后面的组合逻辑，就是加速器的实现，用于进行某种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en-US" altLang="zh-CN"/>
              <a:t>ready</a:t>
            </a:r>
            <a:r>
              <a:rPr lang="zh-CN" altLang="en-US"/>
              <a:t>且</a:t>
            </a:r>
            <a:r>
              <a:rPr lang="en-US" altLang="zh-CN"/>
              <a:t>load</a:t>
            </a:r>
            <a:r>
              <a:rPr lang="zh-CN" altLang="en-US"/>
              <a:t>之后，就将其写入到</a:t>
            </a:r>
            <a:r>
              <a:rPr lang="en-US" altLang="zh-CN"/>
              <a:t>MEM/WB</a:t>
            </a:r>
            <a:r>
              <a:rPr lang="zh-CN" altLang="en-US"/>
              <a:t>流水</a:t>
            </a:r>
            <a:r>
              <a:rPr lang="en-US" altLang="zh-CN"/>
              <a:t>reg</a:t>
            </a:r>
            <a:r>
              <a:rPr lang="zh-CN" altLang="en-US"/>
              <a:t>，因此这里的多路选择需要新的</a:t>
            </a:r>
            <a:r>
              <a:rPr lang="zh-CN" altLang="en-US"/>
              <a:t>信号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90551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790" y="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solidFill>
                  <a:srgbClr val="7030A0"/>
                </a:solidFill>
              </a:rPr>
              <a:t>在访存挂加速器</a:t>
            </a:r>
            <a:r>
              <a:rPr lang="zh-CN" altLang="en-US" sz="1600" b="1">
                <a:solidFill>
                  <a:srgbClr val="7030A0"/>
                </a:solidFill>
              </a:rPr>
              <a:t>壳子</a:t>
            </a:r>
            <a:endParaRPr lang="zh-CN" altLang="en-US" sz="1600" b="1">
              <a:solidFill>
                <a:srgbClr val="7030A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72640" y="23876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95325" y="23876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23876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23876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23876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23876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98552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60706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188595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294640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278701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51079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21615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21615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rot="13380000">
            <a:off x="1734185" y="481584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54850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00570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52031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379855" y="230568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287972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00228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002280"/>
            <a:ext cx="857250" cy="8712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16230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478917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15988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359791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464502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49135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23088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376618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393382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362013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10908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21640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372745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198437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361124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23278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05295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36601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285178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262255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46443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294703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481584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54850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00570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362013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10908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36347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285242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44424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338830"/>
            <a:ext cx="852805" cy="19621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38836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04177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06920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36486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27882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54393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474853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4811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00570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3995420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431415"/>
            <a:ext cx="73342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2646045"/>
            <a:ext cx="68453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34937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470471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43738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00570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366966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483933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2637790"/>
            <a:ext cx="73342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2949575"/>
            <a:ext cx="738505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522220"/>
            <a:ext cx="300355" cy="198755"/>
          </a:xfrm>
          <a:prstGeom prst="bentConnector3">
            <a:avLst>
              <a:gd name="adj1" fmla="val 50106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3880485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4725670"/>
            <a:ext cx="50863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045075" y="111379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94424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90932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70485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143635"/>
            <a:ext cx="550545" cy="205105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108710"/>
            <a:ext cx="538480" cy="27559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108075"/>
            <a:ext cx="550545" cy="275590"/>
            <a:chOff x="7945" y="2426"/>
            <a:chExt cx="867" cy="434"/>
          </a:xfrm>
          <a:solidFill>
            <a:srgbClr val="000000">
              <a:alpha val="0"/>
            </a:srgbClr>
          </a:solidFill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90297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33692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12801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521585"/>
            <a:ext cx="38036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45618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2672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368617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50456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391160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392684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12407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39900" y="1069975"/>
            <a:ext cx="623570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183832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5538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167259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33032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443990"/>
            <a:ext cx="885190" cy="885825"/>
          </a:xfrm>
          <a:prstGeom prst="bentConnector5">
            <a:avLst>
              <a:gd name="adj1" fmla="val -26901"/>
              <a:gd name="adj2" fmla="val 38709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44653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23571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55257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08178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 strike="dblStrike">
                <a:solidFill>
                  <a:srgbClr val="00B050"/>
                </a:solidFill>
                <a:uFillTx/>
              </a:rPr>
              <a:t>jal_en_i</a:t>
            </a:r>
            <a:endParaRPr lang="en-US" altLang="zh-CN" sz="8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31101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chemeClr val="tx1"/>
                </a:solidFill>
                <a:uFillTx/>
              </a:rPr>
              <a:t>jal_i</a:t>
            </a:r>
            <a:endParaRPr lang="en-US" altLang="zh-CN" sz="9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334645" y="106997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645" y="808355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81724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197421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362394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263779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276606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198628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267271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8941435" y="210058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22377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33807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2813050"/>
            <a:ext cx="416560" cy="213360"/>
          </a:xfrm>
          <a:prstGeom prst="trapezoid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38125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531745"/>
            <a:ext cx="3810" cy="198120"/>
          </a:xfrm>
          <a:prstGeom prst="straightConnector1">
            <a:avLst/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2736850"/>
            <a:ext cx="1786255" cy="355600"/>
          </a:xfrm>
          <a:prstGeom prst="bentConnector4">
            <a:avLst>
              <a:gd name="adj1" fmla="val 47032"/>
              <a:gd name="adj2" fmla="val 1744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2771140"/>
            <a:ext cx="205105" cy="139700"/>
          </a:xfrm>
          <a:prstGeom prst="bentConnector3">
            <a:avLst>
              <a:gd name="adj1" fmla="val 50155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2736215"/>
            <a:ext cx="317500" cy="635"/>
          </a:xfrm>
          <a:prstGeom prst="bentConnector3">
            <a:avLst>
              <a:gd name="adj1" fmla="val 50000"/>
            </a:avLst>
          </a:prstGeom>
          <a:solidFill>
            <a:srgbClr val="000000">
              <a:alpha val="0"/>
            </a:srgb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1718945"/>
            <a:ext cx="733425" cy="16827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23532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179451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460756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475805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30657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45706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00558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15607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458216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473265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8041005" y="2161540"/>
            <a:ext cx="38798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8094980" y="1950720"/>
            <a:ext cx="470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 strike="sngStrike">
                <a:solidFill>
                  <a:schemeClr val="tx1"/>
                </a:solidFill>
                <a:uFillTx/>
              </a:rPr>
              <a:t>jal_o</a:t>
            </a:r>
            <a:endParaRPr lang="en-US" altLang="zh-CN" sz="800" strike="sngStrike">
              <a:solidFill>
                <a:schemeClr val="tx1"/>
              </a:solidFill>
              <a:uFillTx/>
            </a:endParaRPr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34378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284480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1971040"/>
            <a:ext cx="38798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>
              <a:buClrTx/>
              <a:buSzTx/>
              <a:buFontTx/>
            </a:pPr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al_i</a:t>
            </a:r>
            <a:endParaRPr lang="zh-CN" altLang="en-US" sz="800" strike="dblStrike">
              <a:uFillTx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1805940"/>
            <a:ext cx="470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/>
              <a:t>j</a:t>
            </a:r>
            <a:r>
              <a:rPr lang="zh-CN" altLang="en-US" sz="800" strike="dblStrike">
                <a:uFillTx/>
              </a:rPr>
              <a:t>al_o</a:t>
            </a:r>
            <a:endParaRPr lang="zh-CN" altLang="en-US" sz="800" strike="dblStrike">
              <a:uFillTx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5026660" y="37839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38963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46469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474154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471868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483997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817245"/>
            <a:ext cx="1652905" cy="692150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513205"/>
            <a:ext cx="1008380" cy="19875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r_w_instram_stall.v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268730"/>
            <a:ext cx="9074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97091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 strike="dblStrike">
                <a:solidFill>
                  <a:srgbClr val="00B050"/>
                </a:solidFill>
                <a:uFillTx/>
              </a:rPr>
              <a:t>ex_mem_data_w_i</a:t>
            </a:r>
            <a:endParaRPr lang="en-US" altLang="zh-CN" sz="900" strike="dblStrike">
              <a:solidFill>
                <a:srgbClr val="00B050"/>
              </a:solidFill>
              <a:uFillTx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117600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560830"/>
            <a:ext cx="60706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358265"/>
            <a:ext cx="656590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2845435"/>
            <a:ext cx="212090" cy="142240"/>
          </a:xfrm>
          <a:prstGeom prst="trapezoid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2907665"/>
            <a:ext cx="179070" cy="403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2995930"/>
            <a:ext cx="2395855" cy="44450"/>
          </a:xfrm>
          <a:prstGeom prst="bentConnector4">
            <a:avLst>
              <a:gd name="adj1" fmla="val -9939"/>
              <a:gd name="adj2" fmla="val -18457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675" y="192595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366520"/>
            <a:ext cx="53911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4892675" y="3092450"/>
            <a:ext cx="859155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sz="700"/>
              <a:t>is_jump_inst_i</a:t>
            </a:r>
            <a:endParaRPr lang="zh-CN" altLang="en-US" sz="700"/>
          </a:p>
        </p:txBody>
      </p:sp>
      <p:sp>
        <p:nvSpPr>
          <p:cNvPr id="264" name="文本框 263"/>
          <p:cNvSpPr txBox="1"/>
          <p:nvPr/>
        </p:nvSpPr>
        <p:spPr>
          <a:xfrm>
            <a:off x="4610100" y="3290570"/>
            <a:ext cx="911860" cy="1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r"/>
            <a:r>
              <a:rPr lang="zh-CN" altLang="en-US" sz="700"/>
              <a:t>is_jump_inst_</a:t>
            </a:r>
            <a:r>
              <a:rPr lang="en-US" altLang="zh-CN" sz="700"/>
              <a:t>o</a:t>
            </a:r>
            <a:endParaRPr lang="en-US" altLang="zh-CN" sz="700"/>
          </a:p>
        </p:txBody>
      </p:sp>
      <p:sp>
        <p:nvSpPr>
          <p:cNvPr id="2" name="文本框 1"/>
          <p:cNvSpPr txBox="1"/>
          <p:nvPr/>
        </p:nvSpPr>
        <p:spPr>
          <a:xfrm>
            <a:off x="9918065" y="802005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8370" y="996950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685020" y="1191895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995545" y="4334510"/>
            <a:ext cx="71818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id_</a:t>
            </a:r>
            <a:r>
              <a:rPr lang="en-US" altLang="zh-CN" sz="800" b="1">
                <a:solidFill>
                  <a:srgbClr val="00B050"/>
                </a:solidFill>
              </a:rPr>
              <a:t>ex_w_i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37805" y="4267200"/>
            <a:ext cx="851535" cy="213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ex_mem_w_i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0511790" y="4175760"/>
            <a:ext cx="851535" cy="213995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mem_wb_w_i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272" name="直接连接符 271"/>
          <p:cNvCxnSpPr>
            <a:stCxn id="28" idx="3"/>
          </p:cNvCxnSpPr>
          <p:nvPr/>
        </p:nvCxnSpPr>
        <p:spPr>
          <a:xfrm>
            <a:off x="1184910" y="2329815"/>
            <a:ext cx="25209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579880" y="1348740"/>
            <a:ext cx="82994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if_id_clear_i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714740" y="3997960"/>
            <a:ext cx="165290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1" name="文本框 70"/>
          <p:cNvSpPr txBox="1"/>
          <p:nvPr/>
        </p:nvSpPr>
        <p:spPr>
          <a:xfrm>
            <a:off x="9065895" y="516382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loaddata_stall.v</a:t>
            </a:r>
            <a:endParaRPr lang="en-US" altLang="zh-CN" sz="900"/>
          </a:p>
        </p:txBody>
      </p:sp>
      <p:sp>
        <p:nvSpPr>
          <p:cNvPr id="72" name="文本框 71"/>
          <p:cNvSpPr txBox="1"/>
          <p:nvPr/>
        </p:nvSpPr>
        <p:spPr>
          <a:xfrm>
            <a:off x="8672830" y="3978275"/>
            <a:ext cx="116459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34550" y="3982720"/>
            <a:ext cx="65087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634855" y="4177665"/>
            <a:ext cx="7505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01505" y="4372610"/>
            <a:ext cx="88392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id_ex_w_o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451340" y="4579620"/>
            <a:ext cx="9163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ex_mem_w_o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337675" y="4774565"/>
            <a:ext cx="102997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mem_wb_w_o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8706485" y="45720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strike="dblStrike">
                <a:solidFill>
                  <a:schemeClr val="bg1">
                    <a:lumMod val="50000"/>
                  </a:schemeClr>
                </a:solidFill>
                <a:uFillTx/>
              </a:rPr>
              <a:t>rst_n</a:t>
            </a:r>
            <a:endParaRPr lang="en-US" altLang="zh-CN" sz="1000" strike="dblStrike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32520" y="4167505"/>
            <a:ext cx="9074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/>
              <a:t>data_addr_i</a:t>
            </a:r>
            <a:endParaRPr lang="en-US" altLang="zh-CN" sz="900"/>
          </a:p>
        </p:txBody>
      </p:sp>
      <p:sp>
        <p:nvSpPr>
          <p:cNvPr id="134" name="文本框 133"/>
          <p:cNvSpPr txBox="1"/>
          <p:nvPr/>
        </p:nvSpPr>
        <p:spPr>
          <a:xfrm>
            <a:off x="8724900" y="4397375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data_r_finish_i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689340" y="4779010"/>
            <a:ext cx="474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strike="dblStrike">
                <a:solidFill>
                  <a:schemeClr val="tx1"/>
                </a:solidFill>
                <a:uFillTx/>
              </a:rPr>
              <a:t>clk</a:t>
            </a:r>
            <a:endParaRPr lang="en-US" altLang="zh-CN" sz="10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951730" y="156273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799965" y="1781175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8040370" y="132651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0521950" y="207327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jal_en_i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7984490" y="150939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</a:t>
            </a:r>
            <a:r>
              <a:rPr lang="en-US" altLang="zh-CN" sz="900">
                <a:solidFill>
                  <a:srgbClr val="00B050"/>
                </a:solidFill>
              </a:rPr>
              <a:t>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10643235" y="2309495"/>
            <a:ext cx="62611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 strike="sngStrike">
                <a:solidFill>
                  <a:srgbClr val="00B050"/>
                </a:solidFill>
                <a:uFillTx/>
              </a:rPr>
              <a:t>jal_en_o</a:t>
            </a:r>
            <a:endParaRPr lang="en-US" altLang="zh-CN" sz="900" strike="sngStrike">
              <a:solidFill>
                <a:srgbClr val="00B050"/>
              </a:solidFill>
              <a:uFillTx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4998085" y="2255520"/>
            <a:ext cx="38798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31" name="文本框 230"/>
          <p:cNvSpPr txBox="1"/>
          <p:nvPr/>
        </p:nvSpPr>
        <p:spPr>
          <a:xfrm>
            <a:off x="5052060" y="2044700"/>
            <a:ext cx="470535" cy="21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  <a:uFillTx/>
              </a:rPr>
              <a:t>jal_o</a:t>
            </a:r>
            <a:endParaRPr lang="en-US" altLang="zh-CN" sz="800">
              <a:solidFill>
                <a:schemeClr val="tx1"/>
              </a:solidFill>
              <a:uFillTx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8610600" y="786765"/>
            <a:ext cx="14293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2701925" y="1094740"/>
            <a:ext cx="1991360" cy="16649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57" name="文本框 256"/>
          <p:cNvSpPr txBox="1"/>
          <p:nvPr/>
        </p:nvSpPr>
        <p:spPr>
          <a:xfrm>
            <a:off x="3030220" y="280352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4069715" y="14966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3970020" y="16916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2693035" y="1970405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274" name="文本框 273"/>
          <p:cNvSpPr txBox="1"/>
          <p:nvPr/>
        </p:nvSpPr>
        <p:spPr>
          <a:xfrm>
            <a:off x="2693035" y="2146300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275" name="文本框 274"/>
          <p:cNvSpPr txBox="1"/>
          <p:nvPr/>
        </p:nvSpPr>
        <p:spPr>
          <a:xfrm>
            <a:off x="2693035" y="144272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6" name="文本框 275"/>
          <p:cNvSpPr txBox="1"/>
          <p:nvPr/>
        </p:nvSpPr>
        <p:spPr>
          <a:xfrm>
            <a:off x="2693035" y="161861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77" name="文本框 276"/>
          <p:cNvSpPr txBox="1"/>
          <p:nvPr/>
        </p:nvSpPr>
        <p:spPr>
          <a:xfrm>
            <a:off x="3836670" y="18865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2693035" y="109093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79" name="文本框 278"/>
          <p:cNvSpPr txBox="1"/>
          <p:nvPr/>
        </p:nvSpPr>
        <p:spPr>
          <a:xfrm>
            <a:off x="2693035" y="12668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80" name="文本框 279"/>
          <p:cNvSpPr txBox="1"/>
          <p:nvPr/>
        </p:nvSpPr>
        <p:spPr>
          <a:xfrm>
            <a:off x="2693035" y="1794510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2693035" y="2325370"/>
            <a:ext cx="97536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if_id_data_r_i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2693035" y="2501265"/>
            <a:ext cx="97599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if_id_data_w_i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113665" y="3418205"/>
            <a:ext cx="1652905" cy="1063625"/>
          </a:xfrm>
          <a:prstGeom prst="rect">
            <a:avLst/>
          </a:prstGeom>
          <a:solidFill>
            <a:srgbClr val="000000">
              <a:alpha val="0"/>
            </a:srgb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85" name="文本框 284"/>
          <p:cNvSpPr txBox="1"/>
          <p:nvPr/>
        </p:nvSpPr>
        <p:spPr>
          <a:xfrm>
            <a:off x="317500" y="4505325"/>
            <a:ext cx="100838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inst_i_ctl.v</a:t>
            </a:r>
            <a:endParaRPr lang="en-US" altLang="zh-CN" sz="900"/>
          </a:p>
        </p:txBody>
      </p:sp>
      <p:sp>
        <p:nvSpPr>
          <p:cNvPr id="286" name="文本框 285"/>
          <p:cNvSpPr txBox="1"/>
          <p:nvPr/>
        </p:nvSpPr>
        <p:spPr>
          <a:xfrm>
            <a:off x="71755" y="3411855"/>
            <a:ext cx="12547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803910" y="3783965"/>
            <a:ext cx="101346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inst_to_ifid_o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89" name="文本框 288"/>
          <p:cNvSpPr txBox="1"/>
          <p:nvPr/>
        </p:nvSpPr>
        <p:spPr>
          <a:xfrm>
            <a:off x="76200" y="3611245"/>
            <a:ext cx="72580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inst_i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0" name="文本框 289"/>
          <p:cNvSpPr txBox="1"/>
          <p:nvPr/>
        </p:nvSpPr>
        <p:spPr>
          <a:xfrm>
            <a:off x="73660" y="4224020"/>
            <a:ext cx="1429385" cy="2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1000" b="1">
                <a:solidFill>
                  <a:srgbClr val="FF0000"/>
                </a:solidFill>
              </a:rPr>
              <a:t>fast_mode_start_i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69850" y="3768090"/>
            <a:ext cx="626110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292" name="直角三角形 291"/>
          <p:cNvSpPr/>
          <p:nvPr/>
        </p:nvSpPr>
        <p:spPr>
          <a:xfrm rot="13380000">
            <a:off x="72390" y="4123055"/>
            <a:ext cx="132080" cy="132080"/>
          </a:xfrm>
          <a:prstGeom prst="rtTriangle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文本框 292"/>
          <p:cNvSpPr txBox="1"/>
          <p:nvPr/>
        </p:nvSpPr>
        <p:spPr>
          <a:xfrm>
            <a:off x="86995" y="3982720"/>
            <a:ext cx="474980" cy="24511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rst_n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8415" y="5426710"/>
            <a:ext cx="2144395" cy="1183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8206105" y="661035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mem_speed.v</a:t>
            </a:r>
            <a:endParaRPr lang="en-US" altLang="zh-CN" sz="900"/>
          </a:p>
        </p:txBody>
      </p:sp>
      <p:sp>
        <p:nvSpPr>
          <p:cNvPr id="45" name="文本框 44"/>
          <p:cNvSpPr txBox="1"/>
          <p:nvPr/>
        </p:nvSpPr>
        <p:spPr>
          <a:xfrm>
            <a:off x="8715375" y="5411470"/>
            <a:ext cx="10852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spe_stall_pipe_o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856345" y="5606415"/>
            <a:ext cx="94424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spe_data_o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629525" y="6232525"/>
            <a:ext cx="4749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/>
              <a:t>rst_n</a:t>
            </a:r>
            <a:endParaRPr lang="en-US" altLang="zh-CN" sz="900"/>
          </a:p>
        </p:txBody>
      </p:sp>
      <p:sp>
        <p:nvSpPr>
          <p:cNvPr id="136" name="文本框 135"/>
          <p:cNvSpPr txBox="1"/>
          <p:nvPr/>
        </p:nvSpPr>
        <p:spPr>
          <a:xfrm>
            <a:off x="7637145" y="5426710"/>
            <a:ext cx="9074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/>
              <a:t>spe_addr_i</a:t>
            </a:r>
            <a:endParaRPr lang="en-US" altLang="zh-CN" sz="900"/>
          </a:p>
        </p:txBody>
      </p:sp>
      <p:sp>
        <p:nvSpPr>
          <p:cNvPr id="140" name="文本框 139"/>
          <p:cNvSpPr txBox="1"/>
          <p:nvPr/>
        </p:nvSpPr>
        <p:spPr>
          <a:xfrm>
            <a:off x="7629525" y="5603240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spe_data_i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629525" y="6393815"/>
            <a:ext cx="4749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chemeClr val="tx1"/>
                </a:solidFill>
              </a:rPr>
              <a:t>clk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381000" y="5363845"/>
            <a:ext cx="5516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mem</a:t>
            </a:r>
            <a:r>
              <a:rPr lang="zh-CN" altLang="en-US"/>
              <a:t>加速器直接放在</a:t>
            </a:r>
            <a:r>
              <a:rPr lang="en-US" altLang="zh-CN"/>
              <a:t>CPU</a:t>
            </a:r>
            <a:r>
              <a:rPr lang="zh-CN" altLang="en-US"/>
              <a:t>内部，比较麻烦的是读写字节的处理，因为这个目前位于仲裁模块，必须承认，是必须处理字节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仲裁模块的处理转移</a:t>
            </a:r>
            <a:r>
              <a:rPr lang="zh-CN" altLang="en-US"/>
              <a:t>位置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在</a:t>
            </a:r>
            <a:r>
              <a:rPr lang="en-US" altLang="zh-CN"/>
              <a:t>mem_speed</a:t>
            </a:r>
            <a:r>
              <a:rPr lang="zh-CN" altLang="en-US"/>
              <a:t>模块单独处理</a:t>
            </a:r>
            <a:r>
              <a:rPr lang="zh-CN" altLang="en-US"/>
              <a:t>一遍</a:t>
            </a:r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7638415" y="5768975"/>
            <a:ext cx="9385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spe_mode_i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7629525" y="5903595"/>
            <a:ext cx="11239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spe_data_w_i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7645400" y="6066790"/>
            <a:ext cx="11239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spe_data_r_i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88" name="文本框 287"/>
          <p:cNvSpPr txBox="1"/>
          <p:nvPr/>
        </p:nvSpPr>
        <p:spPr>
          <a:xfrm>
            <a:off x="8705850" y="5828030"/>
            <a:ext cx="108521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spe_or_mem_o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10062210" y="5536565"/>
            <a:ext cx="1275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注意串口暂停逻辑可能需要</a:t>
            </a:r>
            <a:r>
              <a:rPr lang="zh-CN" altLang="en-US"/>
              <a:t>更改！</a:t>
            </a:r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6069965" y="6313170"/>
            <a:ext cx="1008380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ctr"/>
            <a:r>
              <a:rPr lang="en-US" altLang="zh-CN" sz="900"/>
              <a:t>accelerator.v</a:t>
            </a:r>
            <a:endParaRPr lang="en-US" altLang="zh-CN" sz="900"/>
          </a:p>
        </p:txBody>
      </p:sp>
      <p:sp>
        <p:nvSpPr>
          <p:cNvPr id="296" name="矩形 295"/>
          <p:cNvSpPr/>
          <p:nvPr/>
        </p:nvSpPr>
        <p:spPr>
          <a:xfrm>
            <a:off x="5945505" y="5641975"/>
            <a:ext cx="1454785" cy="67119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97" name="文本框 296"/>
          <p:cNvSpPr txBox="1"/>
          <p:nvPr/>
        </p:nvSpPr>
        <p:spPr>
          <a:xfrm>
            <a:off x="5938520" y="5768975"/>
            <a:ext cx="996315" cy="2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chemeClr val="tx1"/>
                </a:solidFill>
              </a:rPr>
              <a:t>spe_data_i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6456045" y="6021070"/>
            <a:ext cx="944245" cy="22987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spe_result_o</a:t>
            </a:r>
            <a:endParaRPr lang="en-US" altLang="zh-CN" sz="9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2101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3</a:t>
            </a:r>
            <a:r>
              <a:rPr lang="zh-CN" altLang="en-US" sz="2000"/>
              <a:t>、增加数据</a:t>
            </a:r>
            <a:r>
              <a:rPr lang="zh-CN" altLang="en-US" sz="2000"/>
              <a:t>冒险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2150" y="1774190"/>
            <a:ext cx="1132840" cy="11626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43910" y="2969895"/>
            <a:ext cx="909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jump_ident.v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209925" y="247142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dataA</a:t>
            </a:r>
            <a:endParaRPr lang="en-US" altLang="zh-CN" sz="900"/>
          </a:p>
        </p:txBody>
      </p:sp>
      <p:sp>
        <p:nvSpPr>
          <p:cNvPr id="95" name="文本框 94"/>
          <p:cNvSpPr txBox="1"/>
          <p:nvPr/>
        </p:nvSpPr>
        <p:spPr>
          <a:xfrm>
            <a:off x="3209925" y="26701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dataB</a:t>
            </a:r>
            <a:endParaRPr lang="en-US" altLang="zh-CN" sz="900"/>
          </a:p>
        </p:txBody>
      </p:sp>
      <p:sp>
        <p:nvSpPr>
          <p:cNvPr id="103" name="文本框 102"/>
          <p:cNvSpPr txBox="1"/>
          <p:nvPr/>
        </p:nvSpPr>
        <p:spPr>
          <a:xfrm>
            <a:off x="3232785" y="19208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op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3217545" y="2297430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offset</a:t>
            </a:r>
            <a:endParaRPr lang="en-US" altLang="zh-CN" sz="900"/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217545" y="2165985"/>
            <a:ext cx="11601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pc</a:t>
            </a:r>
            <a:r>
              <a:rPr lang="en-US" altLang="zh-CN" sz="600"/>
              <a:t>(</a:t>
            </a:r>
            <a:r>
              <a:rPr lang="zh-CN" altLang="en-US" sz="600"/>
              <a:t>需</a:t>
            </a:r>
            <a:r>
              <a:rPr lang="en-US" altLang="zh-CN" sz="600"/>
              <a:t>+4 </a:t>
            </a:r>
            <a:r>
              <a:rPr lang="zh-CN" altLang="en-US" sz="600"/>
              <a:t>延迟槽）</a:t>
            </a:r>
            <a:endParaRPr lang="zh-CN" altLang="en-US" sz="600"/>
          </a:p>
        </p:txBody>
      </p:sp>
      <p:sp>
        <p:nvSpPr>
          <p:cNvPr id="127" name="文本框 126"/>
          <p:cNvSpPr txBox="1"/>
          <p:nvPr/>
        </p:nvSpPr>
        <p:spPr>
          <a:xfrm>
            <a:off x="3763645" y="211455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pc_o</a:t>
            </a:r>
            <a:endParaRPr lang="en-US" altLang="zh-CN" sz="900"/>
          </a:p>
        </p:txBody>
      </p:sp>
      <p:sp>
        <p:nvSpPr>
          <p:cNvPr id="136" name="文本框 135"/>
          <p:cNvSpPr txBox="1"/>
          <p:nvPr/>
        </p:nvSpPr>
        <p:spPr>
          <a:xfrm>
            <a:off x="3688715" y="2344420"/>
            <a:ext cx="678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isjump_o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149" name="肘形连接符 148"/>
          <p:cNvCxnSpPr>
            <a:endCxn id="115" idx="1"/>
          </p:cNvCxnSpPr>
          <p:nvPr/>
        </p:nvCxnSpPr>
        <p:spPr>
          <a:xfrm rot="16200000">
            <a:off x="2399030" y="2597150"/>
            <a:ext cx="1002665" cy="633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124" idx="3"/>
            <a:endCxn id="125" idx="1"/>
          </p:cNvCxnSpPr>
          <p:nvPr/>
        </p:nvCxnSpPr>
        <p:spPr>
          <a:xfrm>
            <a:off x="2409825" y="2221865"/>
            <a:ext cx="807720" cy="590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endCxn id="103" idx="1"/>
          </p:cNvCxnSpPr>
          <p:nvPr/>
        </p:nvCxnSpPr>
        <p:spPr>
          <a:xfrm flipV="1">
            <a:off x="2986405" y="2035810"/>
            <a:ext cx="24638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36" idx="3"/>
          </p:cNvCxnSpPr>
          <p:nvPr/>
        </p:nvCxnSpPr>
        <p:spPr>
          <a:xfrm flipV="1">
            <a:off x="4366895" y="2446020"/>
            <a:ext cx="14541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8" name="肘形连接符 197"/>
          <p:cNvCxnSpPr>
            <a:stCxn id="127" idx="3"/>
            <a:endCxn id="197" idx="1"/>
          </p:cNvCxnSpPr>
          <p:nvPr/>
        </p:nvCxnSpPr>
        <p:spPr>
          <a:xfrm flipH="1" flipV="1">
            <a:off x="337185" y="1784985"/>
            <a:ext cx="4034790" cy="444500"/>
          </a:xfrm>
          <a:prstGeom prst="bentConnector5">
            <a:avLst>
              <a:gd name="adj1" fmla="val -5902"/>
              <a:gd name="adj2" fmla="val 254857"/>
              <a:gd name="adj3" fmla="val 1059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2795270" y="2360295"/>
            <a:ext cx="4083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\25:0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69360" y="2562860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/>
              <a:t>jal_o</a:t>
            </a:r>
            <a:endParaRPr lang="en-US" altLang="zh-CN" sz="900"/>
          </a:p>
        </p:txBody>
      </p:sp>
      <p:sp>
        <p:nvSpPr>
          <p:cNvPr id="203" name="文本框 202"/>
          <p:cNvSpPr txBox="1"/>
          <p:nvPr/>
        </p:nvSpPr>
        <p:spPr>
          <a:xfrm>
            <a:off x="3763645" y="2729865"/>
            <a:ext cx="6261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jal_en_o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cxnSp>
        <p:nvCxnSpPr>
          <p:cNvPr id="204" name="直接箭头连接符 203"/>
          <p:cNvCxnSpPr>
            <a:endCxn id="160" idx="1"/>
          </p:cNvCxnSpPr>
          <p:nvPr/>
        </p:nvCxnSpPr>
        <p:spPr>
          <a:xfrm flipV="1">
            <a:off x="4389755" y="1269365"/>
            <a:ext cx="657225" cy="1578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cxnSp>
        <p:nvCxnSpPr>
          <p:cNvPr id="19" name="肘形连接符 18"/>
          <p:cNvCxnSpPr/>
          <p:nvPr/>
        </p:nvCxnSpPr>
        <p:spPr>
          <a:xfrm flipV="1">
            <a:off x="2581275" y="2041525"/>
            <a:ext cx="414655" cy="359410"/>
          </a:xfrm>
          <a:prstGeom prst="bentConnector3">
            <a:avLst>
              <a:gd name="adj1" fmla="val 1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71775" y="1838960"/>
            <a:ext cx="4648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\31:26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265805" y="1375410"/>
            <a:ext cx="1156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jr</a:t>
            </a:r>
            <a:r>
              <a:rPr lang="zh-CN" altLang="en-US" sz="1000"/>
              <a:t>也是</a:t>
            </a:r>
            <a:r>
              <a:rPr lang="en-US" altLang="zh-CN" sz="1000"/>
              <a:t>R</a:t>
            </a:r>
            <a:r>
              <a:rPr lang="zh-CN" altLang="en-US" sz="1000"/>
              <a:t>型指令，注意识别</a:t>
            </a:r>
            <a:r>
              <a:rPr lang="zh-CN" altLang="en-US" sz="1000"/>
              <a:t>冲突</a:t>
            </a:r>
            <a:endParaRPr lang="zh-CN" altLang="en-US" sz="1000"/>
          </a:p>
        </p:txBody>
      </p: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795270" y="2550795"/>
            <a:ext cx="6673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solidFill>
                  <a:srgbClr val="FF0000"/>
                </a:solidFill>
              </a:rPr>
              <a:t>旁路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A</a:t>
            </a:r>
            <a:r>
              <a:rPr lang="zh-CN" altLang="en-US" sz="900" b="1">
                <a:solidFill>
                  <a:srgbClr val="FF0000"/>
                </a:solidFill>
              </a:rPr>
              <a:t>、</a:t>
            </a:r>
            <a:r>
              <a:rPr lang="en-US" altLang="zh-CN" sz="900" b="1">
                <a:solidFill>
                  <a:srgbClr val="FF0000"/>
                </a:solidFill>
              </a:rPr>
              <a:t>B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zh-CN" altLang="en-US" sz="900" b="1">
                <a:solidFill>
                  <a:srgbClr val="FF0000"/>
                </a:solidFill>
              </a:rPr>
              <a:t>（</a:t>
            </a:r>
            <a:r>
              <a:rPr lang="en-US" altLang="zh-CN" sz="900" b="1">
                <a:solidFill>
                  <a:srgbClr val="FF0000"/>
                </a:solidFill>
              </a:rPr>
              <a:t>2</a:t>
            </a:r>
            <a:r>
              <a:rPr lang="zh-CN" altLang="en-US" sz="900" b="1">
                <a:solidFill>
                  <a:srgbClr val="FF0000"/>
                </a:solidFill>
              </a:rPr>
              <a:t>）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need data hazard 2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195695" y="2446020"/>
            <a:ext cx="6673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solidFill>
                  <a:srgbClr val="FF0000"/>
                </a:solidFill>
              </a:rPr>
              <a:t>旁路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A</a:t>
            </a:r>
            <a:r>
              <a:rPr lang="zh-CN" altLang="en-US" sz="900" b="1">
                <a:solidFill>
                  <a:srgbClr val="FF0000"/>
                </a:solidFill>
              </a:rPr>
              <a:t>、</a:t>
            </a:r>
            <a:r>
              <a:rPr lang="en-US" altLang="zh-CN" sz="900" b="1">
                <a:solidFill>
                  <a:srgbClr val="FF0000"/>
                </a:solidFill>
              </a:rPr>
              <a:t>B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zh-CN" altLang="en-US" sz="900" b="1">
                <a:solidFill>
                  <a:srgbClr val="FF0000"/>
                </a:solidFill>
              </a:rPr>
              <a:t>（</a:t>
            </a:r>
            <a:r>
              <a:rPr lang="en-US" altLang="zh-CN" sz="900" b="1">
                <a:solidFill>
                  <a:srgbClr val="FF0000"/>
                </a:solidFill>
              </a:rPr>
              <a:t>1</a:t>
            </a:r>
            <a:r>
              <a:rPr lang="zh-CN" altLang="en-US" sz="900" b="1">
                <a:solidFill>
                  <a:srgbClr val="FF0000"/>
                </a:solidFill>
              </a:rPr>
              <a:t>）</a:t>
            </a:r>
            <a:endParaRPr lang="zh-CN" altLang="en-US" sz="900" b="1">
              <a:solidFill>
                <a:srgbClr val="FF000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603500" y="114935"/>
            <a:ext cx="2723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跳转处理的是</a:t>
            </a:r>
            <a:r>
              <a:rPr lang="en-US" altLang="zh-CN" sz="1200"/>
              <a:t>pc</a:t>
            </a:r>
            <a:r>
              <a:rPr lang="zh-CN" altLang="en-US" sz="1200"/>
              <a:t>值，</a:t>
            </a:r>
            <a:r>
              <a:rPr lang="en-US" altLang="zh-CN" sz="1200"/>
              <a:t>jal</a:t>
            </a:r>
            <a:r>
              <a:rPr lang="zh-CN" altLang="en-US" sz="1200"/>
              <a:t>的写数据应该与其他数据写入执行一样的处理方案，否则冲突。潜在风险</a:t>
            </a:r>
            <a:r>
              <a:rPr lang="en-US" altLang="zh-CN" sz="1200"/>
              <a:t> </a:t>
            </a:r>
            <a:r>
              <a:rPr lang="zh-CN" altLang="en-US" sz="1200"/>
              <a:t>是，如果子函数指令过少，返回的时候</a:t>
            </a:r>
            <a:r>
              <a:rPr lang="en-US" altLang="zh-CN" sz="1200"/>
              <a:t>pc+8</a:t>
            </a:r>
            <a:r>
              <a:rPr lang="zh-CN" altLang="en-US" sz="1200"/>
              <a:t>还未写入，需要旁路！以修改返回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cxnSp>
        <p:nvCxnSpPr>
          <p:cNvPr id="108" name="直接箭头连接符 107"/>
          <p:cNvCxnSpPr>
            <a:stCxn id="202" idx="3"/>
          </p:cNvCxnSpPr>
          <p:nvPr/>
        </p:nvCxnSpPr>
        <p:spPr>
          <a:xfrm flipV="1">
            <a:off x="4377690" y="2667635"/>
            <a:ext cx="62992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0" name="文本框 219"/>
          <p:cNvSpPr txBox="1"/>
          <p:nvPr/>
        </p:nvSpPr>
        <p:spPr>
          <a:xfrm>
            <a:off x="9408160" y="798195"/>
            <a:ext cx="1148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FF0000"/>
                </a:solidFill>
              </a:rPr>
              <a:t>data hazard for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lw sw instruction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148" idx="3"/>
            <a:endCxn id="34" idx="1"/>
          </p:cNvCxnSpPr>
          <p:nvPr/>
        </p:nvCxnSpPr>
        <p:spPr>
          <a:xfrm flipH="1" flipV="1">
            <a:off x="6052185" y="4848225"/>
            <a:ext cx="2513330" cy="419100"/>
          </a:xfrm>
          <a:prstGeom prst="bentConnector5">
            <a:avLst>
              <a:gd name="adj1" fmla="val -9474"/>
              <a:gd name="adj2" fmla="val -191212"/>
              <a:gd name="adj3" fmla="val 109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23645"/>
            <a:ext cx="1416050" cy="7124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data_hazard_lwsw.v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53543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8" name="文本框 237"/>
          <p:cNvSpPr txBox="1"/>
          <p:nvPr/>
        </p:nvSpPr>
        <p:spPr>
          <a:xfrm>
            <a:off x="8856345" y="168656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233170"/>
            <a:ext cx="12547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384300"/>
            <a:ext cx="11645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9632315" y="1496060"/>
            <a:ext cx="716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rgbClr val="00B050"/>
                </a:solidFill>
              </a:rPr>
              <a:t>bypass_mem_data_o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241" idx="3"/>
            <a:endCxn id="246" idx="1"/>
          </p:cNvCxnSpPr>
          <p:nvPr/>
        </p:nvCxnSpPr>
        <p:spPr>
          <a:xfrm flipH="1">
            <a:off x="8827135" y="1649730"/>
            <a:ext cx="1521460" cy="1605280"/>
          </a:xfrm>
          <a:prstGeom prst="bentConnector4">
            <a:avLst>
              <a:gd name="adj1" fmla="val -8055"/>
              <a:gd name="adj2" fmla="val 39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244" idx="3"/>
            <a:endCxn id="240" idx="1"/>
          </p:cNvCxnSpPr>
          <p:nvPr/>
        </p:nvCxnSpPr>
        <p:spPr>
          <a:xfrm flipH="1" flipV="1">
            <a:off x="8856345" y="1499235"/>
            <a:ext cx="2326005" cy="393065"/>
          </a:xfrm>
          <a:prstGeom prst="bentConnector5">
            <a:avLst>
              <a:gd name="adj1" fmla="val -10238"/>
              <a:gd name="adj2" fmla="val 194668"/>
              <a:gd name="adj3" fmla="val 11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51917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4</a:t>
            </a:r>
            <a:r>
              <a:rPr lang="zh-CN" altLang="en-US" sz="2000"/>
              <a:t>、处理</a:t>
            </a:r>
            <a:r>
              <a:rPr lang="en-US" altLang="zh-CN" sz="2000"/>
              <a:t>jump</a:t>
            </a:r>
            <a:r>
              <a:rPr lang="zh-CN" altLang="en-US" sz="2000"/>
              <a:t>相关冒险（</a:t>
            </a:r>
            <a:r>
              <a:rPr lang="zh-CN" altLang="en-US" sz="2000"/>
              <a:t>旁路优先级</a:t>
            </a:r>
            <a:r>
              <a:rPr lang="zh-CN" altLang="en-US" sz="2000"/>
              <a:t>未测试）</a:t>
            </a:r>
            <a:endParaRPr lang="en-US" altLang="zh-CN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84682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2600" y="48444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986020" y="485203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972425" y="480377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0580370" y="472249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valid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6375" y="1059180"/>
            <a:ext cx="1991360" cy="16643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" name="文本框 2"/>
          <p:cNvSpPr txBox="1"/>
          <p:nvPr/>
        </p:nvSpPr>
        <p:spPr>
          <a:xfrm>
            <a:off x="3387725" y="108267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data_hazard_jump.v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086860" y="1513840"/>
            <a:ext cx="65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bypass_dataA_o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10515" y="1872615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18110" y="1987550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4111625" y="1938655"/>
            <a:ext cx="62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bypass_data</a:t>
            </a:r>
            <a:r>
              <a:rPr lang="en-US" altLang="zh-CN" sz="900">
                <a:solidFill>
                  <a:srgbClr val="00B050"/>
                </a:solidFill>
              </a:rPr>
              <a:t>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195695" y="2446020"/>
            <a:ext cx="6673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>
                <a:solidFill>
                  <a:srgbClr val="FF0000"/>
                </a:solidFill>
              </a:rPr>
              <a:t>旁路</a:t>
            </a:r>
            <a:endParaRPr lang="zh-CN" altLang="en-US" sz="900" b="1">
              <a:solidFill>
                <a:srgbClr val="FF0000"/>
              </a:solidFill>
            </a:endParaRPr>
          </a:p>
          <a:p>
            <a:r>
              <a:rPr lang="en-US" altLang="zh-CN" sz="900" b="1">
                <a:solidFill>
                  <a:srgbClr val="FF0000"/>
                </a:solidFill>
              </a:rPr>
              <a:t>A</a:t>
            </a:r>
            <a:r>
              <a:rPr lang="zh-CN" altLang="en-US" sz="900" b="1">
                <a:solidFill>
                  <a:srgbClr val="FF0000"/>
                </a:solidFill>
              </a:rPr>
              <a:t>、</a:t>
            </a:r>
            <a:r>
              <a:rPr lang="en-US" altLang="zh-CN" sz="900" b="1">
                <a:solidFill>
                  <a:srgbClr val="FF0000"/>
                </a:solidFill>
              </a:rPr>
              <a:t>B</a:t>
            </a:r>
            <a:endParaRPr lang="en-US" altLang="zh-CN" sz="900" b="1">
              <a:solidFill>
                <a:srgbClr val="FF0000"/>
              </a:solidFill>
            </a:endParaRPr>
          </a:p>
          <a:p>
            <a:r>
              <a:rPr lang="zh-CN" altLang="en-US" sz="900" b="1">
                <a:solidFill>
                  <a:srgbClr val="FF0000"/>
                </a:solidFill>
              </a:rPr>
              <a:t>（</a:t>
            </a:r>
            <a:r>
              <a:rPr lang="en-US" altLang="zh-CN" sz="900" b="1">
                <a:solidFill>
                  <a:srgbClr val="FF0000"/>
                </a:solidFill>
              </a:rPr>
              <a:t>1</a:t>
            </a:r>
            <a:r>
              <a:rPr lang="zh-CN" altLang="en-US" sz="900" b="1">
                <a:solidFill>
                  <a:srgbClr val="FF0000"/>
                </a:solidFill>
              </a:rPr>
              <a:t>）</a:t>
            </a:r>
            <a:endParaRPr lang="zh-CN" altLang="en-US" sz="900" b="1">
              <a:solidFill>
                <a:srgbClr val="FF000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148" idx="3"/>
            <a:endCxn id="34" idx="1"/>
          </p:cNvCxnSpPr>
          <p:nvPr/>
        </p:nvCxnSpPr>
        <p:spPr>
          <a:xfrm flipH="1" flipV="1">
            <a:off x="6052185" y="4848225"/>
            <a:ext cx="2513330" cy="419100"/>
          </a:xfrm>
          <a:prstGeom prst="bentConnector5">
            <a:avLst>
              <a:gd name="adj1" fmla="val -9474"/>
              <a:gd name="adj2" fmla="val -191212"/>
              <a:gd name="adj3" fmla="val 109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23645"/>
            <a:ext cx="1416050" cy="7124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data_hazard_lwsw.v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53543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8" name="文本框 237"/>
          <p:cNvSpPr txBox="1"/>
          <p:nvPr/>
        </p:nvSpPr>
        <p:spPr>
          <a:xfrm>
            <a:off x="8856345" y="168656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233170"/>
            <a:ext cx="12547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384300"/>
            <a:ext cx="11645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9632315" y="1496060"/>
            <a:ext cx="716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rgbClr val="00B050"/>
                </a:solidFill>
              </a:rPr>
              <a:t>bypass_mem_data_o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241" idx="3"/>
            <a:endCxn id="246" idx="1"/>
          </p:cNvCxnSpPr>
          <p:nvPr/>
        </p:nvCxnSpPr>
        <p:spPr>
          <a:xfrm flipH="1">
            <a:off x="8827135" y="1649730"/>
            <a:ext cx="1521460" cy="1605280"/>
          </a:xfrm>
          <a:prstGeom prst="bentConnector4">
            <a:avLst>
              <a:gd name="adj1" fmla="val -8055"/>
              <a:gd name="adj2" fmla="val 39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244" idx="3"/>
            <a:endCxn id="240" idx="1"/>
          </p:cNvCxnSpPr>
          <p:nvPr/>
        </p:nvCxnSpPr>
        <p:spPr>
          <a:xfrm flipH="1" flipV="1">
            <a:off x="8856345" y="1499235"/>
            <a:ext cx="2326005" cy="393065"/>
          </a:xfrm>
          <a:prstGeom prst="bentConnector5">
            <a:avLst>
              <a:gd name="adj1" fmla="val -10238"/>
              <a:gd name="adj2" fmla="val 194668"/>
              <a:gd name="adj3" fmla="val 11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990850" y="5813425"/>
            <a:ext cx="2723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跳转处理的是</a:t>
            </a:r>
            <a:r>
              <a:rPr lang="en-US" altLang="zh-CN" sz="1200"/>
              <a:t>pc</a:t>
            </a:r>
            <a:r>
              <a:rPr lang="zh-CN" altLang="en-US" sz="1200"/>
              <a:t>值，</a:t>
            </a:r>
            <a:r>
              <a:rPr lang="en-US" altLang="zh-CN" sz="1200"/>
              <a:t>jal</a:t>
            </a:r>
            <a:r>
              <a:rPr lang="zh-CN" altLang="en-US" sz="1200"/>
              <a:t>的写数据应该与其他数据写入执行一样的处理方案，否则冲突。潜在风险</a:t>
            </a:r>
            <a:r>
              <a:rPr lang="en-US" altLang="zh-CN" sz="1200"/>
              <a:t> </a:t>
            </a:r>
            <a:r>
              <a:rPr lang="zh-CN" altLang="en-US" sz="1200"/>
              <a:t>是，如果子函数指令过少，返回的时候</a:t>
            </a:r>
            <a:r>
              <a:rPr lang="en-US" altLang="zh-CN" sz="1200"/>
              <a:t>pc+8</a:t>
            </a:r>
            <a:r>
              <a:rPr lang="zh-CN" altLang="en-US" sz="1200"/>
              <a:t>还未写入，需要旁路！以修改返回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sp>
        <p:nvSpPr>
          <p:cNvPr id="137" name="文本框 136"/>
          <p:cNvSpPr txBox="1"/>
          <p:nvPr/>
        </p:nvSpPr>
        <p:spPr>
          <a:xfrm>
            <a:off x="2747010" y="224917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40" name="文本框 139"/>
          <p:cNvSpPr txBox="1"/>
          <p:nvPr/>
        </p:nvSpPr>
        <p:spPr>
          <a:xfrm>
            <a:off x="2747010" y="243649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47" name="文本框 146"/>
          <p:cNvSpPr txBox="1"/>
          <p:nvPr/>
        </p:nvSpPr>
        <p:spPr>
          <a:xfrm>
            <a:off x="2747010" y="187452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71" name="文本框 170"/>
          <p:cNvSpPr txBox="1"/>
          <p:nvPr/>
        </p:nvSpPr>
        <p:spPr>
          <a:xfrm>
            <a:off x="2747010" y="206184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99" name="文本框 198"/>
          <p:cNvSpPr txBox="1"/>
          <p:nvPr/>
        </p:nvSpPr>
        <p:spPr>
          <a:xfrm>
            <a:off x="2747010" y="131254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2747010" y="149987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2747010" y="112522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2747010" y="16871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6" name="梯形 235"/>
          <p:cNvSpPr/>
          <p:nvPr/>
        </p:nvSpPr>
        <p:spPr>
          <a:xfrm rot="5400000">
            <a:off x="3232150" y="280924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梯形 241"/>
          <p:cNvSpPr/>
          <p:nvPr/>
        </p:nvSpPr>
        <p:spPr>
          <a:xfrm rot="5400000">
            <a:off x="3233420" y="318389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5" name="直接箭头连接符 244"/>
          <p:cNvCxnSpPr>
            <a:stCxn id="236" idx="0"/>
            <a:endCxn id="251" idx="1"/>
          </p:cNvCxnSpPr>
          <p:nvPr/>
        </p:nvCxnSpPr>
        <p:spPr>
          <a:xfrm flipV="1">
            <a:off x="3479800" y="2901950"/>
            <a:ext cx="35052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/>
        </p:nvSpPr>
        <p:spPr>
          <a:xfrm>
            <a:off x="3830320" y="2717800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jump_ident.v dataA</a:t>
            </a:r>
            <a:endParaRPr lang="en-US" altLang="zh-CN" sz="900"/>
          </a:p>
        </p:txBody>
      </p:sp>
      <p:sp>
        <p:nvSpPr>
          <p:cNvPr id="252" name="文本框 251"/>
          <p:cNvSpPr txBox="1"/>
          <p:nvPr/>
        </p:nvSpPr>
        <p:spPr>
          <a:xfrm>
            <a:off x="3819525" y="3107690"/>
            <a:ext cx="90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jump_ident.v dataB</a:t>
            </a:r>
            <a:endParaRPr lang="en-US" altLang="zh-CN" sz="900"/>
          </a:p>
        </p:txBody>
      </p:sp>
      <p:cxnSp>
        <p:nvCxnSpPr>
          <p:cNvPr id="253" name="直接箭头连接符 252"/>
          <p:cNvCxnSpPr>
            <a:stCxn id="242" idx="0"/>
            <a:endCxn id="252" idx="1"/>
          </p:cNvCxnSpPr>
          <p:nvPr/>
        </p:nvCxnSpPr>
        <p:spPr>
          <a:xfrm>
            <a:off x="3481070" y="3290570"/>
            <a:ext cx="33845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梯形 215"/>
          <p:cNvSpPr/>
          <p:nvPr/>
        </p:nvSpPr>
        <p:spPr>
          <a:xfrm rot="5400000">
            <a:off x="417830" y="1332230"/>
            <a:ext cx="687070" cy="847725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955" y="114935"/>
            <a:ext cx="9255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5</a:t>
            </a:r>
            <a:r>
              <a:rPr lang="zh-CN" altLang="en-US" sz="2000"/>
              <a:t>、</a:t>
            </a:r>
            <a:r>
              <a:rPr lang="en-US" altLang="zh-CN" sz="2000"/>
              <a:t>load</a:t>
            </a:r>
            <a:r>
              <a:rPr lang="zh-CN" altLang="en-US" sz="2000"/>
              <a:t>相关的流水暂停（数据冒险和跳转冒险的暂停逻辑合并，</a:t>
            </a:r>
            <a:r>
              <a:rPr lang="en-US" altLang="zh-CN" sz="2000"/>
              <a:t>“</a:t>
            </a:r>
            <a:r>
              <a:rPr lang="zh-CN" altLang="en-US" sz="2000"/>
              <a:t>虚假</a:t>
            </a:r>
            <a:r>
              <a:rPr lang="en-US" altLang="zh-CN" sz="2000"/>
              <a:t>rt”</a:t>
            </a:r>
            <a:r>
              <a:rPr lang="zh-CN" altLang="en-US" sz="2000"/>
              <a:t>先不管）</a:t>
            </a:r>
            <a:endParaRPr lang="zh-CN" altLang="en-US" sz="2000"/>
          </a:p>
        </p:txBody>
      </p:sp>
      <p:cxnSp>
        <p:nvCxnSpPr>
          <p:cNvPr id="5" name="直接连接符 4"/>
          <p:cNvCxnSpPr/>
          <p:nvPr/>
        </p:nvCxnSpPr>
        <p:spPr>
          <a:xfrm>
            <a:off x="635" y="6654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072640" y="665480"/>
            <a:ext cx="8846185" cy="4780280"/>
            <a:chOff x="3268" y="1048"/>
            <a:chExt cx="13931" cy="842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837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99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032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68" y="1048"/>
              <a:ext cx="0" cy="84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35" y="5705475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5325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9800" y="665480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11290" y="66548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255760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1146155" y="66548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WB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800225" y="1412240"/>
            <a:ext cx="549910" cy="40335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-90170" y="1033780"/>
            <a:ext cx="1219581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51790" y="2312670"/>
            <a:ext cx="833120" cy="10515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90855" y="3373120"/>
            <a:ext cx="555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pc.v</a:t>
            </a:r>
            <a:endParaRPr lang="en-US" altLang="zh-CN" sz="1600"/>
          </a:p>
        </p:txBody>
      </p:sp>
      <p:sp>
        <p:nvSpPr>
          <p:cNvPr id="25" name="直角三角形 24"/>
          <p:cNvSpPr/>
          <p:nvPr/>
        </p:nvSpPr>
        <p:spPr>
          <a:xfrm rot="13380000">
            <a:off x="302260" y="3213735"/>
            <a:ext cx="132080" cy="132080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0355" y="293751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0355" y="264287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325" y="2642870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1790" y="5884545"/>
            <a:ext cx="923925" cy="64452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346075" y="6014085"/>
            <a:ext cx="375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pc_i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12165" y="6014085"/>
            <a:ext cx="463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inst_o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6060" y="6529070"/>
            <a:ext cx="11760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base_ram_ctl.v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28" idx="3"/>
            <a:endCxn id="31" idx="1"/>
          </p:cNvCxnSpPr>
          <p:nvPr/>
        </p:nvCxnSpPr>
        <p:spPr>
          <a:xfrm flipH="1">
            <a:off x="346075" y="2765425"/>
            <a:ext cx="838835" cy="3355975"/>
          </a:xfrm>
          <a:prstGeom prst="bentConnector5">
            <a:avLst>
              <a:gd name="adj1" fmla="val -28388"/>
              <a:gd name="adj2" fmla="val 50237"/>
              <a:gd name="adj3" fmla="val 1283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/>
          <p:cNvSpPr/>
          <p:nvPr/>
        </p:nvSpPr>
        <p:spPr>
          <a:xfrm rot="13380000">
            <a:off x="173418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76022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50695" y="5432425"/>
            <a:ext cx="592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IF_ID.v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800225" y="272478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inst_i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41" name="肘形连接符 40"/>
          <p:cNvCxnSpPr>
            <a:stCxn id="32" idx="3"/>
            <a:endCxn id="40" idx="1"/>
          </p:cNvCxnSpPr>
          <p:nvPr/>
        </p:nvCxnSpPr>
        <p:spPr>
          <a:xfrm flipV="1">
            <a:off x="1275715" y="2847340"/>
            <a:ext cx="524510" cy="3274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379855" y="2732405"/>
            <a:ext cx="75565" cy="755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1824355" y="330644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inst_o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5" name="肘形连接符 64"/>
          <p:cNvCxnSpPr>
            <a:stCxn id="64" idx="3"/>
            <a:endCxn id="53" idx="1"/>
          </p:cNvCxnSpPr>
          <p:nvPr/>
        </p:nvCxnSpPr>
        <p:spPr>
          <a:xfrm>
            <a:off x="2374265" y="3429000"/>
            <a:ext cx="857250" cy="702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64" idx="3"/>
            <a:endCxn id="57" idx="1"/>
          </p:cNvCxnSpPr>
          <p:nvPr/>
        </p:nvCxnSpPr>
        <p:spPr>
          <a:xfrm>
            <a:off x="2374265" y="3429000"/>
            <a:ext cx="857250" cy="871220"/>
          </a:xfrm>
          <a:prstGeom prst="bentConnector3">
            <a:avLst>
              <a:gd name="adj1" fmla="val 268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2150" y="3589020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1" name="文本框 50"/>
          <p:cNvSpPr txBox="1"/>
          <p:nvPr/>
        </p:nvSpPr>
        <p:spPr>
          <a:xfrm>
            <a:off x="3387725" y="5215890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reg_files.v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231515" y="458660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wr_data_i</a:t>
            </a:r>
            <a:endParaRPr lang="en-US" altLang="zh-CN" sz="900"/>
          </a:p>
        </p:txBody>
      </p:sp>
      <p:sp>
        <p:nvSpPr>
          <p:cNvPr id="53" name="文本框 52"/>
          <p:cNvSpPr txBox="1"/>
          <p:nvPr/>
        </p:nvSpPr>
        <p:spPr>
          <a:xfrm>
            <a:off x="3231515" y="4024630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rA</a:t>
            </a:r>
            <a:endParaRPr lang="zh-CN" altLang="en-US" sz="800"/>
          </a:p>
        </p:txBody>
      </p:sp>
      <p:sp>
        <p:nvSpPr>
          <p:cNvPr id="54" name="直角三角形 53"/>
          <p:cNvSpPr/>
          <p:nvPr/>
        </p:nvSpPr>
        <p:spPr>
          <a:xfrm rot="13500000">
            <a:off x="3174365" y="5071745"/>
            <a:ext cx="111125" cy="111125"/>
          </a:xfrm>
          <a:prstGeom prst="rtTriangl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55" name="文本框 54"/>
          <p:cNvSpPr txBox="1"/>
          <p:nvPr/>
        </p:nvSpPr>
        <p:spPr>
          <a:xfrm>
            <a:off x="3203575" y="4918075"/>
            <a:ext cx="5461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231515" y="3657600"/>
            <a:ext cx="756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 b="1">
                <a:solidFill>
                  <a:srgbClr val="00B050"/>
                </a:solidFill>
                <a:effectLst/>
              </a:rPr>
              <a:t>reg_we_i</a:t>
            </a:r>
            <a:endParaRPr lang="en-US" altLang="zh-CN" sz="900" b="1">
              <a:solidFill>
                <a:srgbClr val="00B050"/>
              </a:solidFill>
              <a:effectLst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31515" y="419290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rB</a:t>
            </a:r>
            <a:endParaRPr lang="en-US" altLang="zh-CN" sz="800"/>
          </a:p>
        </p:txBody>
      </p:sp>
      <p:sp>
        <p:nvSpPr>
          <p:cNvPr id="58" name="文本框 57"/>
          <p:cNvSpPr txBox="1"/>
          <p:nvPr/>
        </p:nvSpPr>
        <p:spPr>
          <a:xfrm>
            <a:off x="3231515" y="4360545"/>
            <a:ext cx="665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rW</a:t>
            </a:r>
            <a:endParaRPr lang="en-US" altLang="zh-CN" sz="800"/>
          </a:p>
        </p:txBody>
      </p:sp>
      <p:sp>
        <p:nvSpPr>
          <p:cNvPr id="59" name="文本框 58"/>
          <p:cNvSpPr txBox="1"/>
          <p:nvPr/>
        </p:nvSpPr>
        <p:spPr>
          <a:xfrm>
            <a:off x="3988435" y="4046855"/>
            <a:ext cx="3505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</a:t>
            </a:r>
            <a:endParaRPr lang="en-US" altLang="zh-CN" sz="800"/>
          </a:p>
        </p:txBody>
      </p:sp>
      <p:sp>
        <p:nvSpPr>
          <p:cNvPr id="60" name="文本框 59"/>
          <p:cNvSpPr txBox="1"/>
          <p:nvPr/>
        </p:nvSpPr>
        <p:spPr>
          <a:xfrm>
            <a:off x="4062730" y="4535805"/>
            <a:ext cx="2762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</a:t>
            </a:r>
            <a:endParaRPr lang="en-US" altLang="zh-CN" sz="800"/>
          </a:p>
        </p:txBody>
      </p:sp>
      <p:cxnSp>
        <p:nvCxnSpPr>
          <p:cNvPr id="61" name="直接箭头连接符 60"/>
          <p:cNvCxnSpPr>
            <a:stCxn id="60" idx="3"/>
            <a:endCxn id="47" idx="1"/>
          </p:cNvCxnSpPr>
          <p:nvPr/>
        </p:nvCxnSpPr>
        <p:spPr>
          <a:xfrm>
            <a:off x="4338955" y="4643120"/>
            <a:ext cx="714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46" idx="1"/>
          </p:cNvCxnSpPr>
          <p:nvPr/>
        </p:nvCxnSpPr>
        <p:spPr>
          <a:xfrm>
            <a:off x="4338955" y="4154170"/>
            <a:ext cx="699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6505575" y="241109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8" name="文本框 67"/>
          <p:cNvSpPr txBox="1"/>
          <p:nvPr/>
        </p:nvSpPr>
        <p:spPr>
          <a:xfrm>
            <a:off x="6660515" y="4037965"/>
            <a:ext cx="822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ALU.v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488430" y="3561715"/>
            <a:ext cx="8305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imm_ext_i</a:t>
            </a:r>
            <a:endParaRPr lang="en-US" altLang="zh-CN" sz="900"/>
          </a:p>
        </p:txBody>
      </p:sp>
      <p:sp>
        <p:nvSpPr>
          <p:cNvPr id="91" name="文本框 90"/>
          <p:cNvSpPr txBox="1"/>
          <p:nvPr/>
        </p:nvSpPr>
        <p:spPr>
          <a:xfrm>
            <a:off x="6488430" y="2479675"/>
            <a:ext cx="7556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00B050"/>
                </a:solidFill>
              </a:rPr>
              <a:t>alu_src_i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488430" y="2792730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93" name="文本框 92"/>
          <p:cNvSpPr txBox="1"/>
          <p:nvPr/>
        </p:nvSpPr>
        <p:spPr>
          <a:xfrm>
            <a:off x="6488430" y="3278505"/>
            <a:ext cx="398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4" name="文本框 93"/>
          <p:cNvSpPr txBox="1"/>
          <p:nvPr/>
        </p:nvSpPr>
        <p:spPr>
          <a:xfrm>
            <a:off x="6887210" y="3049270"/>
            <a:ext cx="766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alu_result_o</a:t>
            </a:r>
            <a:endParaRPr lang="en-US" altLang="zh-CN" sz="800"/>
          </a:p>
        </p:txBody>
      </p:sp>
      <p:cxnSp>
        <p:nvCxnSpPr>
          <p:cNvPr id="98" name="肘形连接符 97"/>
          <p:cNvCxnSpPr>
            <a:endCxn id="92" idx="1"/>
          </p:cNvCxnSpPr>
          <p:nvPr/>
        </p:nvCxnSpPr>
        <p:spPr>
          <a:xfrm flipV="1">
            <a:off x="5945505" y="2900045"/>
            <a:ext cx="542925" cy="3175"/>
          </a:xfrm>
          <a:prstGeom prst="bent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endCxn id="93" idx="1"/>
          </p:cNvCxnSpPr>
          <p:nvPr/>
        </p:nvCxnSpPr>
        <p:spPr>
          <a:xfrm>
            <a:off x="5908675" y="3385185"/>
            <a:ext cx="579755" cy="3175"/>
          </a:xfrm>
          <a:prstGeom prst="bentConnector3">
            <a:avLst>
              <a:gd name="adj1" fmla="val 50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5045075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直角三角形 76"/>
          <p:cNvSpPr/>
          <p:nvPr/>
        </p:nvSpPr>
        <p:spPr>
          <a:xfrm rot="13380000">
            <a:off x="4979035" y="524256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005070" y="497522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95545" y="5432425"/>
            <a:ext cx="64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ID_EX.v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5038090" y="404685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A_i</a:t>
            </a:r>
            <a:endParaRPr lang="en-US" altLang="zh-CN" sz="800"/>
          </a:p>
        </p:txBody>
      </p:sp>
      <p:sp>
        <p:nvSpPr>
          <p:cNvPr id="47" name="文本框 46"/>
          <p:cNvSpPr txBox="1"/>
          <p:nvPr/>
        </p:nvSpPr>
        <p:spPr>
          <a:xfrm>
            <a:off x="5053330" y="4535805"/>
            <a:ext cx="3409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B_i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5255895" y="279019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A_o</a:t>
            </a:r>
            <a:endParaRPr lang="en-US" altLang="zh-CN" sz="800"/>
          </a:p>
        </p:txBody>
      </p:sp>
      <p:sp>
        <p:nvSpPr>
          <p:cNvPr id="97" name="文本框 96"/>
          <p:cNvSpPr txBox="1"/>
          <p:nvPr/>
        </p:nvSpPr>
        <p:spPr>
          <a:xfrm>
            <a:off x="5262880" y="3279140"/>
            <a:ext cx="381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B_o</a:t>
            </a:r>
            <a:endParaRPr lang="en-US" altLang="zh-CN" sz="800"/>
          </a:p>
        </p:txBody>
      </p:sp>
      <p:sp>
        <p:nvSpPr>
          <p:cNvPr id="100" name="文本框 99"/>
          <p:cNvSpPr txBox="1"/>
          <p:nvPr/>
        </p:nvSpPr>
        <p:spPr>
          <a:xfrm>
            <a:off x="5008880" y="3870960"/>
            <a:ext cx="62674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imm_ext_o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01" name="肘形连接符 100"/>
          <p:cNvCxnSpPr>
            <a:stCxn id="100" idx="3"/>
            <a:endCxn id="73" idx="1"/>
          </p:cNvCxnSpPr>
          <p:nvPr/>
        </p:nvCxnSpPr>
        <p:spPr>
          <a:xfrm flipV="1">
            <a:off x="5635625" y="3676650"/>
            <a:ext cx="852805" cy="29400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6488430" y="3815080"/>
            <a:ext cx="6330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accent4">
                    <a:lumMod val="75000"/>
                  </a:schemeClr>
                </a:solidFill>
              </a:rPr>
              <a:t>op_i</a:t>
            </a:r>
            <a:endParaRPr lang="en-US" altLang="zh-CN" sz="9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00445" y="4468495"/>
            <a:ext cx="1416050" cy="9385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05" name="文本框 104"/>
          <p:cNvSpPr txBox="1"/>
          <p:nvPr/>
        </p:nvSpPr>
        <p:spPr>
          <a:xfrm>
            <a:off x="6175375" y="5495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data_hazard_ex.v</a:t>
            </a:r>
            <a:endParaRPr lang="en-US" altLang="zh-CN" sz="700"/>
          </a:p>
        </p:txBody>
      </p:sp>
      <p:sp>
        <p:nvSpPr>
          <p:cNvPr id="111" name="文本框 110"/>
          <p:cNvSpPr txBox="1"/>
          <p:nvPr/>
        </p:nvSpPr>
        <p:spPr>
          <a:xfrm>
            <a:off x="5563235" y="379158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897880" y="32150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571365" y="397065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02259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直角三角形 117"/>
          <p:cNvSpPr/>
          <p:nvPr/>
        </p:nvSpPr>
        <p:spPr>
          <a:xfrm rot="13380000">
            <a:off x="7946390" y="5175250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972425" y="4907915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7888605" y="54324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EX_MEM.v</a:t>
            </a:r>
            <a:endParaRPr lang="en-US" altLang="zh-CN" sz="1000"/>
          </a:p>
        </p:txBody>
      </p:sp>
      <p:sp>
        <p:nvSpPr>
          <p:cNvPr id="121" name="文本框 120"/>
          <p:cNvSpPr txBox="1"/>
          <p:nvPr/>
        </p:nvSpPr>
        <p:spPr>
          <a:xfrm>
            <a:off x="7972425" y="442214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7954010" y="2858135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alu_result_i</a:t>
            </a:r>
            <a:endParaRPr lang="en-US" altLang="zh-CN" sz="700"/>
          </a:p>
        </p:txBody>
      </p:sp>
      <p:sp>
        <p:nvSpPr>
          <p:cNvPr id="126" name="文本框 125"/>
          <p:cNvSpPr txBox="1"/>
          <p:nvPr/>
        </p:nvSpPr>
        <p:spPr>
          <a:xfrm>
            <a:off x="7934325" y="3072765"/>
            <a:ext cx="6845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alu_result_o</a:t>
            </a:r>
            <a:endParaRPr lang="en-US" altLang="zh-CN" sz="700"/>
          </a:p>
        </p:txBody>
      </p:sp>
      <p:sp>
        <p:nvSpPr>
          <p:cNvPr id="128" name="矩形 127"/>
          <p:cNvSpPr/>
          <p:nvPr/>
        </p:nvSpPr>
        <p:spPr>
          <a:xfrm>
            <a:off x="10608310" y="1776095"/>
            <a:ext cx="549910" cy="3669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直角三角形 128"/>
          <p:cNvSpPr/>
          <p:nvPr/>
        </p:nvSpPr>
        <p:spPr>
          <a:xfrm rot="13380000">
            <a:off x="10542905" y="5131435"/>
            <a:ext cx="132080" cy="13208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10568940" y="4864100"/>
            <a:ext cx="474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0485120" y="5432425"/>
            <a:ext cx="8534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MEM_WB.v</a:t>
            </a:r>
            <a:endParaRPr lang="en-US" altLang="zh-CN" sz="1000"/>
          </a:p>
        </p:txBody>
      </p:sp>
      <p:sp>
        <p:nvSpPr>
          <p:cNvPr id="132" name="文本框 131"/>
          <p:cNvSpPr txBox="1"/>
          <p:nvPr/>
        </p:nvSpPr>
        <p:spPr>
          <a:xfrm>
            <a:off x="10580370" y="409638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tx1"/>
                </a:solidFill>
              </a:rPr>
              <a:t>rW_i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138420" y="526605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0551160" y="3064510"/>
            <a:ext cx="73342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/>
              <a:t>data_result_i</a:t>
            </a:r>
            <a:endParaRPr lang="en-US" altLang="zh-CN" sz="700"/>
          </a:p>
        </p:txBody>
      </p:sp>
      <p:sp>
        <p:nvSpPr>
          <p:cNvPr id="142" name="文本框 141"/>
          <p:cNvSpPr txBox="1"/>
          <p:nvPr/>
        </p:nvSpPr>
        <p:spPr>
          <a:xfrm>
            <a:off x="10484485" y="3376295"/>
            <a:ext cx="738505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/>
              <a:t>data_result_o</a:t>
            </a:r>
            <a:endParaRPr lang="en-US" altLang="zh-CN" sz="700"/>
          </a:p>
        </p:txBody>
      </p:sp>
      <p:cxnSp>
        <p:nvCxnSpPr>
          <p:cNvPr id="143" name="肘形连接符 142"/>
          <p:cNvCxnSpPr>
            <a:stCxn id="94" idx="3"/>
            <a:endCxn id="123" idx="1"/>
          </p:cNvCxnSpPr>
          <p:nvPr/>
        </p:nvCxnSpPr>
        <p:spPr>
          <a:xfrm flipV="1">
            <a:off x="7653655" y="2957830"/>
            <a:ext cx="300355" cy="198755"/>
          </a:xfrm>
          <a:prstGeom prst="bentConnector3">
            <a:avLst>
              <a:gd name="adj1" fmla="val 501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肘形连接符 144"/>
          <p:cNvCxnSpPr>
            <a:stCxn id="142" idx="3"/>
            <a:endCxn id="52" idx="1"/>
          </p:cNvCxnSpPr>
          <p:nvPr/>
        </p:nvCxnSpPr>
        <p:spPr>
          <a:xfrm flipH="1">
            <a:off x="3231515" y="3475990"/>
            <a:ext cx="7991475" cy="1225550"/>
          </a:xfrm>
          <a:prstGeom prst="bentConnector5">
            <a:avLst>
              <a:gd name="adj1" fmla="val -4918"/>
              <a:gd name="adj2" fmla="val 194300"/>
              <a:gd name="adj3" fmla="val 1029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10702290" y="4307205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56880" y="5152390"/>
            <a:ext cx="5086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chemeClr val="tx1"/>
                </a:solidFill>
              </a:rPr>
              <a:t>rW_o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51" name="肘形连接符 150"/>
          <p:cNvCxnSpPr>
            <a:stCxn id="146" idx="3"/>
            <a:endCxn id="58" idx="1"/>
          </p:cNvCxnSpPr>
          <p:nvPr/>
        </p:nvCxnSpPr>
        <p:spPr>
          <a:xfrm flipH="1">
            <a:off x="3231515" y="4422140"/>
            <a:ext cx="7979410" cy="45720"/>
          </a:xfrm>
          <a:prstGeom prst="bentConnector5">
            <a:avLst>
              <a:gd name="adj1" fmla="val -2984"/>
              <a:gd name="adj2" fmla="val 2879166"/>
              <a:gd name="adj3" fmla="val 1020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045075" y="1540510"/>
            <a:ext cx="549910" cy="275590"/>
            <a:chOff x="7945" y="2426"/>
            <a:chExt cx="866" cy="434"/>
          </a:xfrm>
        </p:grpSpPr>
        <p:sp>
          <p:nvSpPr>
            <p:cNvPr id="153" name="矩形 152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8075" y="2426"/>
              <a:ext cx="60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EX</a:t>
              </a:r>
              <a:endParaRPr lang="en-US" altLang="zh-CN" sz="1200"/>
            </a:p>
          </p:txBody>
        </p:sp>
      </p:grpSp>
      <p:sp>
        <p:nvSpPr>
          <p:cNvPr id="157" name="矩形 156"/>
          <p:cNvSpPr/>
          <p:nvPr/>
        </p:nvSpPr>
        <p:spPr>
          <a:xfrm>
            <a:off x="5045710" y="137096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5051743" y="133604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59" name="组合 158"/>
          <p:cNvGrpSpPr/>
          <p:nvPr/>
        </p:nvGrpSpPr>
        <p:grpSpPr>
          <a:xfrm>
            <a:off x="5046980" y="1131570"/>
            <a:ext cx="550545" cy="275590"/>
            <a:chOff x="7945" y="2426"/>
            <a:chExt cx="867" cy="434"/>
          </a:xfrm>
        </p:grpSpPr>
        <p:sp>
          <p:nvSpPr>
            <p:cNvPr id="160" name="矩形 159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sp>
        <p:nvSpPr>
          <p:cNvPr id="163" name="矩形 162"/>
          <p:cNvSpPr/>
          <p:nvPr/>
        </p:nvSpPr>
        <p:spPr>
          <a:xfrm>
            <a:off x="8020685" y="1570355"/>
            <a:ext cx="550545" cy="20510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8026718" y="1535430"/>
            <a:ext cx="538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MEM</a:t>
            </a:r>
            <a:endParaRPr lang="en-US" altLang="zh-CN" sz="1200"/>
          </a:p>
        </p:txBody>
      </p:sp>
      <p:grpSp>
        <p:nvGrpSpPr>
          <p:cNvPr id="165" name="组合 164"/>
          <p:cNvGrpSpPr/>
          <p:nvPr/>
        </p:nvGrpSpPr>
        <p:grpSpPr>
          <a:xfrm>
            <a:off x="10608310" y="1534795"/>
            <a:ext cx="550545" cy="275590"/>
            <a:chOff x="7945" y="2426"/>
            <a:chExt cx="867" cy="434"/>
          </a:xfrm>
        </p:grpSpPr>
        <p:sp>
          <p:nvSpPr>
            <p:cNvPr id="166" name="矩形 165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8017510" y="1329690"/>
            <a:ext cx="550545" cy="275590"/>
            <a:chOff x="7945" y="2426"/>
            <a:chExt cx="867" cy="434"/>
          </a:xfrm>
        </p:grpSpPr>
        <p:sp>
          <p:nvSpPr>
            <p:cNvPr id="169" name="矩形 168"/>
            <p:cNvSpPr/>
            <p:nvPr/>
          </p:nvSpPr>
          <p:spPr>
            <a:xfrm>
              <a:off x="7945" y="2481"/>
              <a:ext cx="867" cy="323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75" y="2426"/>
              <a:ext cx="675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WB</a:t>
              </a:r>
              <a:endParaRPr lang="en-US" altLang="zh-CN" sz="1200"/>
            </a:p>
          </p:txBody>
        </p:sp>
      </p:grpSp>
      <p:cxnSp>
        <p:nvCxnSpPr>
          <p:cNvPr id="173" name="肘形连接符 172"/>
          <p:cNvCxnSpPr>
            <a:endCxn id="56" idx="1"/>
          </p:cNvCxnSpPr>
          <p:nvPr/>
        </p:nvCxnSpPr>
        <p:spPr>
          <a:xfrm flipV="1">
            <a:off x="3025140" y="3780155"/>
            <a:ext cx="206375" cy="6350"/>
          </a:xfrm>
          <a:prstGeom prst="bentConnector3">
            <a:avLst>
              <a:gd name="adj1" fmla="val 50154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747010" y="3554730"/>
            <a:ext cx="42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WB</a:t>
            </a:r>
            <a:endParaRPr lang="en-US" altLang="zh-CN" sz="1200">
              <a:solidFill>
                <a:srgbClr val="00B05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7637145" y="294830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876925" y="288290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4505960" y="4693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2827655" y="411289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828925" y="3931285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2823210" y="433832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610475" y="4353560"/>
            <a:ext cx="32385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4:0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105535" y="2550795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450340" y="291592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-4445" y="6112510"/>
            <a:ext cx="38036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7030A0"/>
                </a:solidFill>
              </a:rPr>
              <a:t>31:0</a:t>
            </a:r>
            <a:endParaRPr lang="en-US" altLang="zh-CN" sz="800">
              <a:solidFill>
                <a:srgbClr val="7030A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50695" y="1496060"/>
            <a:ext cx="623570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00B050"/>
                </a:solidFill>
              </a:rPr>
              <a:t>if_id_w_i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cxnSp>
        <p:nvCxnSpPr>
          <p:cNvPr id="116" name="肘形连接符 115"/>
          <p:cNvCxnSpPr>
            <a:endCxn id="122" idx="1"/>
          </p:cNvCxnSpPr>
          <p:nvPr/>
        </p:nvCxnSpPr>
        <p:spPr>
          <a:xfrm rot="16200000">
            <a:off x="1264285" y="2265045"/>
            <a:ext cx="674370" cy="3505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1776730" y="1980565"/>
            <a:ext cx="5499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pc_i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938020" y="2099310"/>
            <a:ext cx="4718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95960" y="1757045"/>
            <a:ext cx="489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chemeClr val="tx1"/>
                </a:solidFill>
              </a:rPr>
              <a:t>pc_o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5" name="肘形连接符 194"/>
          <p:cNvCxnSpPr>
            <a:stCxn id="194" idx="3"/>
            <a:endCxn id="27" idx="1"/>
          </p:cNvCxnSpPr>
          <p:nvPr/>
        </p:nvCxnSpPr>
        <p:spPr>
          <a:xfrm flipH="1">
            <a:off x="300355" y="1879600"/>
            <a:ext cx="885190" cy="885825"/>
          </a:xfrm>
          <a:prstGeom prst="bentConnector5">
            <a:avLst>
              <a:gd name="adj1" fmla="val -14849"/>
              <a:gd name="adj2" fmla="val 37992"/>
              <a:gd name="adj3" fmla="val 1269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20675" y="1873250"/>
            <a:ext cx="73723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isjump_i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337185" y="1662430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pc1_i 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00" name="直接箭头连接符 199"/>
          <p:cNvCxnSpPr>
            <a:endCxn id="196" idx="1"/>
          </p:cNvCxnSpPr>
          <p:nvPr/>
        </p:nvCxnSpPr>
        <p:spPr>
          <a:xfrm flipV="1">
            <a:off x="128270" y="1988185"/>
            <a:ext cx="19240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/>
          <p:cNvSpPr txBox="1"/>
          <p:nvPr/>
        </p:nvSpPr>
        <p:spPr>
          <a:xfrm>
            <a:off x="3232785" y="4508500"/>
            <a:ext cx="6223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jal_en_i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217545" y="4737735"/>
            <a:ext cx="608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jal_i</a:t>
            </a:r>
            <a:endParaRPr lang="en-US" altLang="zh-CN" sz="900"/>
          </a:p>
        </p:txBody>
      </p:sp>
      <p:sp>
        <p:nvSpPr>
          <p:cNvPr id="212" name="文本框 211"/>
          <p:cNvSpPr txBox="1"/>
          <p:nvPr/>
        </p:nvSpPr>
        <p:spPr>
          <a:xfrm>
            <a:off x="334645" y="1496695"/>
            <a:ext cx="709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tx1"/>
                </a:solidFill>
              </a:rPr>
              <a:t>pc0_i  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14" name="肘形连接符 213"/>
          <p:cNvCxnSpPr>
            <a:endCxn id="212" idx="1"/>
          </p:cNvCxnSpPr>
          <p:nvPr/>
        </p:nvCxnSpPr>
        <p:spPr>
          <a:xfrm rot="10800000" flipV="1">
            <a:off x="334010" y="1243330"/>
            <a:ext cx="1122045" cy="375285"/>
          </a:xfrm>
          <a:prstGeom prst="bentConnector3">
            <a:avLst>
              <a:gd name="adj1" fmla="val 1130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1426210" y="1243965"/>
            <a:ext cx="0" cy="86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 217"/>
          <p:cNvSpPr/>
          <p:nvPr/>
        </p:nvSpPr>
        <p:spPr>
          <a:xfrm>
            <a:off x="8941435" y="2400935"/>
            <a:ext cx="1132840" cy="16497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19" name="文本框 218"/>
          <p:cNvSpPr txBox="1"/>
          <p:nvPr/>
        </p:nvSpPr>
        <p:spPr>
          <a:xfrm>
            <a:off x="8910955" y="4050665"/>
            <a:ext cx="9779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ext_ram_ctl.v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8936355" y="3064510"/>
            <a:ext cx="916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data_addr_i</a:t>
            </a:r>
            <a:endParaRPr lang="en-US" altLang="zh-CN" sz="800"/>
          </a:p>
        </p:txBody>
      </p:sp>
      <p:sp>
        <p:nvSpPr>
          <p:cNvPr id="222" name="文本框 221"/>
          <p:cNvSpPr txBox="1"/>
          <p:nvPr/>
        </p:nvSpPr>
        <p:spPr>
          <a:xfrm>
            <a:off x="8941435" y="3192780"/>
            <a:ext cx="5099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data_i</a:t>
            </a:r>
            <a:endParaRPr lang="en-US" altLang="zh-CN" sz="800"/>
          </a:p>
        </p:txBody>
      </p:sp>
      <p:sp>
        <p:nvSpPr>
          <p:cNvPr id="223" name="文本框 222"/>
          <p:cNvSpPr txBox="1"/>
          <p:nvPr/>
        </p:nvSpPr>
        <p:spPr>
          <a:xfrm>
            <a:off x="8941435" y="24130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mode_i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594215" y="3099435"/>
            <a:ext cx="4991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data_o</a:t>
            </a:r>
            <a:endParaRPr lang="en-US" altLang="zh-CN" sz="800"/>
          </a:p>
        </p:txBody>
      </p:sp>
      <p:sp>
        <p:nvSpPr>
          <p:cNvPr id="20" name="文本框 19"/>
          <p:cNvSpPr txBox="1"/>
          <p:nvPr/>
        </p:nvSpPr>
        <p:spPr>
          <a:xfrm>
            <a:off x="351790" y="6121400"/>
            <a:ext cx="692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inst_w_i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1790" y="6228080"/>
            <a:ext cx="594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1790" y="6335395"/>
            <a:ext cx="6394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50"/>
                </a:solidFill>
              </a:rPr>
              <a:t>inst_ce_i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1790" y="5893435"/>
            <a:ext cx="4972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>
            <a:off x="1296670" y="6276975"/>
            <a:ext cx="482600" cy="1168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30705" y="6112510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9" name="文本框 68"/>
          <p:cNvSpPr txBox="1"/>
          <p:nvPr/>
        </p:nvSpPr>
        <p:spPr>
          <a:xfrm>
            <a:off x="1708150" y="6212840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BaseRAM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53210" y="6502400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-23495" y="5556250"/>
            <a:ext cx="1674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暂时：只读，恒有效</a:t>
            </a:r>
            <a:endParaRPr lang="zh-CN" altLang="en-US" sz="800">
              <a:solidFill>
                <a:schemeClr val="tx1"/>
              </a:solidFill>
            </a:endParaRPr>
          </a:p>
          <a:p>
            <a:pPr algn="ctr"/>
            <a:r>
              <a:rPr lang="zh-CN" altLang="en-US" sz="800">
                <a:solidFill>
                  <a:schemeClr val="tx1"/>
                </a:solidFill>
              </a:rPr>
              <a:t>不属于</a:t>
            </a:r>
            <a:r>
              <a:rPr lang="en-US" altLang="zh-CN" sz="800">
                <a:solidFill>
                  <a:schemeClr val="tx1"/>
                </a:solidFill>
              </a:rPr>
              <a:t>CPU</a:t>
            </a:r>
            <a:r>
              <a:rPr lang="zh-CN" altLang="en-US" sz="800">
                <a:solidFill>
                  <a:schemeClr val="tx1"/>
                </a:solidFill>
              </a:rPr>
              <a:t>核，属于内存控制器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651000" y="5907405"/>
            <a:ext cx="952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>
                <a:solidFill>
                  <a:schemeClr val="tx1"/>
                </a:solidFill>
              </a:rPr>
              <a:t>位于</a:t>
            </a:r>
            <a:r>
              <a:rPr lang="en-US" altLang="zh-CN" sz="800">
                <a:solidFill>
                  <a:schemeClr val="tx1"/>
                </a:solidFill>
              </a:rPr>
              <a:t>FPGA</a:t>
            </a:r>
            <a:r>
              <a:rPr lang="zh-CN" altLang="en-US" sz="800">
                <a:solidFill>
                  <a:schemeClr val="tx1"/>
                </a:solidFill>
              </a:rPr>
              <a:t>之外</a:t>
            </a:r>
            <a:endParaRPr lang="zh-CN" altLang="en-US" sz="80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941435" y="252730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941435" y="26504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941435" y="2764790"/>
            <a:ext cx="91630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900">
                <a:solidFill>
                  <a:srgbClr val="00B050"/>
                </a:solidFill>
              </a:rPr>
              <a:t>data_ce_i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630410" y="6052185"/>
            <a:ext cx="612775" cy="41656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5" name="文本框 84"/>
          <p:cNvSpPr txBox="1"/>
          <p:nvPr/>
        </p:nvSpPr>
        <p:spPr>
          <a:xfrm>
            <a:off x="9352915" y="6442075"/>
            <a:ext cx="1176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1"/>
                </a:solidFill>
              </a:rPr>
              <a:t>详见后面独立</a:t>
            </a:r>
            <a:r>
              <a:rPr lang="en-US" altLang="zh-CN" sz="1000">
                <a:solidFill>
                  <a:schemeClr val="tx1"/>
                </a:solidFill>
              </a:rPr>
              <a:t>SRAM</a:t>
            </a:r>
            <a:r>
              <a:rPr lang="zh-CN" altLang="en-US" sz="1000">
                <a:solidFill>
                  <a:schemeClr val="tx1"/>
                </a:solidFill>
              </a:rPr>
              <a:t>控制器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497695" y="6163945"/>
            <a:ext cx="842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ExtRAM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89" name="上下箭头 88"/>
          <p:cNvSpPr/>
          <p:nvPr/>
        </p:nvSpPr>
        <p:spPr>
          <a:xfrm>
            <a:off x="9944735" y="4097020"/>
            <a:ext cx="75565" cy="19278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5897880" y="1272540"/>
            <a:ext cx="15843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注意控制信号的传递</a:t>
            </a:r>
            <a:endParaRPr lang="zh-CN" altLang="en-US" sz="1200"/>
          </a:p>
        </p:txBody>
      </p:sp>
      <p:cxnSp>
        <p:nvCxnSpPr>
          <p:cNvPr id="134" name="直接箭头连接符 133"/>
          <p:cNvCxnSpPr>
            <a:stCxn id="164" idx="3"/>
            <a:endCxn id="82" idx="1"/>
          </p:cNvCxnSpPr>
          <p:nvPr/>
        </p:nvCxnSpPr>
        <p:spPr>
          <a:xfrm>
            <a:off x="8565515" y="1673225"/>
            <a:ext cx="375920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8777605" y="4380230"/>
            <a:ext cx="12039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data_ce_o</a:t>
            </a:r>
            <a:endParaRPr lang="en-US" altLang="zh-CN" sz="1200"/>
          </a:p>
          <a:p>
            <a:r>
              <a:rPr lang="zh-CN" altLang="en-US" sz="1200"/>
              <a:t>可能用于流水线暂停，暂时不管，默认</a:t>
            </a:r>
            <a:r>
              <a:rPr lang="zh-CN" altLang="en-US" sz="1200"/>
              <a:t>有效</a:t>
            </a:r>
            <a:endParaRPr lang="zh-CN" altLang="en-US" sz="1200"/>
          </a:p>
        </p:txBody>
      </p:sp>
      <p:sp>
        <p:nvSpPr>
          <p:cNvPr id="138" name="梯形 137"/>
          <p:cNvSpPr/>
          <p:nvPr/>
        </p:nvSpPr>
        <p:spPr>
          <a:xfrm rot="5400000">
            <a:off x="10196830" y="3239770"/>
            <a:ext cx="41656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文本框 143"/>
          <p:cNvSpPr txBox="1"/>
          <p:nvPr/>
        </p:nvSpPr>
        <p:spPr>
          <a:xfrm>
            <a:off x="10046970" y="2807970"/>
            <a:ext cx="561340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600">
                <a:solidFill>
                  <a:srgbClr val="00B050"/>
                </a:solidFill>
              </a:rPr>
              <a:t>mem_reg</a:t>
            </a:r>
            <a:endParaRPr lang="en-US" altLang="zh-CN" sz="600">
              <a:solidFill>
                <a:srgbClr val="00B050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 flipH="1">
            <a:off x="10405110" y="2958465"/>
            <a:ext cx="381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stCxn id="126" idx="3"/>
            <a:endCxn id="138" idx="3"/>
          </p:cNvCxnSpPr>
          <p:nvPr/>
        </p:nvCxnSpPr>
        <p:spPr>
          <a:xfrm>
            <a:off x="8618855" y="3172460"/>
            <a:ext cx="1786255" cy="355600"/>
          </a:xfrm>
          <a:prstGeom prst="bentConnector4">
            <a:avLst>
              <a:gd name="adj1" fmla="val 3697"/>
              <a:gd name="adj2" fmla="val 316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225" idx="3"/>
            <a:endCxn id="138" idx="2"/>
          </p:cNvCxnSpPr>
          <p:nvPr/>
        </p:nvCxnSpPr>
        <p:spPr>
          <a:xfrm>
            <a:off x="10093325" y="3206750"/>
            <a:ext cx="205105" cy="139700"/>
          </a:xfrm>
          <a:prstGeom prst="bentConnector3">
            <a:avLst>
              <a:gd name="adj1" fmla="val 50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/>
          <p:cNvCxnSpPr>
            <a:stCxn id="126" idx="3"/>
            <a:endCxn id="221" idx="1"/>
          </p:cNvCxnSpPr>
          <p:nvPr/>
        </p:nvCxnSpPr>
        <p:spPr>
          <a:xfrm flipV="1">
            <a:off x="8618855" y="3171825"/>
            <a:ext cx="317500" cy="6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7981315" y="214566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500"/>
              <a:t>data_to_mem_i</a:t>
            </a:r>
            <a:endParaRPr lang="en-US" altLang="zh-CN" sz="500"/>
          </a:p>
        </p:txBody>
      </p:sp>
      <p:sp>
        <p:nvSpPr>
          <p:cNvPr id="192" name="文本框 191"/>
          <p:cNvSpPr txBox="1"/>
          <p:nvPr/>
        </p:nvSpPr>
        <p:spPr>
          <a:xfrm>
            <a:off x="7843520" y="3662045"/>
            <a:ext cx="7334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500"/>
              <a:t>data_to_mem_o</a:t>
            </a:r>
            <a:endParaRPr lang="en-US" altLang="zh-CN" sz="500"/>
          </a:p>
        </p:txBody>
      </p:sp>
      <p:cxnSp>
        <p:nvCxnSpPr>
          <p:cNvPr id="193" name="肘形连接符 192"/>
          <p:cNvCxnSpPr>
            <a:endCxn id="191" idx="1"/>
          </p:cNvCxnSpPr>
          <p:nvPr/>
        </p:nvCxnSpPr>
        <p:spPr>
          <a:xfrm flipV="1">
            <a:off x="6230620" y="2230120"/>
            <a:ext cx="1750695" cy="1155065"/>
          </a:xfrm>
          <a:prstGeom prst="bentConnector3">
            <a:avLst>
              <a:gd name="adj1" fmla="val 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9965" y="503428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id_ex_rs_i</a:t>
            </a:r>
            <a:endParaRPr lang="en-US" altLang="zh-CN" sz="900"/>
          </a:p>
        </p:txBody>
      </p:sp>
      <p:sp>
        <p:nvSpPr>
          <p:cNvPr id="24" name="文本框 23"/>
          <p:cNvSpPr txBox="1"/>
          <p:nvPr/>
        </p:nvSpPr>
        <p:spPr>
          <a:xfrm>
            <a:off x="6069965" y="518477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id_ex_rt_i</a:t>
            </a:r>
            <a:endParaRPr lang="en-US" altLang="zh-CN" sz="900"/>
          </a:p>
        </p:txBody>
      </p:sp>
      <p:sp>
        <p:nvSpPr>
          <p:cNvPr id="34" name="文本框 33"/>
          <p:cNvSpPr txBox="1"/>
          <p:nvPr/>
        </p:nvSpPr>
        <p:spPr>
          <a:xfrm>
            <a:off x="6052185" y="473329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35" name="文本框 34"/>
          <p:cNvSpPr txBox="1"/>
          <p:nvPr/>
        </p:nvSpPr>
        <p:spPr>
          <a:xfrm>
            <a:off x="6069965" y="488378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181" name="文本框 180"/>
          <p:cNvSpPr txBox="1"/>
          <p:nvPr/>
        </p:nvSpPr>
        <p:spPr>
          <a:xfrm>
            <a:off x="6069965" y="443230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6069965" y="458279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602730" y="5008880"/>
            <a:ext cx="9442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bypass_a_o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661785" y="5159375"/>
            <a:ext cx="8851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bypass_b_o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073015" y="2571115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110" name="文本框 109"/>
          <p:cNvSpPr txBox="1"/>
          <p:nvPr/>
        </p:nvSpPr>
        <p:spPr>
          <a:xfrm>
            <a:off x="5126990" y="2360295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114" name="梯形 113"/>
          <p:cNvSpPr/>
          <p:nvPr/>
        </p:nvSpPr>
        <p:spPr>
          <a:xfrm rot="5400000">
            <a:off x="5697855" y="2770505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梯形 182"/>
          <p:cNvSpPr/>
          <p:nvPr/>
        </p:nvSpPr>
        <p:spPr>
          <a:xfrm rot="5400000">
            <a:off x="5680075" y="3271520"/>
            <a:ext cx="281940" cy="2133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文本框 183"/>
          <p:cNvSpPr txBox="1"/>
          <p:nvPr/>
        </p:nvSpPr>
        <p:spPr>
          <a:xfrm>
            <a:off x="8031480" y="265684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0" name="文本框 209"/>
          <p:cNvSpPr txBox="1"/>
          <p:nvPr/>
        </p:nvSpPr>
        <p:spPr>
          <a:xfrm>
            <a:off x="8085455" y="244602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11" name="文本框 210"/>
          <p:cNvSpPr txBox="1"/>
          <p:nvPr/>
        </p:nvSpPr>
        <p:spPr>
          <a:xfrm>
            <a:off x="10612755" y="2397760"/>
            <a:ext cx="387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jal_i</a:t>
            </a:r>
            <a:endParaRPr lang="en-US" altLang="zh-CN" sz="800"/>
          </a:p>
        </p:txBody>
      </p:sp>
      <p:sp>
        <p:nvSpPr>
          <p:cNvPr id="213" name="文本框 212"/>
          <p:cNvSpPr txBox="1"/>
          <p:nvPr/>
        </p:nvSpPr>
        <p:spPr>
          <a:xfrm>
            <a:off x="10666730" y="2232660"/>
            <a:ext cx="470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jal_o</a:t>
            </a:r>
            <a:endParaRPr lang="en-US" altLang="zh-CN" sz="800"/>
          </a:p>
        </p:txBody>
      </p:sp>
      <p:sp>
        <p:nvSpPr>
          <p:cNvPr id="224" name="文本框 223"/>
          <p:cNvSpPr txBox="1"/>
          <p:nvPr/>
        </p:nvSpPr>
        <p:spPr>
          <a:xfrm>
            <a:off x="5026660" y="421068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rs_i</a:t>
            </a:r>
            <a:endParaRPr lang="en-US" altLang="zh-CN" sz="800"/>
          </a:p>
        </p:txBody>
      </p:sp>
      <p:sp>
        <p:nvSpPr>
          <p:cNvPr id="226" name="文本框 225"/>
          <p:cNvSpPr txBox="1"/>
          <p:nvPr/>
        </p:nvSpPr>
        <p:spPr>
          <a:xfrm>
            <a:off x="5038090" y="432308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/>
              <a:t>rt_i</a:t>
            </a:r>
            <a:endParaRPr lang="en-US" altLang="zh-CN" sz="800"/>
          </a:p>
        </p:txBody>
      </p:sp>
      <p:sp>
        <p:nvSpPr>
          <p:cNvPr id="227" name="文本框 226"/>
          <p:cNvSpPr txBox="1"/>
          <p:nvPr/>
        </p:nvSpPr>
        <p:spPr>
          <a:xfrm>
            <a:off x="5168265" y="507365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rs_o</a:t>
            </a:r>
            <a:endParaRPr lang="en-US" altLang="zh-CN" sz="800"/>
          </a:p>
        </p:txBody>
      </p:sp>
      <p:sp>
        <p:nvSpPr>
          <p:cNvPr id="228" name="文本框 227"/>
          <p:cNvSpPr txBox="1"/>
          <p:nvPr/>
        </p:nvSpPr>
        <p:spPr>
          <a:xfrm>
            <a:off x="5179695" y="516826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/>
              <a:t>rt_o</a:t>
            </a:r>
            <a:endParaRPr lang="en-US" altLang="zh-CN" sz="800"/>
          </a:p>
        </p:txBody>
      </p:sp>
      <p:cxnSp>
        <p:nvCxnSpPr>
          <p:cNvPr id="229" name="肘形连接符 228"/>
          <p:cNvCxnSpPr>
            <a:stCxn id="227" idx="3"/>
          </p:cNvCxnSpPr>
          <p:nvPr/>
        </p:nvCxnSpPr>
        <p:spPr>
          <a:xfrm flipV="1">
            <a:off x="5624195" y="5154295"/>
            <a:ext cx="430530" cy="266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肘形连接符 229"/>
          <p:cNvCxnSpPr>
            <a:stCxn id="228" idx="3"/>
            <a:endCxn id="24" idx="1"/>
          </p:cNvCxnSpPr>
          <p:nvPr/>
        </p:nvCxnSpPr>
        <p:spPr>
          <a:xfrm>
            <a:off x="5635625" y="5275580"/>
            <a:ext cx="434340" cy="2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肘形连接符 231"/>
          <p:cNvCxnSpPr>
            <a:stCxn id="148" idx="3"/>
            <a:endCxn id="34" idx="1"/>
          </p:cNvCxnSpPr>
          <p:nvPr/>
        </p:nvCxnSpPr>
        <p:spPr>
          <a:xfrm flipH="1" flipV="1">
            <a:off x="6052185" y="4848225"/>
            <a:ext cx="2513330" cy="419100"/>
          </a:xfrm>
          <a:prstGeom prst="bentConnector5">
            <a:avLst>
              <a:gd name="adj1" fmla="val -9474"/>
              <a:gd name="adj2" fmla="val -191212"/>
              <a:gd name="adj3" fmla="val 109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8898255" y="1223645"/>
            <a:ext cx="1416050" cy="71247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4" name="文本框 233"/>
          <p:cNvSpPr txBox="1"/>
          <p:nvPr/>
        </p:nvSpPr>
        <p:spPr>
          <a:xfrm>
            <a:off x="9102090" y="1939925"/>
            <a:ext cx="10083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00"/>
              <a:t>data_hazard_lwsw.v</a:t>
            </a:r>
            <a:endParaRPr lang="en-US" altLang="zh-CN" sz="700"/>
          </a:p>
        </p:txBody>
      </p:sp>
      <p:sp>
        <p:nvSpPr>
          <p:cNvPr id="237" name="文本框 236"/>
          <p:cNvSpPr txBox="1"/>
          <p:nvPr/>
        </p:nvSpPr>
        <p:spPr>
          <a:xfrm>
            <a:off x="8856345" y="153543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38" name="文本框 237"/>
          <p:cNvSpPr txBox="1"/>
          <p:nvPr/>
        </p:nvSpPr>
        <p:spPr>
          <a:xfrm>
            <a:off x="8856345" y="1686560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mem_wb_rd_i</a:t>
            </a:r>
            <a:endParaRPr lang="en-US" altLang="zh-CN" sz="900"/>
          </a:p>
        </p:txBody>
      </p:sp>
      <p:sp>
        <p:nvSpPr>
          <p:cNvPr id="239" name="文本框 238"/>
          <p:cNvSpPr txBox="1"/>
          <p:nvPr/>
        </p:nvSpPr>
        <p:spPr>
          <a:xfrm>
            <a:off x="8856345" y="1233170"/>
            <a:ext cx="12547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ex_mem_data_w_i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8856345" y="1384300"/>
            <a:ext cx="116459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mem_wb_data_r_i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9632315" y="1496060"/>
            <a:ext cx="716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rgbClr val="00B050"/>
                </a:solidFill>
              </a:rPr>
              <a:t>bypass_mem_data_o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10568940" y="1987550"/>
            <a:ext cx="607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rgbClr val="00B050"/>
                </a:solidFill>
              </a:rPr>
              <a:t>data_r_i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0525760" y="1784985"/>
            <a:ext cx="6565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00B050"/>
                </a:solidFill>
              </a:rPr>
              <a:t>data_r_o</a:t>
            </a:r>
            <a:endParaRPr lang="en-US" altLang="zh-CN" sz="800">
              <a:solidFill>
                <a:srgbClr val="00B050"/>
              </a:solidFill>
            </a:endParaRPr>
          </a:p>
        </p:txBody>
      </p:sp>
      <p:sp>
        <p:nvSpPr>
          <p:cNvPr id="246" name="梯形 245"/>
          <p:cNvSpPr/>
          <p:nvPr/>
        </p:nvSpPr>
        <p:spPr>
          <a:xfrm rot="5400000">
            <a:off x="8721090" y="3272155"/>
            <a:ext cx="212090" cy="14224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7" name="肘形连接符 246"/>
          <p:cNvCxnSpPr>
            <a:stCxn id="192" idx="3"/>
            <a:endCxn id="246" idx="2"/>
          </p:cNvCxnSpPr>
          <p:nvPr/>
        </p:nvCxnSpPr>
        <p:spPr>
          <a:xfrm flipV="1">
            <a:off x="8576945" y="3343275"/>
            <a:ext cx="179070" cy="403225"/>
          </a:xfrm>
          <a:prstGeom prst="bentConnector3">
            <a:avLst>
              <a:gd name="adj1" fmla="val 19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肘形连接符 247"/>
          <p:cNvCxnSpPr>
            <a:stCxn id="142" idx="3"/>
            <a:endCxn id="246" idx="3"/>
          </p:cNvCxnSpPr>
          <p:nvPr/>
        </p:nvCxnSpPr>
        <p:spPr>
          <a:xfrm flipH="1" flipV="1">
            <a:off x="8827135" y="3431540"/>
            <a:ext cx="2395855" cy="44450"/>
          </a:xfrm>
          <a:prstGeom prst="bentConnector4">
            <a:avLst>
              <a:gd name="adj1" fmla="val -9939"/>
              <a:gd name="adj2" fmla="val -758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241" idx="3"/>
            <a:endCxn id="246" idx="1"/>
          </p:cNvCxnSpPr>
          <p:nvPr/>
        </p:nvCxnSpPr>
        <p:spPr>
          <a:xfrm flipH="1">
            <a:off x="8827135" y="1649730"/>
            <a:ext cx="1521460" cy="1605280"/>
          </a:xfrm>
          <a:prstGeom prst="bentConnector4">
            <a:avLst>
              <a:gd name="adj1" fmla="val -8055"/>
              <a:gd name="adj2" fmla="val 394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肘形连接符 249"/>
          <p:cNvCxnSpPr>
            <a:stCxn id="244" idx="3"/>
            <a:endCxn id="240" idx="1"/>
          </p:cNvCxnSpPr>
          <p:nvPr/>
        </p:nvCxnSpPr>
        <p:spPr>
          <a:xfrm flipH="1" flipV="1">
            <a:off x="8856345" y="1499235"/>
            <a:ext cx="2326005" cy="393065"/>
          </a:xfrm>
          <a:prstGeom prst="bentConnector5">
            <a:avLst>
              <a:gd name="adj1" fmla="val -10238"/>
              <a:gd name="adj2" fmla="val 194668"/>
              <a:gd name="adj3" fmla="val 11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2990850" y="5813425"/>
            <a:ext cx="2723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跳转处理的是</a:t>
            </a:r>
            <a:r>
              <a:rPr lang="en-US" altLang="zh-CN" sz="1200"/>
              <a:t>pc</a:t>
            </a:r>
            <a:r>
              <a:rPr lang="zh-CN" altLang="en-US" sz="1200"/>
              <a:t>值，</a:t>
            </a:r>
            <a:r>
              <a:rPr lang="en-US" altLang="zh-CN" sz="1200"/>
              <a:t>jal</a:t>
            </a:r>
            <a:r>
              <a:rPr lang="zh-CN" altLang="en-US" sz="1200"/>
              <a:t>的写数据应该与其他数据写入执行一样的处理方案，否则冲突。潜在风险</a:t>
            </a:r>
            <a:r>
              <a:rPr lang="en-US" altLang="zh-CN" sz="1200"/>
              <a:t> </a:t>
            </a:r>
            <a:r>
              <a:rPr lang="zh-CN" altLang="en-US" sz="1200"/>
              <a:t>是，如果子函数指令过少，返回的时候</a:t>
            </a:r>
            <a:r>
              <a:rPr lang="en-US" altLang="zh-CN" sz="1200"/>
              <a:t>pc+8</a:t>
            </a:r>
            <a:r>
              <a:rPr lang="zh-CN" altLang="en-US" sz="1200"/>
              <a:t>还未写入，需要旁路！以修改返回</a:t>
            </a:r>
            <a:r>
              <a:rPr lang="en-US" altLang="zh-CN" sz="1200"/>
              <a:t>pc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320675" y="2352675"/>
            <a:ext cx="626110" cy="2298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900" b="1">
                <a:solidFill>
                  <a:srgbClr val="00B050"/>
                </a:solidFill>
              </a:rPr>
              <a:t>pc_w_i</a:t>
            </a:r>
            <a:endParaRPr lang="en-US" altLang="zh-CN" sz="900" b="1">
              <a:solidFill>
                <a:srgbClr val="00B05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24120" y="1793240"/>
            <a:ext cx="53911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l"/>
            <a:r>
              <a:rPr lang="en-US" altLang="zh-CN" sz="800" b="1">
                <a:solidFill>
                  <a:srgbClr val="00B050"/>
                </a:solidFill>
              </a:rPr>
              <a:t>clear_i</a:t>
            </a:r>
            <a:endParaRPr lang="en-US" altLang="zh-CN" sz="800" b="1">
              <a:solidFill>
                <a:srgbClr val="00B05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747010" y="1628140"/>
            <a:ext cx="1991360" cy="15278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95" name="文本框 94"/>
          <p:cNvSpPr txBox="1"/>
          <p:nvPr/>
        </p:nvSpPr>
        <p:spPr>
          <a:xfrm>
            <a:off x="3075305" y="3185795"/>
            <a:ext cx="13347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stall_pipeline.v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14800" y="2030095"/>
            <a:ext cx="6508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pc_w_o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015105" y="2225040"/>
            <a:ext cx="7505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if_id_w_o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794635" y="2674620"/>
            <a:ext cx="7931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if_id_rs_i</a:t>
            </a:r>
            <a:endParaRPr lang="en-US" altLang="zh-CN" sz="900"/>
          </a:p>
        </p:txBody>
      </p:sp>
      <p:sp>
        <p:nvSpPr>
          <p:cNvPr id="115" name="文本框 114"/>
          <p:cNvSpPr txBox="1"/>
          <p:nvPr/>
        </p:nvSpPr>
        <p:spPr>
          <a:xfrm>
            <a:off x="2794635" y="2877185"/>
            <a:ext cx="7340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if_id_rt_i</a:t>
            </a:r>
            <a:endParaRPr lang="en-US" altLang="zh-CN" sz="900"/>
          </a:p>
        </p:txBody>
      </p:sp>
      <p:sp>
        <p:nvSpPr>
          <p:cNvPr id="156" name="文本框 155"/>
          <p:cNvSpPr txBox="1"/>
          <p:nvPr/>
        </p:nvSpPr>
        <p:spPr>
          <a:xfrm>
            <a:off x="2794635" y="2091690"/>
            <a:ext cx="13201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ex_mem_data_r_i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794635" y="229425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ex_mem_r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185" name="文本框 184"/>
          <p:cNvSpPr txBox="1"/>
          <p:nvPr/>
        </p:nvSpPr>
        <p:spPr>
          <a:xfrm>
            <a:off x="3881755" y="2419985"/>
            <a:ext cx="8839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00">
                <a:solidFill>
                  <a:srgbClr val="00B050"/>
                </a:solidFill>
              </a:rPr>
              <a:t>clear_o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2794635" y="1686560"/>
            <a:ext cx="10782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id_ex_data_r_i</a:t>
            </a:r>
            <a:endParaRPr lang="en-US" altLang="zh-CN" sz="900">
              <a:solidFill>
                <a:srgbClr val="00B050"/>
              </a:solidFill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2794635" y="1889125"/>
            <a:ext cx="9074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/>
              <a:t>id_ex_r</a:t>
            </a:r>
            <a:r>
              <a:rPr lang="en-US" altLang="zh-CN" sz="900"/>
              <a:t>d_i</a:t>
            </a:r>
            <a:endParaRPr lang="en-US" altLang="zh-CN" sz="900"/>
          </a:p>
        </p:txBody>
      </p:sp>
      <p:sp>
        <p:nvSpPr>
          <p:cNvPr id="260" name="文本框 259"/>
          <p:cNvSpPr txBox="1"/>
          <p:nvPr/>
        </p:nvSpPr>
        <p:spPr>
          <a:xfrm>
            <a:off x="2791460" y="2473325"/>
            <a:ext cx="14192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900">
                <a:solidFill>
                  <a:srgbClr val="00B050"/>
                </a:solidFill>
              </a:rPr>
              <a:t>is_jump_inst_i</a:t>
            </a:r>
            <a:r>
              <a:rPr lang="en-US" altLang="zh-CN" sz="900" b="1">
                <a:solidFill>
                  <a:srgbClr val="FF0000"/>
                </a:solidFill>
              </a:rPr>
              <a:t>(id_ex)</a:t>
            </a:r>
            <a:endParaRPr lang="en-US" altLang="zh-CN" sz="900" b="1">
              <a:solidFill>
                <a:srgbClr val="FF0000"/>
              </a:solidFill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5017770" y="2019935"/>
            <a:ext cx="85915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 sz="800"/>
              <a:t>is_jump_inst_i</a:t>
            </a:r>
            <a:endParaRPr lang="zh-CN" altLang="en-US" sz="800"/>
          </a:p>
        </p:txBody>
      </p:sp>
      <p:sp>
        <p:nvSpPr>
          <p:cNvPr id="262" name="文本框 261"/>
          <p:cNvSpPr txBox="1"/>
          <p:nvPr/>
        </p:nvSpPr>
        <p:spPr>
          <a:xfrm>
            <a:off x="2870835" y="1074420"/>
            <a:ext cx="2016125" cy="64516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en-US" altLang="zh-CN" sz="1200"/>
              <a:t>jump_ident.v </a:t>
            </a:r>
            <a:r>
              <a:rPr lang="zh-CN" altLang="en-US" sz="1200"/>
              <a:t>添加输出is_jump_inst_</a:t>
            </a:r>
            <a:r>
              <a:rPr lang="en-US" altLang="zh-CN" sz="1200"/>
              <a:t>o </a:t>
            </a:r>
            <a:endParaRPr lang="en-US" altLang="zh-CN" sz="1200"/>
          </a:p>
          <a:p>
            <a:r>
              <a:rPr lang="en-US" altLang="zh-CN" sz="1200"/>
              <a:t>clear</a:t>
            </a:r>
            <a:r>
              <a:rPr lang="zh-CN" altLang="en-US" sz="1200"/>
              <a:t>时依然传递，不清零</a:t>
            </a:r>
            <a:endParaRPr lang="zh-CN" altLang="en-US" sz="1200"/>
          </a:p>
        </p:txBody>
      </p:sp>
      <p:sp>
        <p:nvSpPr>
          <p:cNvPr id="263" name="文本框 262"/>
          <p:cNvSpPr txBox="1"/>
          <p:nvPr/>
        </p:nvSpPr>
        <p:spPr>
          <a:xfrm>
            <a:off x="8051800" y="1784985"/>
            <a:ext cx="859155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is_jump_inst_i</a:t>
            </a:r>
            <a:endParaRPr lang="zh-CN" altLang="en-US" sz="800" strike="dblStrike">
              <a:solidFill>
                <a:schemeClr val="tx1"/>
              </a:solidFill>
              <a:uFillTx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4735195" y="2218055"/>
            <a:ext cx="911860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zh-CN" altLang="en-US" sz="800"/>
              <a:t>is_jump_inst_</a:t>
            </a:r>
            <a:r>
              <a:rPr lang="en-US" altLang="zh-CN" sz="800"/>
              <a:t>o</a:t>
            </a:r>
            <a:endParaRPr lang="en-US" altLang="zh-CN" sz="800"/>
          </a:p>
        </p:txBody>
      </p:sp>
      <p:sp>
        <p:nvSpPr>
          <p:cNvPr id="265" name="文本框 264"/>
          <p:cNvSpPr txBox="1"/>
          <p:nvPr/>
        </p:nvSpPr>
        <p:spPr>
          <a:xfrm>
            <a:off x="7658735" y="1992630"/>
            <a:ext cx="911860" cy="21399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zh-CN" altLang="en-US" sz="800" strike="dblStrike">
                <a:solidFill>
                  <a:schemeClr val="tx1"/>
                </a:solidFill>
                <a:uFillTx/>
              </a:rPr>
              <a:t>is_jump_inst_</a:t>
            </a:r>
            <a:r>
              <a:rPr lang="en-US" altLang="zh-CN" sz="800" strike="dblStrike">
                <a:solidFill>
                  <a:schemeClr val="tx1"/>
                </a:solidFill>
                <a:uFillTx/>
              </a:rPr>
              <a:t>o</a:t>
            </a:r>
            <a:endParaRPr lang="en-US" altLang="zh-CN" sz="800" strike="dblStrike">
              <a:solidFill>
                <a:schemeClr val="tx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78485" y="3115945"/>
            <a:ext cx="2005965" cy="17862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" name="文本框 5"/>
          <p:cNvSpPr txBox="1"/>
          <p:nvPr/>
        </p:nvSpPr>
        <p:spPr>
          <a:xfrm>
            <a:off x="551180" y="4984750"/>
            <a:ext cx="2060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ExtRAM </a:t>
            </a:r>
            <a:r>
              <a:rPr lang="zh-CN" altLang="en-US" sz="1400"/>
              <a:t>数据存储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60730" y="521335"/>
            <a:ext cx="19792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BaseRAM </a:t>
            </a:r>
            <a:r>
              <a:rPr lang="zh-CN" altLang="en-US" sz="1600"/>
              <a:t>代码存储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343140" y="1428750"/>
            <a:ext cx="2205990" cy="27006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3631565" y="683260"/>
            <a:ext cx="2972435" cy="41916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2" name="矩形 11"/>
          <p:cNvSpPr/>
          <p:nvPr/>
        </p:nvSpPr>
        <p:spPr>
          <a:xfrm>
            <a:off x="10156825" y="589915"/>
            <a:ext cx="1595755" cy="2060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3" name="文本框 12"/>
          <p:cNvSpPr txBox="1"/>
          <p:nvPr/>
        </p:nvSpPr>
        <p:spPr>
          <a:xfrm>
            <a:off x="7825740" y="4258310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jht_cpu.v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382135" y="492315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mem_stl.v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333355" y="153035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uart_ctl.v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01520" y="337058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01520" y="361569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2001520" y="3860800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1284605" y="4105910"/>
            <a:ext cx="1299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UBLBUBLB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1681480" y="312547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442085" y="459613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23" name="矩形 22"/>
          <p:cNvSpPr/>
          <p:nvPr/>
        </p:nvSpPr>
        <p:spPr>
          <a:xfrm>
            <a:off x="578485" y="946150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2001520" y="122237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2001520" y="146748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2001520" y="171259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358900" y="1957705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UBLBUBLB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1681480" y="97726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428750" y="242951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3616960" y="3308350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e_CE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16960" y="3553460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e_OE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16960" y="3798570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e_WE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616960" y="4043680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e_LB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16960" y="4288790"/>
            <a:ext cx="701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50"/>
                </a:solidFill>
              </a:rPr>
              <a:t>e_UB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616960" y="3063240"/>
            <a:ext cx="1157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e_A</a:t>
            </a:r>
            <a:endParaRPr lang="en-US" altLang="zh-CN" sz="1400"/>
          </a:p>
        </p:txBody>
      </p:sp>
      <p:sp>
        <p:nvSpPr>
          <p:cNvPr id="43" name="文本框 42"/>
          <p:cNvSpPr txBox="1"/>
          <p:nvPr/>
        </p:nvSpPr>
        <p:spPr>
          <a:xfrm>
            <a:off x="3631565" y="4558665"/>
            <a:ext cx="850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e_IO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631565" y="1203325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b_CE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31565" y="1448435"/>
            <a:ext cx="865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b_OE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631565" y="1693545"/>
            <a:ext cx="864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b_WE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31565" y="193865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b_LB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31565" y="2183765"/>
            <a:ext cx="7010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b_UB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31565" y="958215"/>
            <a:ext cx="1157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b_A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3631565" y="2388235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b_IO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2666365" y="142875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左箭头 62"/>
          <p:cNvSpPr/>
          <p:nvPr/>
        </p:nvSpPr>
        <p:spPr>
          <a:xfrm>
            <a:off x="2658745" y="3432175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2584450" y="2541905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2" idx="3"/>
            <a:endCxn id="43" idx="1"/>
          </p:cNvCxnSpPr>
          <p:nvPr/>
        </p:nvCxnSpPr>
        <p:spPr>
          <a:xfrm flipV="1">
            <a:off x="2597785" y="4712335"/>
            <a:ext cx="1033780" cy="374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11" idx="1"/>
            <a:endCxn id="11" idx="3"/>
          </p:cNvCxnSpPr>
          <p:nvPr/>
        </p:nvCxnSpPr>
        <p:spPr>
          <a:xfrm>
            <a:off x="3631565" y="2779395"/>
            <a:ext cx="29724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837555" y="137731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pc_i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5574030" y="164338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74030" y="190944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74030" y="230886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inst_o</a:t>
            </a:r>
            <a:endParaRPr lang="en-US" altLang="zh-CN" sz="1400"/>
          </a:p>
        </p:txBody>
      </p:sp>
      <p:sp>
        <p:nvSpPr>
          <p:cNvPr id="71" name="文本框 70"/>
          <p:cNvSpPr txBox="1"/>
          <p:nvPr/>
        </p:nvSpPr>
        <p:spPr>
          <a:xfrm>
            <a:off x="5845175" y="2867660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addr_i</a:t>
            </a:r>
            <a:endParaRPr lang="en-US" altLang="zh-CN" sz="1400"/>
          </a:p>
        </p:txBody>
      </p:sp>
      <p:sp>
        <p:nvSpPr>
          <p:cNvPr id="72" name="文本框 71"/>
          <p:cNvSpPr txBox="1"/>
          <p:nvPr/>
        </p:nvSpPr>
        <p:spPr>
          <a:xfrm>
            <a:off x="5581650" y="338963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581650" y="365061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581650" y="425259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75" name="文本框 74"/>
          <p:cNvSpPr txBox="1"/>
          <p:nvPr/>
        </p:nvSpPr>
        <p:spPr>
          <a:xfrm>
            <a:off x="5837555" y="312864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76" name="文本框 75"/>
          <p:cNvSpPr txBox="1"/>
          <p:nvPr/>
        </p:nvSpPr>
        <p:spPr>
          <a:xfrm>
            <a:off x="5581650" y="39109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</a:t>
            </a:r>
            <a:endParaRPr lang="en-US" altLang="zh-CN" sz="1400">
              <a:solidFill>
                <a:srgbClr val="00B050"/>
              </a:solidFill>
            </a:endParaRPr>
          </a:p>
        </p:txBody>
      </p:sp>
      <p:cxnSp>
        <p:nvCxnSpPr>
          <p:cNvPr id="77" name="直接箭头连接符 76"/>
          <p:cNvCxnSpPr>
            <a:endCxn id="43" idx="1"/>
          </p:cNvCxnSpPr>
          <p:nvPr/>
        </p:nvCxnSpPr>
        <p:spPr>
          <a:xfrm>
            <a:off x="2624455" y="2677160"/>
            <a:ext cx="1007110" cy="2035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0730" y="5509260"/>
            <a:ext cx="27959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e_IO --&gt; BaseRAM</a:t>
            </a:r>
            <a:r>
              <a:rPr lang="zh-CN" altLang="en-US" sz="1400"/>
              <a:t>，代表写入指令，不过实际上还是</a:t>
            </a:r>
            <a:r>
              <a:rPr lang="en-US" altLang="zh-CN" sz="1400"/>
              <a:t>b_IO--&gt;BaseRAM</a:t>
            </a:r>
            <a:r>
              <a:rPr lang="zh-CN" altLang="en-US" sz="1400"/>
              <a:t>，在内部已经仲裁好了，外部接入</a:t>
            </a:r>
            <a:r>
              <a:rPr lang="en-US" altLang="zh-CN" sz="1400"/>
              <a:t>Base</a:t>
            </a:r>
            <a:r>
              <a:rPr lang="zh-CN" altLang="en-US" sz="1400"/>
              <a:t>的只有</a:t>
            </a:r>
            <a:r>
              <a:rPr lang="en-US" altLang="zh-CN" sz="1400"/>
              <a:t>b_IO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79" name="文本框 78"/>
          <p:cNvSpPr txBox="1"/>
          <p:nvPr/>
        </p:nvSpPr>
        <p:spPr>
          <a:xfrm>
            <a:off x="3884295" y="5509260"/>
            <a:ext cx="27959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还有比较麻烦的，就是数据既要读又要写，但是只有一根数据总线，因此需要</a:t>
            </a:r>
            <a:r>
              <a:rPr lang="zh-CN" altLang="en-US" sz="1400"/>
              <a:t>缓存？</a:t>
            </a:r>
            <a:endParaRPr lang="zh-CN" altLang="en-US" sz="1400"/>
          </a:p>
        </p:txBody>
      </p:sp>
      <p:sp>
        <p:nvSpPr>
          <p:cNvPr id="80" name="文本框 79"/>
          <p:cNvSpPr txBox="1"/>
          <p:nvPr/>
        </p:nvSpPr>
        <p:spPr>
          <a:xfrm>
            <a:off x="4538980" y="683260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6889115" y="5509260"/>
            <a:ext cx="2795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注意是两个芯片一组，组成了数据总线</a:t>
            </a:r>
            <a:r>
              <a:rPr lang="en-US" altLang="zh-CN" sz="1400"/>
              <a:t>32</a:t>
            </a:r>
            <a:r>
              <a:rPr lang="zh-CN" altLang="en-US" sz="1400"/>
              <a:t>位，字节控制</a:t>
            </a:r>
            <a:r>
              <a:rPr lang="en-US" altLang="zh-CN" sz="1400"/>
              <a:t>4</a:t>
            </a:r>
            <a:r>
              <a:rPr lang="zh-CN" altLang="en-US" sz="1400"/>
              <a:t>位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760730" y="153035"/>
            <a:ext cx="27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rgbClr val="FF0000"/>
                </a:solidFill>
              </a:rPr>
              <a:t>本页暂时作废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67665" y="474980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BaseRAM</a:t>
            </a:r>
            <a:r>
              <a:rPr lang="zh-CN" altLang="en-US" sz="1600"/>
              <a:t>组：代码存储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7582535" y="406400"/>
            <a:ext cx="2205990" cy="27006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3631565" y="683260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3" name="文本框 12"/>
          <p:cNvSpPr txBox="1"/>
          <p:nvPr/>
        </p:nvSpPr>
        <p:spPr>
          <a:xfrm>
            <a:off x="8065135" y="3235960"/>
            <a:ext cx="1241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jht_cpu.v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78485" y="946150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2001520" y="122237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2001520" y="146748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2001520" y="171259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358900" y="1957705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1681480" y="97726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1428750" y="242951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3631565" y="1203325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base_ram_ce_o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31565" y="1448435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base_ram_oe_o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631565" y="1693545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base_ram_we_o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31565" y="1938655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base_ram_be_o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31565" y="95821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base_ram_addr_o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3631565" y="2388235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base_ram_data_io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2666365" y="142875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2584450" y="2541905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837555" y="1377315"/>
            <a:ext cx="765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pc_i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5574030" y="164338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74030" y="190944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74030" y="230886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4538980" y="683260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3881755"/>
            <a:ext cx="8769985" cy="2837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7670" y="291909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base_ram_ctl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544820" y="253682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inst_i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451485" y="91440"/>
            <a:ext cx="6903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独立的</a:t>
            </a:r>
            <a:r>
              <a:rPr lang="en-US" altLang="zh-CN" sz="2000"/>
              <a:t>BaseRAM</a:t>
            </a:r>
            <a:r>
              <a:rPr lang="zh-CN" altLang="en-US" sz="2000"/>
              <a:t>控制器，它的上一层会有总的仲裁</a:t>
            </a:r>
            <a:r>
              <a:rPr lang="zh-CN" altLang="en-US" sz="2000"/>
              <a:t>模块。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5581650" y="209042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inst_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105025" y="2047240"/>
            <a:ext cx="242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ExtRAM</a:t>
            </a:r>
            <a:r>
              <a:rPr lang="zh-CN" altLang="en-US" sz="1600"/>
              <a:t>组：</a:t>
            </a:r>
            <a:r>
              <a:rPr lang="zh-CN" altLang="en-US" sz="1600"/>
              <a:t>数据存储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5368925" y="2255520"/>
            <a:ext cx="2972435" cy="21977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3" name="矩形 22"/>
          <p:cNvSpPr/>
          <p:nvPr/>
        </p:nvSpPr>
        <p:spPr>
          <a:xfrm>
            <a:off x="2315845" y="2518410"/>
            <a:ext cx="2005965" cy="18008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24" name="文本框 23"/>
          <p:cNvSpPr txBox="1"/>
          <p:nvPr/>
        </p:nvSpPr>
        <p:spPr>
          <a:xfrm>
            <a:off x="3738880" y="279463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CE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3738880" y="303974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OE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738880" y="3284855"/>
            <a:ext cx="582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WE</a:t>
            </a:r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3096260" y="3529965"/>
            <a:ext cx="1225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BE0-BE3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3418840" y="254952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A0-A19</a:t>
            </a:r>
            <a:endParaRPr lang="en-US" altLang="zh-CN" sz="1400"/>
          </a:p>
        </p:txBody>
      </p:sp>
      <p:sp>
        <p:nvSpPr>
          <p:cNvPr id="30" name="文本框 29"/>
          <p:cNvSpPr txBox="1"/>
          <p:nvPr/>
        </p:nvSpPr>
        <p:spPr>
          <a:xfrm>
            <a:off x="3166110" y="4001770"/>
            <a:ext cx="1155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I/O0-</a:t>
            </a:r>
            <a:r>
              <a:rPr lang="en-US" altLang="zh-CN" sz="1400"/>
              <a:t>I/O31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5368925" y="2775585"/>
            <a:ext cx="1784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ext_ram_ce_n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68925" y="3020695"/>
            <a:ext cx="1859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ext_ram_oe_n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68925" y="3265805"/>
            <a:ext cx="190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ext_ram_we_n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368925" y="3510915"/>
            <a:ext cx="1877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50"/>
                </a:solidFill>
              </a:rPr>
              <a:t>ext_ram_be_n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68925" y="2530475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ext_ram_addr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5368925" y="3960495"/>
            <a:ext cx="1934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ext_ram_data</a:t>
            </a:r>
            <a:endParaRPr lang="en-US" altLang="zh-CN" sz="1400"/>
          </a:p>
        </p:txBody>
      </p:sp>
      <p:sp>
        <p:nvSpPr>
          <p:cNvPr id="62" name="左箭头 61"/>
          <p:cNvSpPr/>
          <p:nvPr/>
        </p:nvSpPr>
        <p:spPr>
          <a:xfrm>
            <a:off x="4403725" y="3001010"/>
            <a:ext cx="883285" cy="655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>
            <a:stCxn id="30" idx="3"/>
            <a:endCxn id="58" idx="1"/>
          </p:cNvCxnSpPr>
          <p:nvPr/>
        </p:nvCxnSpPr>
        <p:spPr>
          <a:xfrm flipV="1">
            <a:off x="4321810" y="4114165"/>
            <a:ext cx="1047115" cy="412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078345" y="2753995"/>
            <a:ext cx="1262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data_addr_i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7311390" y="321818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data_w_i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311390" y="344106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data_r_i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311390" y="388112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data_o</a:t>
            </a:r>
            <a:endParaRPr lang="en-US" altLang="zh-CN" sz="1400"/>
          </a:p>
        </p:txBody>
      </p:sp>
      <p:sp>
        <p:nvSpPr>
          <p:cNvPr id="80" name="文本框 79"/>
          <p:cNvSpPr txBox="1"/>
          <p:nvPr/>
        </p:nvSpPr>
        <p:spPr>
          <a:xfrm>
            <a:off x="6276340" y="2255520"/>
            <a:ext cx="115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clk  rst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5955030" y="4491355"/>
            <a:ext cx="180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ext</a:t>
            </a:r>
            <a:r>
              <a:rPr lang="zh-CN" altLang="en-US"/>
              <a:t>_ram_ctl</a:t>
            </a:r>
            <a:r>
              <a:rPr lang="en-US" altLang="zh-CN"/>
              <a:t>.v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282180" y="4109085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data_i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7311390" y="3663950"/>
            <a:ext cx="1029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data_</a:t>
            </a:r>
            <a:r>
              <a:rPr lang="en-US" altLang="zh-CN" sz="1400">
                <a:solidFill>
                  <a:srgbClr val="00B050"/>
                </a:solidFill>
              </a:rPr>
              <a:t>ce_i</a:t>
            </a:r>
            <a:endParaRPr lang="en-US" altLang="zh-CN" sz="1400">
              <a:solidFill>
                <a:srgbClr val="00B05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2100" y="238760"/>
            <a:ext cx="69037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独立的</a:t>
            </a:r>
            <a:r>
              <a:rPr lang="en-US" altLang="zh-CN" sz="2000"/>
              <a:t>ExtRAM</a:t>
            </a:r>
            <a:r>
              <a:rPr lang="zh-CN" altLang="en-US" sz="2000"/>
              <a:t>控制器，它的上一层会有总的仲裁</a:t>
            </a:r>
            <a:r>
              <a:rPr lang="zh-CN" altLang="en-US" sz="2000"/>
              <a:t>模块。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</a:rPr>
              <a:t>写错了！需要使用状态机，并且同步控制。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参考</a:t>
            </a:r>
            <a:r>
              <a:rPr lang="en-US" altLang="zh-CN" sz="2000">
                <a:solidFill>
                  <a:srgbClr val="FF0000"/>
                </a:solidFill>
              </a:rPr>
              <a:t>2021</a:t>
            </a:r>
            <a:r>
              <a:rPr lang="zh-CN" altLang="en-US" sz="2000">
                <a:solidFill>
                  <a:srgbClr val="FF0000"/>
                </a:solidFill>
              </a:rPr>
              <a:t>龙芯中科</a:t>
            </a:r>
            <a:r>
              <a:rPr lang="en-US" altLang="zh-CN" sz="2000">
                <a:solidFill>
                  <a:srgbClr val="FF0000"/>
                </a:solidFill>
              </a:rPr>
              <a:t>b</a:t>
            </a:r>
            <a:r>
              <a:rPr lang="zh-CN" altLang="en-US" sz="2000">
                <a:solidFill>
                  <a:srgbClr val="FF0000"/>
                </a:solidFill>
              </a:rPr>
              <a:t>站第三次培训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1990" y="2995295"/>
            <a:ext cx="1308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00B050"/>
                </a:solidFill>
              </a:rPr>
              <a:t>mode_i</a:t>
            </a:r>
            <a:endParaRPr lang="en-US" altLang="zh-CN" sz="1400">
              <a:solidFill>
                <a:srgbClr val="00B05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ABLE_BEAUTIFY" val="smartTable{bc18e034-79d9-42c4-8341-b8eb2a26e27d}"/>
  <p:tag name="TABLE_ENDDRAG_ORIGIN_RECT" val="869*211"/>
  <p:tag name="TABLE_ENDDRAG_RECT" val="55*261*869*21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34354</Words>
  <Application>WPS 演示</Application>
  <PresentationFormat>宽屏</PresentationFormat>
  <Paragraphs>7048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串口相关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下面是进行性能优化的部分</vt:lpstr>
      <vt:lpstr>“Normal Mode”切换到“Fast Mode”（1）</vt:lpstr>
      <vt:lpstr>“Normal Mode”切换到“Fast Mode”（2）</vt:lpstr>
      <vt:lpstr>BRAM写入流程分析</vt:lpstr>
      <vt:lpstr>Block RAM特性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量子纠缠</cp:lastModifiedBy>
  <cp:revision>841</cp:revision>
  <dcterms:created xsi:type="dcterms:W3CDTF">2019-06-19T02:08:00Z</dcterms:created>
  <dcterms:modified xsi:type="dcterms:W3CDTF">2021-08-16T06:56:23Z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4EC71B933E28444EB97C6CDA33EA53AB</vt:lpwstr>
  </property>
</Properties>
</file>