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56" r:id="rId4"/>
    <p:sldId id="260" r:id="rId6"/>
    <p:sldId id="267" r:id="rId7"/>
    <p:sldId id="268" r:id="rId8"/>
    <p:sldId id="273" r:id="rId9"/>
    <p:sldId id="274" r:id="rId10"/>
    <p:sldId id="257" r:id="rId11"/>
    <p:sldId id="264" r:id="rId12"/>
    <p:sldId id="265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07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必要的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流水线</a:t>
            </a:r>
            <a:r>
              <a:rPr lang="zh-CN" altLang="en-US"/>
              <a:t>缓存</a:t>
            </a:r>
            <a:endParaRPr lang="zh-CN" altLang="en-US"/>
          </a:p>
          <a:p>
            <a:pPr lvl="1"/>
            <a:r>
              <a:rPr lang="en-US" altLang="zh-CN"/>
              <a:t>valid</a:t>
            </a:r>
            <a:r>
              <a:rPr lang="zh-CN" altLang="en-US"/>
              <a:t>是有效位，为</a:t>
            </a:r>
            <a:r>
              <a:rPr lang="en-US" altLang="zh-CN"/>
              <a:t>1</a:t>
            </a:r>
            <a:r>
              <a:rPr lang="zh-CN" altLang="en-US"/>
              <a:t>代表</a:t>
            </a:r>
            <a:r>
              <a:rPr lang="zh-CN" altLang="en-US"/>
              <a:t>有效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105025" y="2047240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ExtRAM</a:t>
            </a:r>
            <a:r>
              <a:rPr lang="zh-CN" altLang="en-US" sz="1600"/>
              <a:t>组：</a:t>
            </a:r>
            <a:r>
              <a:rPr lang="zh-CN" altLang="en-US" sz="1600"/>
              <a:t>数据存储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5368925" y="2255520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3" name="矩形 22"/>
          <p:cNvSpPr/>
          <p:nvPr/>
        </p:nvSpPr>
        <p:spPr>
          <a:xfrm>
            <a:off x="2315845" y="2518410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3738880" y="279463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738880" y="303974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738880" y="328485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096260" y="3529965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3418840" y="254952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3166110" y="400177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5368925" y="2775585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ext_ram_ce_n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68925" y="3020695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ext_ram_oe_n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68925" y="3265805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ext_ram_we_n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68925" y="3510915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ext_ram_be_n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68925" y="253047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ext_ram_addr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5368925" y="3960495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ext_ram_data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4403725" y="300101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4321810" y="4114165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078345" y="2753995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data_addr_i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7311390" y="321818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311390" y="34410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311390" y="388112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6276340" y="2255520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5955030" y="449135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ext</a:t>
            </a:r>
            <a:r>
              <a:rPr lang="zh-CN" altLang="en-US"/>
              <a:t>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82180" y="41090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7311390" y="366395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2100" y="238760"/>
            <a:ext cx="6903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独立的</a:t>
            </a:r>
            <a:r>
              <a:rPr lang="en-US" altLang="zh-CN" sz="2000"/>
              <a:t>ExtRAM</a:t>
            </a:r>
            <a:r>
              <a:rPr lang="zh-CN" altLang="en-US" sz="2000"/>
              <a:t>控制器，它的上一层会有总的仲裁</a:t>
            </a:r>
            <a:r>
              <a:rPr lang="zh-CN" altLang="en-US" sz="2000"/>
              <a:t>模块。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7031990" y="2995295"/>
            <a:ext cx="130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mode_i</a:t>
            </a:r>
            <a:endParaRPr lang="en-US" altLang="zh-CN" sz="14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矩形 76"/>
          <p:cNvSpPr/>
          <p:nvPr/>
        </p:nvSpPr>
        <p:spPr>
          <a:xfrm>
            <a:off x="3016250" y="311150"/>
            <a:ext cx="8262620" cy="646239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" name="文本框 7"/>
          <p:cNvSpPr txBox="1"/>
          <p:nvPr/>
        </p:nvSpPr>
        <p:spPr>
          <a:xfrm>
            <a:off x="246380" y="489585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ExtRAM</a:t>
            </a:r>
            <a:r>
              <a:rPr lang="zh-CN" altLang="en-US" sz="1600"/>
              <a:t>组：</a:t>
            </a:r>
            <a:r>
              <a:rPr lang="zh-CN" altLang="en-US" sz="1600"/>
              <a:t>数据存储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3510280" y="697865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3" name="矩形 22"/>
          <p:cNvSpPr/>
          <p:nvPr/>
        </p:nvSpPr>
        <p:spPr>
          <a:xfrm>
            <a:off x="457200" y="960755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1880235" y="123698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1880235" y="148209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1880235" y="172720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237615" y="1972310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1560195" y="99187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307465" y="2444115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510280" y="1217930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ext_ram_ce_n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10280" y="1463040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ext_ram_oe_n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10280" y="1708150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ext_ram_we_n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10280" y="1953260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ext_ram_be_n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510280" y="97282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ext_ram_addr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3510280" y="2402840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ext_ram_data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2545080" y="143764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2463165" y="2556510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219700" y="119634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data_addr_i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5452745" y="166052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452745" y="188341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52745" y="23234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4417695" y="69786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4096385" y="293370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ext</a:t>
            </a:r>
            <a:r>
              <a:rPr lang="zh-CN" altLang="en-US"/>
              <a:t>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23535" y="255143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5452745" y="210629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3345" y="1437640"/>
            <a:ext cx="130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015" y="3900805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BaseRAM</a:t>
            </a:r>
            <a:r>
              <a:rPr lang="zh-CN" altLang="en-US" sz="1600"/>
              <a:t>组：代码存储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510915" y="4109085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0" name="矩形 9"/>
          <p:cNvSpPr/>
          <p:nvPr/>
        </p:nvSpPr>
        <p:spPr>
          <a:xfrm>
            <a:off x="457835" y="4371975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2" name="文本框 11"/>
          <p:cNvSpPr txBox="1"/>
          <p:nvPr/>
        </p:nvSpPr>
        <p:spPr>
          <a:xfrm>
            <a:off x="1880870" y="464820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1880870" y="489331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880870" y="513842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238250" y="5383530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560830" y="440309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1308100" y="5855335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510915" y="4629150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base_ram_ce_o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10915" y="4874260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base_ram_oe_o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10915" y="5119370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base_ram_we_o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10915" y="5364480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base_ram_be_o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0915" y="438404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base_ram_addr_o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3510915" y="5814060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base_ram_data_io</a:t>
            </a:r>
            <a:endParaRPr lang="en-US" altLang="zh-CN" sz="1400"/>
          </a:p>
        </p:txBody>
      </p:sp>
      <p:sp>
        <p:nvSpPr>
          <p:cNvPr id="32" name="左箭头 31"/>
          <p:cNvSpPr/>
          <p:nvPr/>
        </p:nvSpPr>
        <p:spPr>
          <a:xfrm>
            <a:off x="2545715" y="485457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18" idx="3"/>
            <a:endCxn id="31" idx="1"/>
          </p:cNvCxnSpPr>
          <p:nvPr/>
        </p:nvCxnSpPr>
        <p:spPr>
          <a:xfrm flipV="1">
            <a:off x="2463800" y="5967730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716905" y="4803140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pc_i</a:t>
            </a:r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5453380" y="506920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53380" y="529971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53380" y="57346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inst_o</a:t>
            </a:r>
            <a:endParaRPr lang="en-US" altLang="zh-CN" sz="1400"/>
          </a:p>
        </p:txBody>
      </p:sp>
      <p:sp>
        <p:nvSpPr>
          <p:cNvPr id="38" name="文本框 37"/>
          <p:cNvSpPr txBox="1"/>
          <p:nvPr/>
        </p:nvSpPr>
        <p:spPr>
          <a:xfrm>
            <a:off x="4418330" y="410908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4097020" y="634492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base_ram_ctl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424170" y="596265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inst_i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5461000" y="551624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61910" y="1035050"/>
            <a:ext cx="3253105" cy="5295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8538210" y="6405245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jht_cpu.v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7670800" y="57346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inst_</a:t>
            </a:r>
            <a:r>
              <a:rPr lang="en-US" altLang="zh-CN" sz="1400"/>
              <a:t>i</a:t>
            </a:r>
            <a:endParaRPr lang="en-US" altLang="zh-CN" sz="1400"/>
          </a:p>
        </p:txBody>
      </p:sp>
      <p:cxnSp>
        <p:nvCxnSpPr>
          <p:cNvPr id="49" name="直接箭头连接符 48"/>
          <p:cNvCxnSpPr>
            <a:stCxn id="37" idx="3"/>
            <a:endCxn id="44" idx="1"/>
          </p:cNvCxnSpPr>
          <p:nvPr/>
        </p:nvCxnSpPr>
        <p:spPr>
          <a:xfrm>
            <a:off x="6482715" y="5888355"/>
            <a:ext cx="1188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70800" y="480314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pc_o</a:t>
            </a:r>
            <a:endParaRPr lang="en-US" altLang="zh-CN" sz="1400"/>
          </a:p>
        </p:txBody>
      </p:sp>
      <p:cxnSp>
        <p:nvCxnSpPr>
          <p:cNvPr id="52" name="直接箭头连接符 51"/>
          <p:cNvCxnSpPr>
            <a:stCxn id="50" idx="1"/>
            <a:endCxn id="34" idx="3"/>
          </p:cNvCxnSpPr>
          <p:nvPr/>
        </p:nvCxnSpPr>
        <p:spPr>
          <a:xfrm flipH="1">
            <a:off x="6482715" y="4956810"/>
            <a:ext cx="1188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661910" y="5029200"/>
            <a:ext cx="130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inst_w_o = 0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61910" y="529971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inst_r_o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61910" y="551624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inst_ce_o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70800" y="596265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inst_o = 0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7680325" y="2106930"/>
            <a:ext cx="1475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data_ce_o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80325" y="1196340"/>
            <a:ext cx="1330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data_addr_o</a:t>
            </a:r>
            <a:endParaRPr lang="en-US" altLang="zh-CN" sz="1400"/>
          </a:p>
        </p:txBody>
      </p:sp>
      <p:sp>
        <p:nvSpPr>
          <p:cNvPr id="60" name="文本框 59"/>
          <p:cNvSpPr txBox="1"/>
          <p:nvPr/>
        </p:nvSpPr>
        <p:spPr>
          <a:xfrm>
            <a:off x="7680325" y="1443355"/>
            <a:ext cx="130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mode_o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80325" y="166560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data_w_o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680325" y="188341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data_r_o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80325" y="23234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66" name="文本框 65"/>
          <p:cNvSpPr txBox="1"/>
          <p:nvPr/>
        </p:nvSpPr>
        <p:spPr>
          <a:xfrm>
            <a:off x="7680325" y="255143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data_o</a:t>
            </a:r>
            <a:endParaRPr lang="en-US" altLang="zh-CN" sz="1400"/>
          </a:p>
        </p:txBody>
      </p:sp>
      <p:cxnSp>
        <p:nvCxnSpPr>
          <p:cNvPr id="71" name="直接箭头连接符 70"/>
          <p:cNvCxnSpPr>
            <a:stCxn id="70" idx="3"/>
            <a:endCxn id="65" idx="1"/>
          </p:cNvCxnSpPr>
          <p:nvPr/>
        </p:nvCxnSpPr>
        <p:spPr>
          <a:xfrm>
            <a:off x="6482080" y="2477135"/>
            <a:ext cx="1198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1"/>
            <a:endCxn id="9" idx="3"/>
          </p:cNvCxnSpPr>
          <p:nvPr/>
        </p:nvCxnSpPr>
        <p:spPr>
          <a:xfrm flipH="1">
            <a:off x="6452870" y="2705100"/>
            <a:ext cx="1227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左箭头 73"/>
          <p:cNvSpPr/>
          <p:nvPr/>
        </p:nvSpPr>
        <p:spPr>
          <a:xfrm>
            <a:off x="6624955" y="146875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56" idx="1"/>
            <a:endCxn id="40" idx="3"/>
          </p:cNvCxnSpPr>
          <p:nvPr/>
        </p:nvCxnSpPr>
        <p:spPr>
          <a:xfrm flipH="1">
            <a:off x="6453505" y="6116320"/>
            <a:ext cx="1217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箭头 75"/>
          <p:cNvSpPr/>
          <p:nvPr/>
        </p:nvSpPr>
        <p:spPr>
          <a:xfrm>
            <a:off x="6635115" y="510984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491345" y="366395"/>
            <a:ext cx="1787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4"/>
                </a:solidFill>
              </a:rPr>
              <a:t>FPGA</a:t>
            </a:r>
            <a:endParaRPr lang="en-US" altLang="zh-CN" sz="3200" b="1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955" y="114935"/>
            <a:ext cx="5290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、无冒险的设计（</a:t>
            </a:r>
            <a:r>
              <a:rPr lang="en-US" altLang="zh-CN" sz="2000"/>
              <a:t>1</a:t>
            </a:r>
            <a:r>
              <a:rPr lang="zh-CN" altLang="en-US" sz="2000"/>
              <a:t>）逻辑、移位和算数</a:t>
            </a:r>
            <a:r>
              <a:rPr lang="zh-CN" altLang="en-US" sz="2000"/>
              <a:t>运算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51790" y="6014085"/>
            <a:ext cx="5251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addra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douta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515" y="6518910"/>
            <a:ext cx="1006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inst_rom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5" name="直角三角形 34"/>
          <p:cNvSpPr/>
          <p:nvPr/>
        </p:nvSpPr>
        <p:spPr>
          <a:xfrm rot="13380000">
            <a:off x="292100" y="632777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51790" y="2765425"/>
            <a:ext cx="833120" cy="3355975"/>
          </a:xfrm>
          <a:prstGeom prst="bentConnector5">
            <a:avLst>
              <a:gd name="adj1" fmla="val -28582"/>
              <a:gd name="adj2" fmla="val 50237"/>
              <a:gd name="adj3" fmla="val 128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8" idx="3"/>
            <a:endCxn id="27" idx="1"/>
          </p:cNvCxnSpPr>
          <p:nvPr/>
        </p:nvCxnSpPr>
        <p:spPr>
          <a:xfrm flipH="1">
            <a:off x="300355" y="2765425"/>
            <a:ext cx="884555" cy="3175"/>
          </a:xfrm>
          <a:prstGeom prst="bentConnector5">
            <a:avLst>
              <a:gd name="adj1" fmla="val -26920"/>
              <a:gd name="adj2" fmla="val -20420000"/>
              <a:gd name="adj3" fmla="val 119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 flipV="1">
            <a:off x="2374265" y="2874645"/>
            <a:ext cx="857250" cy="5543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 flipV="1">
            <a:off x="2374265" y="3042920"/>
            <a:ext cx="857250" cy="386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054985" y="1182370"/>
            <a:ext cx="1420495" cy="872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3232150" y="2077085"/>
            <a:ext cx="1066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central_ctl.v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3011805" y="1460500"/>
            <a:ext cx="399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32150" y="23317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090" y="39585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33293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27673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38144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9925" y="358394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24003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29356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31032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27895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32785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grpSp>
        <p:nvGrpSpPr>
          <p:cNvPr id="89" name="组合 88"/>
          <p:cNvGrpSpPr/>
          <p:nvPr/>
        </p:nvGrpSpPr>
        <p:grpSpPr>
          <a:xfrm>
            <a:off x="3304981" y="4944745"/>
            <a:ext cx="987930" cy="662862"/>
            <a:chOff x="4910" y="7568"/>
            <a:chExt cx="1991" cy="1336"/>
          </a:xfrm>
        </p:grpSpPr>
        <p:sp>
          <p:nvSpPr>
            <p:cNvPr id="69" name="矩形 68"/>
            <p:cNvSpPr/>
            <p:nvPr/>
          </p:nvSpPr>
          <p:spPr>
            <a:xfrm>
              <a:off x="5162" y="7568"/>
              <a:ext cx="1535" cy="92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910" y="8503"/>
              <a:ext cx="1991" cy="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700"/>
                <a:t>imm_extension.v</a:t>
              </a:r>
              <a:endParaRPr lang="en-US" altLang="zh-CN" sz="7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098" y="7863"/>
              <a:ext cx="801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">
                  <a:solidFill>
                    <a:schemeClr val="tx1"/>
                  </a:solidFill>
                </a:rPr>
                <a:t>imm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580" y="7846"/>
              <a:ext cx="1187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600">
                  <a:solidFill>
                    <a:schemeClr val="tx1"/>
                  </a:solidFill>
                </a:rPr>
                <a:t>imm_ext_o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098" y="7568"/>
              <a:ext cx="1479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">
                  <a:solidFill>
                    <a:srgbClr val="00B050"/>
                  </a:solidFill>
                </a:rPr>
                <a:t>zero_sign_ext_i</a:t>
              </a:r>
              <a:endParaRPr lang="en-US" altLang="zh-CN" sz="600">
                <a:solidFill>
                  <a:srgbClr val="00B050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3442970" y="4223385"/>
            <a:ext cx="762000" cy="4578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3" name="文本框 82"/>
          <p:cNvSpPr txBox="1"/>
          <p:nvPr/>
        </p:nvSpPr>
        <p:spPr>
          <a:xfrm>
            <a:off x="3449955" y="4669155"/>
            <a:ext cx="7550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/>
              <a:t>rW_select.v</a:t>
            </a:r>
            <a:endParaRPr lang="en-US" altLang="zh-CN" sz="800"/>
          </a:p>
        </p:txBody>
      </p:sp>
      <p:sp>
        <p:nvSpPr>
          <p:cNvPr id="84" name="文本框 83"/>
          <p:cNvSpPr txBox="1"/>
          <p:nvPr/>
        </p:nvSpPr>
        <p:spPr>
          <a:xfrm>
            <a:off x="3411220" y="4370070"/>
            <a:ext cx="3975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chemeClr val="tx1"/>
                </a:solidFill>
              </a:rPr>
              <a:t>rd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650615" y="4361180"/>
            <a:ext cx="5892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rW_o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411220" y="4223385"/>
            <a:ext cx="7340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reg_dst_i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411220" y="4501515"/>
            <a:ext cx="3975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chemeClr val="tx1"/>
                </a:solidFill>
              </a:rPr>
              <a:t>rt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64" idx="3"/>
            <a:endCxn id="84" idx="1"/>
          </p:cNvCxnSpPr>
          <p:nvPr/>
        </p:nvCxnSpPr>
        <p:spPr>
          <a:xfrm>
            <a:off x="2374265" y="3429000"/>
            <a:ext cx="1036955" cy="104013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4" idx="3"/>
            <a:endCxn id="87" idx="1"/>
          </p:cNvCxnSpPr>
          <p:nvPr/>
        </p:nvCxnSpPr>
        <p:spPr>
          <a:xfrm>
            <a:off x="2374265" y="3429000"/>
            <a:ext cx="1036955" cy="1171575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5" idx="3"/>
            <a:endCxn id="81" idx="1"/>
          </p:cNvCxnSpPr>
          <p:nvPr/>
        </p:nvCxnSpPr>
        <p:spPr>
          <a:xfrm flipV="1">
            <a:off x="4239895" y="4322445"/>
            <a:ext cx="776605" cy="138430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4" idx="3"/>
            <a:endCxn id="71" idx="1"/>
          </p:cNvCxnSpPr>
          <p:nvPr/>
        </p:nvCxnSpPr>
        <p:spPr>
          <a:xfrm>
            <a:off x="2374265" y="3429000"/>
            <a:ext cx="1024255" cy="175387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2" idx="3"/>
            <a:endCxn id="34" idx="1"/>
          </p:cNvCxnSpPr>
          <p:nvPr/>
        </p:nvCxnSpPr>
        <p:spPr>
          <a:xfrm flipV="1">
            <a:off x="4226560" y="4752975"/>
            <a:ext cx="789940" cy="421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33858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28968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4" idx="3"/>
            <a:endCxn id="48" idx="1"/>
          </p:cNvCxnSpPr>
          <p:nvPr/>
        </p:nvCxnSpPr>
        <p:spPr>
          <a:xfrm flipV="1">
            <a:off x="2374265" y="1575435"/>
            <a:ext cx="637540" cy="1853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900" b="1"/>
              <a:t>imm_ext_i</a:t>
            </a:r>
            <a:endParaRPr lang="en-US" altLang="zh-CN" sz="900" b="1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800" b="1"/>
              <a:t>B_i</a:t>
            </a:r>
            <a:endParaRPr lang="en-US" altLang="zh-CN" sz="800" b="1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stCxn id="96" idx="3"/>
            <a:endCxn id="92" idx="1"/>
          </p:cNvCxnSpPr>
          <p:nvPr/>
        </p:nvCxnSpPr>
        <p:spPr>
          <a:xfrm>
            <a:off x="5643880" y="2897505"/>
            <a:ext cx="84455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97" idx="3"/>
            <a:endCxn id="93" idx="1"/>
          </p:cNvCxnSpPr>
          <p:nvPr/>
        </p:nvCxnSpPr>
        <p:spPr>
          <a:xfrm flipV="1">
            <a:off x="5643880" y="3385820"/>
            <a:ext cx="84455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81" name="文本框 80"/>
          <p:cNvSpPr txBox="1"/>
          <p:nvPr/>
        </p:nvSpPr>
        <p:spPr>
          <a:xfrm>
            <a:off x="5016500" y="420751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16500" y="465328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chemeClr val="tx1"/>
                </a:solidFill>
              </a:rPr>
              <a:t>imm_ext_i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38090" y="27895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32785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33160" y="4752975"/>
            <a:ext cx="761365" cy="457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236335" y="5210175"/>
            <a:ext cx="7550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ALU_ctl.v</a:t>
            </a:r>
            <a:endParaRPr lang="en-US" altLang="zh-CN" sz="700"/>
          </a:p>
        </p:txBody>
      </p:sp>
      <p:sp>
        <p:nvSpPr>
          <p:cNvPr id="106" name="文本框 105"/>
          <p:cNvSpPr txBox="1"/>
          <p:nvPr/>
        </p:nvSpPr>
        <p:spPr>
          <a:xfrm>
            <a:off x="6201410" y="4899025"/>
            <a:ext cx="3975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chemeClr val="tx1"/>
                </a:solidFill>
              </a:rPr>
              <a:t>func</a:t>
            </a:r>
            <a:endParaRPr lang="en-US" altLang="zh-CN" sz="600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440170" y="4890770"/>
            <a:ext cx="5892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chemeClr val="accent4">
                    <a:lumMod val="75000"/>
                  </a:schemeClr>
                </a:solidFill>
              </a:rPr>
              <a:t>op_o</a:t>
            </a:r>
            <a:endParaRPr lang="en-US" altLang="zh-CN" sz="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01410" y="4752975"/>
            <a:ext cx="7340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rgbClr val="00B050"/>
                </a:solidFill>
              </a:rPr>
              <a:t>alu_op_i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09" name="肘形连接符 108"/>
          <p:cNvCxnSpPr>
            <a:stCxn id="100" idx="3"/>
            <a:endCxn id="106" idx="1"/>
          </p:cNvCxnSpPr>
          <p:nvPr/>
        </p:nvCxnSpPr>
        <p:spPr>
          <a:xfrm>
            <a:off x="5635625" y="3970655"/>
            <a:ext cx="565785" cy="1020445"/>
          </a:xfrm>
          <a:prstGeom prst="bentConnector3">
            <a:avLst>
              <a:gd name="adj1" fmla="val 500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856605" y="4803775"/>
            <a:ext cx="3797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2615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438015" y="270954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14" name="肘形连接符 113"/>
          <p:cNvCxnSpPr>
            <a:stCxn id="107" idx="3"/>
            <a:endCxn id="102" idx="1"/>
          </p:cNvCxnSpPr>
          <p:nvPr/>
        </p:nvCxnSpPr>
        <p:spPr>
          <a:xfrm flipH="1" flipV="1">
            <a:off x="6488430" y="3930015"/>
            <a:ext cx="541020" cy="1052830"/>
          </a:xfrm>
          <a:prstGeom prst="bentConnector5">
            <a:avLst>
              <a:gd name="adj1" fmla="val -44014"/>
              <a:gd name="adj2" fmla="val 48914"/>
              <a:gd name="adj3" fmla="val 144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305244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41310" y="3364230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40" name="肘形连接符 139"/>
          <p:cNvCxnSpPr>
            <a:stCxn id="139" idx="3"/>
            <a:endCxn id="121" idx="1"/>
          </p:cNvCxnSpPr>
          <p:nvPr/>
        </p:nvCxnSpPr>
        <p:spPr>
          <a:xfrm flipV="1">
            <a:off x="5647055" y="4537075"/>
            <a:ext cx="2325370" cy="843915"/>
          </a:xfrm>
          <a:prstGeom prst="bentConnector3">
            <a:avLst>
              <a:gd name="adj1" fmla="val 8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538460" y="337629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3152140"/>
            <a:ext cx="300355" cy="444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26" idx="3"/>
            <a:endCxn id="141" idx="1"/>
          </p:cNvCxnSpPr>
          <p:nvPr/>
        </p:nvCxnSpPr>
        <p:spPr>
          <a:xfrm flipV="1">
            <a:off x="8625840" y="3164205"/>
            <a:ext cx="1925320" cy="299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 flipV="1">
            <a:off x="3231515" y="3444240"/>
            <a:ext cx="7991475" cy="31750"/>
          </a:xfrm>
          <a:prstGeom prst="bentConnector5">
            <a:avLst>
              <a:gd name="adj1" fmla="val -5363"/>
              <a:gd name="adj2" fmla="val -8268000"/>
              <a:gd name="adj3" fmla="val 1023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66405" y="414020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0" name="肘形连接符 149"/>
          <p:cNvCxnSpPr>
            <a:stCxn id="148" idx="3"/>
            <a:endCxn id="132" idx="1"/>
          </p:cNvCxnSpPr>
          <p:nvPr/>
        </p:nvCxnSpPr>
        <p:spPr>
          <a:xfrm flipV="1">
            <a:off x="8575040" y="4211320"/>
            <a:ext cx="2005330" cy="43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 flipV="1">
            <a:off x="3231515" y="3210560"/>
            <a:ext cx="7979410" cy="1211580"/>
          </a:xfrm>
          <a:prstGeom prst="bentConnector5">
            <a:avLst>
              <a:gd name="adj1" fmla="val -2984"/>
              <a:gd name="adj2" fmla="val -120754"/>
              <a:gd name="adj3" fmla="val 103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4226560" y="498284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020695" y="499745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15:0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251523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678430" y="231267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55335" y="28555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498340" y="319214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28555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26739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30810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308350" y="3462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8625840" y="324866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881495" y="4439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520180" y="47371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4699000" y="41001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4362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13:0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701290" y="135572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91" name="直接箭头连接符 190"/>
          <p:cNvCxnSpPr>
            <a:stCxn id="44" idx="3"/>
            <a:endCxn id="158" idx="1"/>
          </p:cNvCxnSpPr>
          <p:nvPr/>
        </p:nvCxnSpPr>
        <p:spPr>
          <a:xfrm flipV="1">
            <a:off x="4475480" y="1473835"/>
            <a:ext cx="576580" cy="144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4624070" y="45504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4020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r>
              <a:rPr lang="zh-CN" altLang="en-US" sz="2000"/>
              <a:t>、无冒险的设计（</a:t>
            </a:r>
            <a:r>
              <a:rPr lang="en-US" altLang="zh-CN" sz="2000"/>
              <a:t>2</a:t>
            </a:r>
            <a:r>
              <a:rPr lang="zh-CN" altLang="en-US" sz="2000"/>
              <a:t>）跳转和</a:t>
            </a:r>
            <a:r>
              <a:rPr lang="zh-CN" altLang="en-US" sz="2000"/>
              <a:t>访存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51790" y="6014085"/>
            <a:ext cx="5251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addra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douta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515" y="6518910"/>
            <a:ext cx="1006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inst_rom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5" name="直角三角形 34"/>
          <p:cNvSpPr/>
          <p:nvPr/>
        </p:nvSpPr>
        <p:spPr>
          <a:xfrm rot="13380000">
            <a:off x="292100" y="632777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51790" y="2765425"/>
            <a:ext cx="833120" cy="3355975"/>
          </a:xfrm>
          <a:prstGeom prst="bentConnector5">
            <a:avLst>
              <a:gd name="adj1" fmla="val -28582"/>
              <a:gd name="adj2" fmla="val 50237"/>
              <a:gd name="adj3" fmla="val 128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9925" y="484124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stCxn id="96" idx="3"/>
            <a:endCxn id="92" idx="1"/>
          </p:cNvCxnSpPr>
          <p:nvPr/>
        </p:nvCxnSpPr>
        <p:spPr>
          <a:xfrm>
            <a:off x="5643880" y="2897505"/>
            <a:ext cx="84455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97" idx="3"/>
            <a:endCxn id="93" idx="1"/>
          </p:cNvCxnSpPr>
          <p:nvPr/>
        </p:nvCxnSpPr>
        <p:spPr>
          <a:xfrm flipV="1">
            <a:off x="5643880" y="3385820"/>
            <a:ext cx="84455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33160" y="4752975"/>
            <a:ext cx="761365" cy="457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236335" y="5210175"/>
            <a:ext cx="7550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ALU_ctl.v</a:t>
            </a:r>
            <a:endParaRPr lang="en-US" altLang="zh-CN" sz="700"/>
          </a:p>
        </p:txBody>
      </p:sp>
      <p:sp>
        <p:nvSpPr>
          <p:cNvPr id="106" name="文本框 105"/>
          <p:cNvSpPr txBox="1"/>
          <p:nvPr/>
        </p:nvSpPr>
        <p:spPr>
          <a:xfrm>
            <a:off x="6201410" y="4899025"/>
            <a:ext cx="3975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chemeClr val="tx1"/>
                </a:solidFill>
              </a:rPr>
              <a:t>func</a:t>
            </a:r>
            <a:endParaRPr lang="en-US" altLang="zh-CN" sz="600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440170" y="4890770"/>
            <a:ext cx="5892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chemeClr val="accent4">
                    <a:lumMod val="75000"/>
                  </a:schemeClr>
                </a:solidFill>
              </a:rPr>
              <a:t>op_o</a:t>
            </a:r>
            <a:endParaRPr lang="en-US" altLang="zh-CN" sz="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01410" y="4752975"/>
            <a:ext cx="7340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rgbClr val="00B050"/>
                </a:solidFill>
              </a:rPr>
              <a:t>alu_op_i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09" name="肘形连接符 108"/>
          <p:cNvCxnSpPr>
            <a:stCxn id="100" idx="3"/>
            <a:endCxn id="106" idx="1"/>
          </p:cNvCxnSpPr>
          <p:nvPr/>
        </p:nvCxnSpPr>
        <p:spPr>
          <a:xfrm>
            <a:off x="5635625" y="3970655"/>
            <a:ext cx="565785" cy="1020445"/>
          </a:xfrm>
          <a:prstGeom prst="bentConnector3">
            <a:avLst>
              <a:gd name="adj1" fmla="val 500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856605" y="4803775"/>
            <a:ext cx="3797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2615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14" name="肘形连接符 113"/>
          <p:cNvCxnSpPr>
            <a:stCxn id="107" idx="3"/>
            <a:endCxn id="102" idx="1"/>
          </p:cNvCxnSpPr>
          <p:nvPr/>
        </p:nvCxnSpPr>
        <p:spPr>
          <a:xfrm flipH="1" flipV="1">
            <a:off x="6488430" y="3930015"/>
            <a:ext cx="541020" cy="1052830"/>
          </a:xfrm>
          <a:prstGeom prst="bentConnector5">
            <a:avLst>
              <a:gd name="adj1" fmla="val -44014"/>
              <a:gd name="adj2" fmla="val 48914"/>
              <a:gd name="adj3" fmla="val 144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305244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41310" y="3364230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40" name="肘形连接符 139"/>
          <p:cNvCxnSpPr>
            <a:stCxn id="139" idx="3"/>
            <a:endCxn id="121" idx="1"/>
          </p:cNvCxnSpPr>
          <p:nvPr/>
        </p:nvCxnSpPr>
        <p:spPr>
          <a:xfrm flipV="1">
            <a:off x="5647055" y="4537075"/>
            <a:ext cx="2325370" cy="843915"/>
          </a:xfrm>
          <a:prstGeom prst="bentConnector3">
            <a:avLst>
              <a:gd name="adj1" fmla="val 8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538460" y="337629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3152140"/>
            <a:ext cx="300355" cy="444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205" idx="2"/>
          </p:cNvCxnSpPr>
          <p:nvPr/>
        </p:nvCxnSpPr>
        <p:spPr>
          <a:xfrm flipH="1">
            <a:off x="2729230" y="3475990"/>
            <a:ext cx="8493760" cy="1510665"/>
          </a:xfrm>
          <a:prstGeom prst="bentConnector5">
            <a:avLst>
              <a:gd name="adj1" fmla="val -4687"/>
              <a:gd name="adj2" fmla="val 155401"/>
              <a:gd name="adj3" fmla="val 1028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66405" y="414020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55335" y="28555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308350" y="47199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881495" y="4439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520180" y="47371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4362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13:0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95" name="文本框 9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103" name="文本框 102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165985"/>
            <a:ext cx="11601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r>
              <a:rPr lang="en-US" altLang="zh-CN" sz="600"/>
              <a:t>(+4 </a:t>
            </a:r>
            <a:r>
              <a:rPr lang="zh-CN" altLang="en-US" sz="600"/>
              <a:t>延迟槽）</a:t>
            </a:r>
            <a:endParaRPr lang="zh-CN" altLang="en-US" sz="600"/>
          </a:p>
        </p:txBody>
      </p:sp>
      <p:sp>
        <p:nvSpPr>
          <p:cNvPr id="127" name="文本框 126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36" name="文本框 135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37" name="肘形连接符 136"/>
          <p:cNvCxnSpPr>
            <a:endCxn id="90" idx="1"/>
          </p:cNvCxnSpPr>
          <p:nvPr/>
        </p:nvCxnSpPr>
        <p:spPr>
          <a:xfrm rot="16200000" flipV="1">
            <a:off x="3074670" y="2720975"/>
            <a:ext cx="1538605" cy="1269365"/>
          </a:xfrm>
          <a:prstGeom prst="bentConnector4">
            <a:avLst>
              <a:gd name="adj1" fmla="val 46265"/>
              <a:gd name="adj2" fmla="val 118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endCxn id="95" idx="1"/>
          </p:cNvCxnSpPr>
          <p:nvPr/>
        </p:nvCxnSpPr>
        <p:spPr>
          <a:xfrm rot="16200000" flipV="1">
            <a:off x="2978150" y="3016250"/>
            <a:ext cx="1831975" cy="1369060"/>
          </a:xfrm>
          <a:prstGeom prst="bentConnector4">
            <a:avLst>
              <a:gd name="adj1" fmla="val 72183"/>
              <a:gd name="adj2" fmla="val 110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endCxn id="115" idx="1"/>
          </p:cNvCxnSpPr>
          <p:nvPr/>
        </p:nvCxnSpPr>
        <p:spPr>
          <a:xfrm rot="16200000">
            <a:off x="2399030" y="2597150"/>
            <a:ext cx="1002665" cy="633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24" idx="3"/>
            <a:endCxn id="125" idx="1"/>
          </p:cNvCxnSpPr>
          <p:nvPr/>
        </p:nvCxnSpPr>
        <p:spPr>
          <a:xfrm>
            <a:off x="2409825" y="2221865"/>
            <a:ext cx="807720" cy="590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03" idx="1"/>
          </p:cNvCxnSpPr>
          <p:nvPr/>
        </p:nvCxnSpPr>
        <p:spPr>
          <a:xfrm flipV="1">
            <a:off x="2986405" y="2035810"/>
            <a:ext cx="24638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6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8" name="肘形连接符 197"/>
          <p:cNvCxnSpPr>
            <a:stCxn id="127" idx="3"/>
            <a:endCxn id="197" idx="1"/>
          </p:cNvCxnSpPr>
          <p:nvPr/>
        </p:nvCxnSpPr>
        <p:spPr>
          <a:xfrm flipH="1" flipV="1">
            <a:off x="337185" y="1784985"/>
            <a:ext cx="4034790" cy="444500"/>
          </a:xfrm>
          <a:prstGeom prst="bentConnector5">
            <a:avLst>
              <a:gd name="adj1" fmla="val -5902"/>
              <a:gd name="adj2" fmla="val 254857"/>
              <a:gd name="adj3" fmla="val 105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2795270" y="2360295"/>
            <a:ext cx="4083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\25:0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69360" y="256286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204" name="直接箭头连接符 203"/>
          <p:cNvCxnSpPr>
            <a:endCxn id="160" idx="1"/>
          </p:cNvCxnSpPr>
          <p:nvPr/>
        </p:nvCxnSpPr>
        <p:spPr>
          <a:xfrm flipV="1">
            <a:off x="4389755" y="1269365"/>
            <a:ext cx="657225" cy="157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梯形 204"/>
          <p:cNvSpPr/>
          <p:nvPr/>
        </p:nvSpPr>
        <p:spPr>
          <a:xfrm rot="5400000">
            <a:off x="2627630" y="4879975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2548255" y="4464050"/>
            <a:ext cx="4349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jal_en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207" name="直接箭头连接符 206"/>
          <p:cNvCxnSpPr>
            <a:endCxn id="205" idx="1"/>
          </p:cNvCxnSpPr>
          <p:nvPr/>
        </p:nvCxnSpPr>
        <p:spPr>
          <a:xfrm flipH="1">
            <a:off x="2835910" y="460692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2138680" y="4692015"/>
            <a:ext cx="6083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jal_i</a:t>
            </a:r>
            <a:endParaRPr lang="en-US" altLang="zh-CN" sz="700"/>
          </a:p>
        </p:txBody>
      </p:sp>
      <p:cxnSp>
        <p:nvCxnSpPr>
          <p:cNvPr id="211" name="肘形连接符 210"/>
          <p:cNvCxnSpPr>
            <a:stCxn id="205" idx="0"/>
            <a:endCxn id="52" idx="1"/>
          </p:cNvCxnSpPr>
          <p:nvPr/>
        </p:nvCxnSpPr>
        <p:spPr>
          <a:xfrm flipV="1">
            <a:off x="2942590" y="4701540"/>
            <a:ext cx="288925" cy="285115"/>
          </a:xfrm>
          <a:prstGeom prst="bentConnector3">
            <a:avLst>
              <a:gd name="adj1" fmla="val 62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pc2_i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2357755" y="5153025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solidFill>
                  <a:schemeClr val="tx1"/>
                </a:solidFill>
              </a:rPr>
              <a:t>和</a:t>
            </a:r>
            <a:r>
              <a:rPr lang="en-US" altLang="zh-CN" sz="900">
                <a:solidFill>
                  <a:schemeClr val="tx1"/>
                </a:solidFill>
              </a:rPr>
              <a:t>regfile</a:t>
            </a:r>
            <a:r>
              <a:rPr lang="zh-CN" altLang="en-US" sz="900">
                <a:solidFill>
                  <a:schemeClr val="tx1"/>
                </a:solidFill>
              </a:rPr>
              <a:t>封装</a:t>
            </a:r>
            <a:r>
              <a:rPr lang="zh-CN" altLang="en-US" sz="900">
                <a:solidFill>
                  <a:schemeClr val="tx1"/>
                </a:solidFill>
              </a:rPr>
              <a:t>一起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9070975" y="239712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9225915" y="402399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mem_ctl.v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9070975" y="28613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907097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9059545" y="2969895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9723755" y="2903220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we_o</a:t>
            </a:r>
            <a:endParaRPr lang="en-US" altLang="zh-CN" sz="800"/>
          </a:p>
        </p:txBody>
      </p:sp>
      <p:sp>
        <p:nvSpPr>
          <p:cNvPr id="225" name="文本框 224"/>
          <p:cNvSpPr txBox="1"/>
          <p:nvPr/>
        </p:nvSpPr>
        <p:spPr>
          <a:xfrm>
            <a:off x="972375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ce_o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9723755" y="3295650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oe_o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9723755" y="349186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lb_o</a:t>
            </a:r>
            <a:endParaRPr lang="en-US" altLang="zh-CN" sz="800"/>
          </a:p>
        </p:txBody>
      </p:sp>
      <p:sp>
        <p:nvSpPr>
          <p:cNvPr id="229" name="文本框 228"/>
          <p:cNvSpPr txBox="1"/>
          <p:nvPr/>
        </p:nvSpPr>
        <p:spPr>
          <a:xfrm>
            <a:off x="9723755" y="3688080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ub_o</a:t>
            </a:r>
            <a:endParaRPr lang="en-US" altLang="zh-CN" sz="800"/>
          </a:p>
        </p:txBody>
      </p:sp>
      <p:cxnSp>
        <p:nvCxnSpPr>
          <p:cNvPr id="230" name="直接连接符 229"/>
          <p:cNvCxnSpPr/>
          <p:nvPr/>
        </p:nvCxnSpPr>
        <p:spPr>
          <a:xfrm>
            <a:off x="1965325" y="6028690"/>
            <a:ext cx="9135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965325" y="6384290"/>
            <a:ext cx="9135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2681605" y="603567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总线，仲裁，用于连接两组</a:t>
            </a:r>
            <a:r>
              <a:rPr lang="en-US" altLang="zh-CN"/>
              <a:t>RAM</a:t>
            </a:r>
            <a:r>
              <a:rPr lang="zh-CN" altLang="en-US"/>
              <a:t>和其他外设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2581275" y="2041525"/>
            <a:ext cx="414655" cy="359410"/>
          </a:xfrm>
          <a:prstGeom prst="bentConnector3">
            <a:avLst>
              <a:gd name="adj1" fmla="val 1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02" idx="3"/>
            <a:endCxn id="208" idx="2"/>
          </p:cNvCxnSpPr>
          <p:nvPr/>
        </p:nvCxnSpPr>
        <p:spPr>
          <a:xfrm flipH="1">
            <a:off x="2442845" y="2677795"/>
            <a:ext cx="1934845" cy="2212975"/>
          </a:xfrm>
          <a:prstGeom prst="bentConnector4">
            <a:avLst>
              <a:gd name="adj1" fmla="val -26485"/>
              <a:gd name="adj2" fmla="val 13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435225" y="4911725"/>
            <a:ext cx="26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71775" y="1838960"/>
            <a:ext cx="4648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\31:26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28975" y="1774190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is_j_inst_i</a:t>
            </a:r>
            <a:endParaRPr lang="en-US" altLang="zh-CN" sz="9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9086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2.1</a:t>
            </a:r>
            <a:r>
              <a:rPr lang="zh-CN" altLang="en-US" sz="2000"/>
              <a:t>、无冒险的设计（</a:t>
            </a:r>
            <a:r>
              <a:rPr lang="en-US" altLang="zh-CN" sz="2000"/>
              <a:t>2</a:t>
            </a:r>
            <a:r>
              <a:rPr lang="zh-CN" altLang="en-US" sz="2000"/>
              <a:t>）跳转和访存</a:t>
            </a:r>
            <a:r>
              <a:rPr lang="en-US" altLang="zh-CN" sz="2000"/>
              <a:t> -- </a:t>
            </a:r>
            <a:r>
              <a:rPr lang="zh-CN" altLang="en-US" sz="2000"/>
              <a:t>修改了指令和内存读写模块，使用</a:t>
            </a:r>
            <a:r>
              <a:rPr lang="en-US" altLang="zh-CN" sz="2000"/>
              <a:t>SRAM</a:t>
            </a:r>
            <a:endParaRPr lang="en-US" altLang="zh-CN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stCxn id="96" idx="3"/>
            <a:endCxn id="92" idx="1"/>
          </p:cNvCxnSpPr>
          <p:nvPr/>
        </p:nvCxnSpPr>
        <p:spPr>
          <a:xfrm>
            <a:off x="5643880" y="2897505"/>
            <a:ext cx="84455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97" idx="3"/>
            <a:endCxn id="93" idx="1"/>
          </p:cNvCxnSpPr>
          <p:nvPr/>
        </p:nvCxnSpPr>
        <p:spPr>
          <a:xfrm flipV="1">
            <a:off x="5643880" y="3385820"/>
            <a:ext cx="84455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33160" y="4752975"/>
            <a:ext cx="761365" cy="457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236335" y="5210175"/>
            <a:ext cx="7550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ALU_ctl.v</a:t>
            </a:r>
            <a:endParaRPr lang="en-US" altLang="zh-CN" sz="700"/>
          </a:p>
        </p:txBody>
      </p:sp>
      <p:sp>
        <p:nvSpPr>
          <p:cNvPr id="106" name="文本框 105"/>
          <p:cNvSpPr txBox="1"/>
          <p:nvPr/>
        </p:nvSpPr>
        <p:spPr>
          <a:xfrm>
            <a:off x="6201410" y="4899025"/>
            <a:ext cx="3975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chemeClr val="tx1"/>
                </a:solidFill>
              </a:rPr>
              <a:t>func</a:t>
            </a:r>
            <a:endParaRPr lang="en-US" altLang="zh-CN" sz="600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440170" y="4890770"/>
            <a:ext cx="5892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chemeClr val="accent4">
                    <a:lumMod val="75000"/>
                  </a:schemeClr>
                </a:solidFill>
              </a:rPr>
              <a:t>op_o</a:t>
            </a:r>
            <a:endParaRPr lang="en-US" altLang="zh-CN" sz="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01410" y="4752975"/>
            <a:ext cx="7340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rgbClr val="00B050"/>
                </a:solidFill>
              </a:rPr>
              <a:t>alu_op_i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09" name="肘形连接符 108"/>
          <p:cNvCxnSpPr>
            <a:stCxn id="100" idx="3"/>
            <a:endCxn id="106" idx="1"/>
          </p:cNvCxnSpPr>
          <p:nvPr/>
        </p:nvCxnSpPr>
        <p:spPr>
          <a:xfrm>
            <a:off x="5635625" y="3970655"/>
            <a:ext cx="565785" cy="1020445"/>
          </a:xfrm>
          <a:prstGeom prst="bentConnector3">
            <a:avLst>
              <a:gd name="adj1" fmla="val 500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856605" y="4803775"/>
            <a:ext cx="3797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2615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14" name="肘形连接符 113"/>
          <p:cNvCxnSpPr>
            <a:stCxn id="107" idx="3"/>
            <a:endCxn id="102" idx="1"/>
          </p:cNvCxnSpPr>
          <p:nvPr/>
        </p:nvCxnSpPr>
        <p:spPr>
          <a:xfrm flipH="1" flipV="1">
            <a:off x="6488430" y="3930015"/>
            <a:ext cx="541020" cy="1052830"/>
          </a:xfrm>
          <a:prstGeom prst="bentConnector5">
            <a:avLst>
              <a:gd name="adj1" fmla="val -44014"/>
              <a:gd name="adj2" fmla="val 48914"/>
              <a:gd name="adj3" fmla="val 144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305244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41310" y="3364230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40" name="肘形连接符 139"/>
          <p:cNvCxnSpPr>
            <a:stCxn id="139" idx="3"/>
            <a:endCxn id="121" idx="1"/>
          </p:cNvCxnSpPr>
          <p:nvPr/>
        </p:nvCxnSpPr>
        <p:spPr>
          <a:xfrm flipV="1">
            <a:off x="5647055" y="4537075"/>
            <a:ext cx="2325370" cy="843915"/>
          </a:xfrm>
          <a:prstGeom prst="bentConnector3">
            <a:avLst>
              <a:gd name="adj1" fmla="val 8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538460" y="337629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3152140"/>
            <a:ext cx="300355" cy="444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791"/>
              <a:gd name="adj2" fmla="val 196113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66405" y="414020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55335" y="28555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881495" y="4439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520180" y="47371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95" name="文本框 9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103" name="文本框 102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165985"/>
            <a:ext cx="11601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r>
              <a:rPr lang="en-US" altLang="zh-CN" sz="600"/>
              <a:t>(</a:t>
            </a:r>
            <a:r>
              <a:rPr lang="zh-CN" altLang="en-US" sz="600"/>
              <a:t>需</a:t>
            </a:r>
            <a:r>
              <a:rPr lang="en-US" altLang="zh-CN" sz="600"/>
              <a:t>+4 </a:t>
            </a:r>
            <a:r>
              <a:rPr lang="zh-CN" altLang="en-US" sz="600"/>
              <a:t>延迟槽）</a:t>
            </a:r>
            <a:endParaRPr lang="zh-CN" altLang="en-US" sz="600"/>
          </a:p>
        </p:txBody>
      </p:sp>
      <p:sp>
        <p:nvSpPr>
          <p:cNvPr id="127" name="文本框 126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36" name="文本框 135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37" name="肘形连接符 136"/>
          <p:cNvCxnSpPr>
            <a:endCxn id="90" idx="1"/>
          </p:cNvCxnSpPr>
          <p:nvPr/>
        </p:nvCxnSpPr>
        <p:spPr>
          <a:xfrm rot="16200000" flipV="1">
            <a:off x="3074670" y="2720975"/>
            <a:ext cx="1538605" cy="1269365"/>
          </a:xfrm>
          <a:prstGeom prst="bentConnector4">
            <a:avLst>
              <a:gd name="adj1" fmla="val 46265"/>
              <a:gd name="adj2" fmla="val 118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endCxn id="95" idx="1"/>
          </p:cNvCxnSpPr>
          <p:nvPr/>
        </p:nvCxnSpPr>
        <p:spPr>
          <a:xfrm rot="16200000" flipV="1">
            <a:off x="2978150" y="3016250"/>
            <a:ext cx="1831975" cy="1369060"/>
          </a:xfrm>
          <a:prstGeom prst="bentConnector4">
            <a:avLst>
              <a:gd name="adj1" fmla="val 72183"/>
              <a:gd name="adj2" fmla="val 110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endCxn id="115" idx="1"/>
          </p:cNvCxnSpPr>
          <p:nvPr/>
        </p:nvCxnSpPr>
        <p:spPr>
          <a:xfrm rot="16200000">
            <a:off x="2399030" y="2597150"/>
            <a:ext cx="1002665" cy="633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24" idx="3"/>
            <a:endCxn id="125" idx="1"/>
          </p:cNvCxnSpPr>
          <p:nvPr/>
        </p:nvCxnSpPr>
        <p:spPr>
          <a:xfrm>
            <a:off x="2409825" y="2221865"/>
            <a:ext cx="807720" cy="590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03" idx="1"/>
          </p:cNvCxnSpPr>
          <p:nvPr/>
        </p:nvCxnSpPr>
        <p:spPr>
          <a:xfrm flipV="1">
            <a:off x="2986405" y="2035810"/>
            <a:ext cx="24638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6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8" name="肘形连接符 197"/>
          <p:cNvCxnSpPr>
            <a:stCxn id="127" idx="3"/>
            <a:endCxn id="197" idx="1"/>
          </p:cNvCxnSpPr>
          <p:nvPr/>
        </p:nvCxnSpPr>
        <p:spPr>
          <a:xfrm flipH="1" flipV="1">
            <a:off x="337185" y="1784985"/>
            <a:ext cx="4034790" cy="444500"/>
          </a:xfrm>
          <a:prstGeom prst="bentConnector5">
            <a:avLst>
              <a:gd name="adj1" fmla="val -5902"/>
              <a:gd name="adj2" fmla="val 254857"/>
              <a:gd name="adj3" fmla="val 105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2795270" y="2360295"/>
            <a:ext cx="4083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\25:0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69360" y="256286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204" name="直接箭头连接符 203"/>
          <p:cNvCxnSpPr>
            <a:endCxn id="160" idx="1"/>
          </p:cNvCxnSpPr>
          <p:nvPr/>
        </p:nvCxnSpPr>
        <p:spPr>
          <a:xfrm flipV="1">
            <a:off x="4389755" y="1269365"/>
            <a:ext cx="657225" cy="157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pc2_i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2581275" y="2041525"/>
            <a:ext cx="414655" cy="359410"/>
          </a:xfrm>
          <a:prstGeom prst="bentConnector3">
            <a:avLst>
              <a:gd name="adj1" fmla="val 1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71775" y="1838960"/>
            <a:ext cx="4648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\31:26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018905" y="2063750"/>
            <a:ext cx="977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属于内存控制器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690610" y="616394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02" idx="3"/>
            <a:endCxn id="208" idx="1"/>
          </p:cNvCxnSpPr>
          <p:nvPr/>
        </p:nvCxnSpPr>
        <p:spPr>
          <a:xfrm flipH="1">
            <a:off x="3217545" y="2677795"/>
            <a:ext cx="1160145" cy="2174875"/>
          </a:xfrm>
          <a:prstGeom prst="bentConnector5">
            <a:avLst>
              <a:gd name="adj1" fmla="val -43623"/>
              <a:gd name="adj2" fmla="val 132408"/>
              <a:gd name="adj3" fmla="val 133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25840" y="3463925"/>
            <a:ext cx="1779270" cy="64135"/>
          </a:xfrm>
          <a:prstGeom prst="bentConnector4">
            <a:avLst>
              <a:gd name="adj1" fmla="val 8101"/>
              <a:gd name="adj2" fmla="val 1378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265805" y="1375410"/>
            <a:ext cx="1156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jr</a:t>
            </a:r>
            <a:r>
              <a:rPr lang="zh-CN" altLang="en-US" sz="1000"/>
              <a:t>也是</a:t>
            </a:r>
            <a:r>
              <a:rPr lang="en-US" altLang="zh-CN" sz="1000"/>
              <a:t>R</a:t>
            </a:r>
            <a:r>
              <a:rPr lang="zh-CN" altLang="en-US" sz="1000"/>
              <a:t>型指令，注意识别</a:t>
            </a:r>
            <a:r>
              <a:rPr lang="zh-CN" altLang="en-US" sz="1000"/>
              <a:t>冲突</a:t>
            </a:r>
            <a:endParaRPr lang="zh-CN" altLang="en-US" sz="1000"/>
          </a:p>
        </p:txBody>
      </p: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25840" y="3171825"/>
            <a:ext cx="310515" cy="292100"/>
          </a:xfrm>
          <a:prstGeom prst="bentConnector3">
            <a:avLst>
              <a:gd name="adj1" fmla="val 50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92" idx="3"/>
            <a:endCxn id="222" idx="1"/>
          </p:cNvCxnSpPr>
          <p:nvPr/>
        </p:nvCxnSpPr>
        <p:spPr>
          <a:xfrm flipV="1">
            <a:off x="8576945" y="3300095"/>
            <a:ext cx="364490" cy="446405"/>
          </a:xfrm>
          <a:prstGeom prst="bentConnector3">
            <a:avLst>
              <a:gd name="adj1" fmla="val 7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210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r>
              <a:rPr lang="zh-CN" altLang="en-US" sz="2000"/>
              <a:t>、增加数据</a:t>
            </a:r>
            <a:r>
              <a:rPr lang="zh-CN" altLang="en-US" sz="2000"/>
              <a:t>冒险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95" name="文本框 9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103" name="文本框 102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165985"/>
            <a:ext cx="11601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r>
              <a:rPr lang="en-US" altLang="zh-CN" sz="600"/>
              <a:t>(</a:t>
            </a:r>
            <a:r>
              <a:rPr lang="zh-CN" altLang="en-US" sz="600"/>
              <a:t>需</a:t>
            </a:r>
            <a:r>
              <a:rPr lang="en-US" altLang="zh-CN" sz="600"/>
              <a:t>+4 </a:t>
            </a:r>
            <a:r>
              <a:rPr lang="zh-CN" altLang="en-US" sz="600"/>
              <a:t>延迟槽）</a:t>
            </a:r>
            <a:endParaRPr lang="zh-CN" altLang="en-US" sz="600"/>
          </a:p>
        </p:txBody>
      </p:sp>
      <p:sp>
        <p:nvSpPr>
          <p:cNvPr id="127" name="文本框 126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36" name="文本框 135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49" name="肘形连接符 148"/>
          <p:cNvCxnSpPr>
            <a:endCxn id="115" idx="1"/>
          </p:cNvCxnSpPr>
          <p:nvPr/>
        </p:nvCxnSpPr>
        <p:spPr>
          <a:xfrm rot="16200000">
            <a:off x="2399030" y="2597150"/>
            <a:ext cx="1002665" cy="633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24" idx="3"/>
            <a:endCxn id="125" idx="1"/>
          </p:cNvCxnSpPr>
          <p:nvPr/>
        </p:nvCxnSpPr>
        <p:spPr>
          <a:xfrm>
            <a:off x="2409825" y="2221865"/>
            <a:ext cx="807720" cy="590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03" idx="1"/>
          </p:cNvCxnSpPr>
          <p:nvPr/>
        </p:nvCxnSpPr>
        <p:spPr>
          <a:xfrm flipV="1">
            <a:off x="2986405" y="2035810"/>
            <a:ext cx="24638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6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8" name="肘形连接符 197"/>
          <p:cNvCxnSpPr>
            <a:stCxn id="127" idx="3"/>
            <a:endCxn id="197" idx="1"/>
          </p:cNvCxnSpPr>
          <p:nvPr/>
        </p:nvCxnSpPr>
        <p:spPr>
          <a:xfrm flipH="1" flipV="1">
            <a:off x="337185" y="1784985"/>
            <a:ext cx="4034790" cy="444500"/>
          </a:xfrm>
          <a:prstGeom prst="bentConnector5">
            <a:avLst>
              <a:gd name="adj1" fmla="val -5902"/>
              <a:gd name="adj2" fmla="val 254857"/>
              <a:gd name="adj3" fmla="val 105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2795270" y="2360295"/>
            <a:ext cx="4083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\25:0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69360" y="256286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204" name="直接箭头连接符 203"/>
          <p:cNvCxnSpPr>
            <a:endCxn id="160" idx="1"/>
          </p:cNvCxnSpPr>
          <p:nvPr/>
        </p:nvCxnSpPr>
        <p:spPr>
          <a:xfrm flipV="1">
            <a:off x="4389755" y="1269365"/>
            <a:ext cx="657225" cy="1578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2581275" y="2041525"/>
            <a:ext cx="414655" cy="359410"/>
          </a:xfrm>
          <a:prstGeom prst="bentConnector3">
            <a:avLst>
              <a:gd name="adj1" fmla="val 1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71775" y="1838960"/>
            <a:ext cx="4648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\31:26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265805" y="1375410"/>
            <a:ext cx="1156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jr</a:t>
            </a:r>
            <a:r>
              <a:rPr lang="zh-CN" altLang="en-US" sz="1000"/>
              <a:t>也是</a:t>
            </a:r>
            <a:r>
              <a:rPr lang="en-US" altLang="zh-CN" sz="1000"/>
              <a:t>R</a:t>
            </a:r>
            <a:r>
              <a:rPr lang="zh-CN" altLang="en-US" sz="1000"/>
              <a:t>型指令，注意识别</a:t>
            </a:r>
            <a:r>
              <a:rPr lang="zh-CN" altLang="en-US" sz="1000"/>
              <a:t>冲突</a:t>
            </a:r>
            <a:endParaRPr lang="zh-CN" altLang="en-US" sz="1000"/>
          </a:p>
        </p:txBody>
      </p: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795270" y="2550795"/>
            <a:ext cx="667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solidFill>
                  <a:srgbClr val="FF0000"/>
                </a:solidFill>
              </a:rPr>
              <a:t>旁路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A</a:t>
            </a:r>
            <a:r>
              <a:rPr lang="zh-CN" altLang="en-US" sz="900" b="1">
                <a:solidFill>
                  <a:srgbClr val="FF0000"/>
                </a:solidFill>
              </a:rPr>
              <a:t>、</a:t>
            </a:r>
            <a:r>
              <a:rPr lang="en-US" altLang="zh-CN" sz="900" b="1">
                <a:solidFill>
                  <a:srgbClr val="FF0000"/>
                </a:solidFill>
              </a:rPr>
              <a:t>B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zh-CN" altLang="en-US" sz="900" b="1">
                <a:solidFill>
                  <a:srgbClr val="FF0000"/>
                </a:solidFill>
              </a:rPr>
              <a:t>（</a:t>
            </a:r>
            <a:r>
              <a:rPr lang="en-US" altLang="zh-CN" sz="900" b="1">
                <a:solidFill>
                  <a:srgbClr val="FF0000"/>
                </a:solidFill>
              </a:rPr>
              <a:t>2</a:t>
            </a:r>
            <a:r>
              <a:rPr lang="zh-CN" altLang="en-US" sz="900" b="1">
                <a:solidFill>
                  <a:srgbClr val="FF0000"/>
                </a:solidFill>
              </a:rPr>
              <a:t>）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need data hazard 2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195695" y="2446020"/>
            <a:ext cx="6673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solidFill>
                  <a:srgbClr val="FF0000"/>
                </a:solidFill>
              </a:rPr>
              <a:t>旁路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A</a:t>
            </a:r>
            <a:r>
              <a:rPr lang="zh-CN" altLang="en-US" sz="900" b="1">
                <a:solidFill>
                  <a:srgbClr val="FF0000"/>
                </a:solidFill>
              </a:rPr>
              <a:t>、</a:t>
            </a:r>
            <a:r>
              <a:rPr lang="en-US" altLang="zh-CN" sz="900" b="1">
                <a:solidFill>
                  <a:srgbClr val="FF0000"/>
                </a:solidFill>
              </a:rPr>
              <a:t>B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zh-CN" altLang="en-US" sz="900" b="1">
                <a:solidFill>
                  <a:srgbClr val="FF0000"/>
                </a:solidFill>
              </a:rPr>
              <a:t>（</a:t>
            </a:r>
            <a:r>
              <a:rPr lang="en-US" altLang="zh-CN" sz="900" b="1">
                <a:solidFill>
                  <a:srgbClr val="FF0000"/>
                </a:solidFill>
              </a:rPr>
              <a:t>1</a:t>
            </a:r>
            <a:r>
              <a:rPr lang="zh-CN" altLang="en-US" sz="900" b="1">
                <a:solidFill>
                  <a:srgbClr val="FF0000"/>
                </a:solidFill>
              </a:rPr>
              <a:t>）</a:t>
            </a:r>
            <a:endParaRPr lang="zh-CN" altLang="en-US" sz="900" b="1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603500" y="114935"/>
            <a:ext cx="2723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跳转处理的是</a:t>
            </a:r>
            <a:r>
              <a:rPr lang="en-US" altLang="zh-CN" sz="1200"/>
              <a:t>pc</a:t>
            </a:r>
            <a:r>
              <a:rPr lang="zh-CN" altLang="en-US" sz="1200"/>
              <a:t>值，</a:t>
            </a:r>
            <a:r>
              <a:rPr lang="en-US" altLang="zh-CN" sz="1200"/>
              <a:t>jal</a:t>
            </a:r>
            <a:r>
              <a:rPr lang="zh-CN" altLang="en-US" sz="1200"/>
              <a:t>的写数据应该与其他数据写入执行一样的处理方案，否则冲突。潜在风险</a:t>
            </a:r>
            <a:r>
              <a:rPr lang="en-US" altLang="zh-CN" sz="1200"/>
              <a:t> </a:t>
            </a:r>
            <a:r>
              <a:rPr lang="zh-CN" altLang="en-US" sz="1200"/>
              <a:t>是，如果子函数指令过少，返回的时候</a:t>
            </a:r>
            <a:r>
              <a:rPr lang="en-US" altLang="zh-CN" sz="1200"/>
              <a:t>pc+8</a:t>
            </a:r>
            <a:r>
              <a:rPr lang="zh-CN" altLang="en-US" sz="1200"/>
              <a:t>还未写入，需要旁路！以修改返回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108" name="直接箭头连接符 107"/>
          <p:cNvCxnSpPr>
            <a:stCxn id="202" idx="3"/>
          </p:cNvCxnSpPr>
          <p:nvPr/>
        </p:nvCxnSpPr>
        <p:spPr>
          <a:xfrm flipV="1">
            <a:off x="4377690" y="2667635"/>
            <a:ext cx="62992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0" name="文本框 219"/>
          <p:cNvSpPr txBox="1"/>
          <p:nvPr/>
        </p:nvSpPr>
        <p:spPr>
          <a:xfrm>
            <a:off x="9408160" y="798195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FF0000"/>
                </a:solidFill>
              </a:rPr>
              <a:t>data hazard for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lw sw instruction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148" idx="3"/>
            <a:endCxn id="34" idx="1"/>
          </p:cNvCxnSpPr>
          <p:nvPr/>
        </p:nvCxnSpPr>
        <p:spPr>
          <a:xfrm flipH="1" flipV="1">
            <a:off x="6052185" y="4848225"/>
            <a:ext cx="2513330" cy="419100"/>
          </a:xfrm>
          <a:prstGeom prst="bentConnector5">
            <a:avLst>
              <a:gd name="adj1" fmla="val -9474"/>
              <a:gd name="adj2" fmla="val -191212"/>
              <a:gd name="adj3" fmla="val 109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23645"/>
            <a:ext cx="1416050" cy="7124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data_hazard_lwsw.v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53543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8" name="文本框 237"/>
          <p:cNvSpPr txBox="1"/>
          <p:nvPr/>
        </p:nvSpPr>
        <p:spPr>
          <a:xfrm>
            <a:off x="8856345" y="168656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233170"/>
            <a:ext cx="12547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384300"/>
            <a:ext cx="11645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9632315" y="1496060"/>
            <a:ext cx="716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rgbClr val="00B050"/>
                </a:solidFill>
              </a:rPr>
              <a:t>bypass_mem_data_o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241" idx="3"/>
            <a:endCxn id="246" idx="1"/>
          </p:cNvCxnSpPr>
          <p:nvPr/>
        </p:nvCxnSpPr>
        <p:spPr>
          <a:xfrm flipH="1">
            <a:off x="8827135" y="1649730"/>
            <a:ext cx="1521460" cy="1605280"/>
          </a:xfrm>
          <a:prstGeom prst="bentConnector4">
            <a:avLst>
              <a:gd name="adj1" fmla="val -8055"/>
              <a:gd name="adj2" fmla="val 39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244" idx="3"/>
            <a:endCxn id="240" idx="1"/>
          </p:cNvCxnSpPr>
          <p:nvPr/>
        </p:nvCxnSpPr>
        <p:spPr>
          <a:xfrm flipH="1" flipV="1">
            <a:off x="8856345" y="1499235"/>
            <a:ext cx="2326005" cy="393065"/>
          </a:xfrm>
          <a:prstGeom prst="bentConnector5">
            <a:avLst>
              <a:gd name="adj1" fmla="val -10238"/>
              <a:gd name="adj2" fmla="val 194668"/>
              <a:gd name="adj3" fmla="val 11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5191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r>
              <a:rPr lang="zh-CN" altLang="en-US" sz="2000"/>
              <a:t>、处理</a:t>
            </a:r>
            <a:r>
              <a:rPr lang="en-US" altLang="zh-CN" sz="2000"/>
              <a:t>jump</a:t>
            </a:r>
            <a:r>
              <a:rPr lang="zh-CN" altLang="en-US" sz="2000"/>
              <a:t>相关冒险（</a:t>
            </a:r>
            <a:r>
              <a:rPr lang="zh-CN" altLang="en-US" sz="2000"/>
              <a:t>旁路优先级</a:t>
            </a:r>
            <a:r>
              <a:rPr lang="zh-CN" altLang="en-US" sz="2000"/>
              <a:t>未测试）</a:t>
            </a:r>
            <a:endParaRPr lang="en-US" altLang="zh-CN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6375" y="1059180"/>
            <a:ext cx="1991360" cy="16643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87725" y="108267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data_hazard_jump.v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086860" y="1513840"/>
            <a:ext cx="65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bypass_dataA_o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4111625" y="1938655"/>
            <a:ext cx="62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bypass_data</a:t>
            </a:r>
            <a:r>
              <a:rPr lang="en-US" altLang="zh-CN" sz="900">
                <a:solidFill>
                  <a:srgbClr val="00B050"/>
                </a:solidFill>
              </a:rPr>
              <a:t>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195695" y="2446020"/>
            <a:ext cx="6673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solidFill>
                  <a:srgbClr val="FF0000"/>
                </a:solidFill>
              </a:rPr>
              <a:t>旁路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A</a:t>
            </a:r>
            <a:r>
              <a:rPr lang="zh-CN" altLang="en-US" sz="900" b="1">
                <a:solidFill>
                  <a:srgbClr val="FF0000"/>
                </a:solidFill>
              </a:rPr>
              <a:t>、</a:t>
            </a:r>
            <a:r>
              <a:rPr lang="en-US" altLang="zh-CN" sz="900" b="1">
                <a:solidFill>
                  <a:srgbClr val="FF0000"/>
                </a:solidFill>
              </a:rPr>
              <a:t>B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zh-CN" altLang="en-US" sz="900" b="1">
                <a:solidFill>
                  <a:srgbClr val="FF0000"/>
                </a:solidFill>
              </a:rPr>
              <a:t>（</a:t>
            </a:r>
            <a:r>
              <a:rPr lang="en-US" altLang="zh-CN" sz="900" b="1">
                <a:solidFill>
                  <a:srgbClr val="FF0000"/>
                </a:solidFill>
              </a:rPr>
              <a:t>1</a:t>
            </a:r>
            <a:r>
              <a:rPr lang="zh-CN" altLang="en-US" sz="900" b="1">
                <a:solidFill>
                  <a:srgbClr val="FF0000"/>
                </a:solidFill>
              </a:rPr>
              <a:t>）</a:t>
            </a:r>
            <a:endParaRPr lang="zh-CN" altLang="en-US" sz="900" b="1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148" idx="3"/>
            <a:endCxn id="34" idx="1"/>
          </p:cNvCxnSpPr>
          <p:nvPr/>
        </p:nvCxnSpPr>
        <p:spPr>
          <a:xfrm flipH="1" flipV="1">
            <a:off x="6052185" y="4848225"/>
            <a:ext cx="2513330" cy="419100"/>
          </a:xfrm>
          <a:prstGeom prst="bentConnector5">
            <a:avLst>
              <a:gd name="adj1" fmla="val -9474"/>
              <a:gd name="adj2" fmla="val -191212"/>
              <a:gd name="adj3" fmla="val 109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23645"/>
            <a:ext cx="1416050" cy="7124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data_hazard_lwsw.v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53543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8" name="文本框 237"/>
          <p:cNvSpPr txBox="1"/>
          <p:nvPr/>
        </p:nvSpPr>
        <p:spPr>
          <a:xfrm>
            <a:off x="8856345" y="168656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233170"/>
            <a:ext cx="12547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384300"/>
            <a:ext cx="11645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9632315" y="1496060"/>
            <a:ext cx="716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rgbClr val="00B050"/>
                </a:solidFill>
              </a:rPr>
              <a:t>bypass_mem_data_o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241" idx="3"/>
            <a:endCxn id="246" idx="1"/>
          </p:cNvCxnSpPr>
          <p:nvPr/>
        </p:nvCxnSpPr>
        <p:spPr>
          <a:xfrm flipH="1">
            <a:off x="8827135" y="1649730"/>
            <a:ext cx="1521460" cy="1605280"/>
          </a:xfrm>
          <a:prstGeom prst="bentConnector4">
            <a:avLst>
              <a:gd name="adj1" fmla="val -8055"/>
              <a:gd name="adj2" fmla="val 39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244" idx="3"/>
            <a:endCxn id="240" idx="1"/>
          </p:cNvCxnSpPr>
          <p:nvPr/>
        </p:nvCxnSpPr>
        <p:spPr>
          <a:xfrm flipH="1" flipV="1">
            <a:off x="8856345" y="1499235"/>
            <a:ext cx="2326005" cy="393065"/>
          </a:xfrm>
          <a:prstGeom prst="bentConnector5">
            <a:avLst>
              <a:gd name="adj1" fmla="val -10238"/>
              <a:gd name="adj2" fmla="val 194668"/>
              <a:gd name="adj3" fmla="val 11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990850" y="5813425"/>
            <a:ext cx="2723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跳转处理的是</a:t>
            </a:r>
            <a:r>
              <a:rPr lang="en-US" altLang="zh-CN" sz="1200"/>
              <a:t>pc</a:t>
            </a:r>
            <a:r>
              <a:rPr lang="zh-CN" altLang="en-US" sz="1200"/>
              <a:t>值，</a:t>
            </a:r>
            <a:r>
              <a:rPr lang="en-US" altLang="zh-CN" sz="1200"/>
              <a:t>jal</a:t>
            </a:r>
            <a:r>
              <a:rPr lang="zh-CN" altLang="en-US" sz="1200"/>
              <a:t>的写数据应该与其他数据写入执行一样的处理方案，否则冲突。潜在风险</a:t>
            </a:r>
            <a:r>
              <a:rPr lang="en-US" altLang="zh-CN" sz="1200"/>
              <a:t> </a:t>
            </a:r>
            <a:r>
              <a:rPr lang="zh-CN" altLang="en-US" sz="1200"/>
              <a:t>是，如果子函数指令过少，返回的时候</a:t>
            </a:r>
            <a:r>
              <a:rPr lang="en-US" altLang="zh-CN" sz="1200"/>
              <a:t>pc+8</a:t>
            </a:r>
            <a:r>
              <a:rPr lang="zh-CN" altLang="en-US" sz="1200"/>
              <a:t>还未写入，需要旁路！以修改返回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sp>
        <p:nvSpPr>
          <p:cNvPr id="137" name="文本框 136"/>
          <p:cNvSpPr txBox="1"/>
          <p:nvPr/>
        </p:nvSpPr>
        <p:spPr>
          <a:xfrm>
            <a:off x="2747010" y="224917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40" name="文本框 139"/>
          <p:cNvSpPr txBox="1"/>
          <p:nvPr/>
        </p:nvSpPr>
        <p:spPr>
          <a:xfrm>
            <a:off x="2747010" y="243649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47" name="文本框 146"/>
          <p:cNvSpPr txBox="1"/>
          <p:nvPr/>
        </p:nvSpPr>
        <p:spPr>
          <a:xfrm>
            <a:off x="2747010" y="187452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71" name="文本框 170"/>
          <p:cNvSpPr txBox="1"/>
          <p:nvPr/>
        </p:nvSpPr>
        <p:spPr>
          <a:xfrm>
            <a:off x="2747010" y="206184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99" name="文本框 198"/>
          <p:cNvSpPr txBox="1"/>
          <p:nvPr/>
        </p:nvSpPr>
        <p:spPr>
          <a:xfrm>
            <a:off x="2747010" y="131254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2747010" y="149987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2747010" y="112522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2747010" y="16871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6" name="梯形 235"/>
          <p:cNvSpPr/>
          <p:nvPr/>
        </p:nvSpPr>
        <p:spPr>
          <a:xfrm rot="5400000">
            <a:off x="3232150" y="280924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梯形 241"/>
          <p:cNvSpPr/>
          <p:nvPr/>
        </p:nvSpPr>
        <p:spPr>
          <a:xfrm rot="5400000">
            <a:off x="3233420" y="318389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5" name="直接箭头连接符 244"/>
          <p:cNvCxnSpPr>
            <a:stCxn id="236" idx="0"/>
            <a:endCxn id="251" idx="1"/>
          </p:cNvCxnSpPr>
          <p:nvPr/>
        </p:nvCxnSpPr>
        <p:spPr>
          <a:xfrm flipV="1">
            <a:off x="3479800" y="2901950"/>
            <a:ext cx="35052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/>
        </p:nvSpPr>
        <p:spPr>
          <a:xfrm>
            <a:off x="3830320" y="2717800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jump_ident.v dataA</a:t>
            </a:r>
            <a:endParaRPr lang="en-US" altLang="zh-CN" sz="900"/>
          </a:p>
        </p:txBody>
      </p:sp>
      <p:sp>
        <p:nvSpPr>
          <p:cNvPr id="252" name="文本框 251"/>
          <p:cNvSpPr txBox="1"/>
          <p:nvPr/>
        </p:nvSpPr>
        <p:spPr>
          <a:xfrm>
            <a:off x="3819525" y="3107690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jump_ident.v dataB</a:t>
            </a:r>
            <a:endParaRPr lang="en-US" altLang="zh-CN" sz="900"/>
          </a:p>
        </p:txBody>
      </p:sp>
      <p:cxnSp>
        <p:nvCxnSpPr>
          <p:cNvPr id="253" name="直接箭头连接符 252"/>
          <p:cNvCxnSpPr>
            <a:stCxn id="242" idx="0"/>
            <a:endCxn id="252" idx="1"/>
          </p:cNvCxnSpPr>
          <p:nvPr/>
        </p:nvCxnSpPr>
        <p:spPr>
          <a:xfrm>
            <a:off x="3481070" y="3290570"/>
            <a:ext cx="33845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9255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r>
              <a:rPr lang="zh-CN" altLang="en-US" sz="2000"/>
              <a:t>、</a:t>
            </a:r>
            <a:r>
              <a:rPr lang="en-US" altLang="zh-CN" sz="2000"/>
              <a:t>load</a:t>
            </a:r>
            <a:r>
              <a:rPr lang="zh-CN" altLang="en-US" sz="2000"/>
              <a:t>相关的流水暂停（数据冒险和跳转冒险的暂停逻辑合并，</a:t>
            </a:r>
            <a:r>
              <a:rPr lang="en-US" altLang="zh-CN" sz="2000"/>
              <a:t>“</a:t>
            </a:r>
            <a:r>
              <a:rPr lang="zh-CN" altLang="en-US" sz="2000"/>
              <a:t>虚假</a:t>
            </a:r>
            <a:r>
              <a:rPr lang="en-US" altLang="zh-CN" sz="2000"/>
              <a:t>rt”</a:t>
            </a:r>
            <a:r>
              <a:rPr lang="zh-CN" altLang="en-US" sz="2000"/>
              <a:t>先不管）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0695" y="1496060"/>
            <a:ext cx="623570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148" idx="3"/>
            <a:endCxn id="34" idx="1"/>
          </p:cNvCxnSpPr>
          <p:nvPr/>
        </p:nvCxnSpPr>
        <p:spPr>
          <a:xfrm flipH="1" flipV="1">
            <a:off x="6052185" y="4848225"/>
            <a:ext cx="2513330" cy="419100"/>
          </a:xfrm>
          <a:prstGeom prst="bentConnector5">
            <a:avLst>
              <a:gd name="adj1" fmla="val -9474"/>
              <a:gd name="adj2" fmla="val -191212"/>
              <a:gd name="adj3" fmla="val 109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23645"/>
            <a:ext cx="1416050" cy="7124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data_hazard_lwsw.v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53543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8" name="文本框 237"/>
          <p:cNvSpPr txBox="1"/>
          <p:nvPr/>
        </p:nvSpPr>
        <p:spPr>
          <a:xfrm>
            <a:off x="8856345" y="168656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233170"/>
            <a:ext cx="12547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384300"/>
            <a:ext cx="11645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9632315" y="1496060"/>
            <a:ext cx="716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rgbClr val="00B050"/>
                </a:solidFill>
              </a:rPr>
              <a:t>bypass_mem_data_o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241" idx="3"/>
            <a:endCxn id="246" idx="1"/>
          </p:cNvCxnSpPr>
          <p:nvPr/>
        </p:nvCxnSpPr>
        <p:spPr>
          <a:xfrm flipH="1">
            <a:off x="8827135" y="1649730"/>
            <a:ext cx="1521460" cy="1605280"/>
          </a:xfrm>
          <a:prstGeom prst="bentConnector4">
            <a:avLst>
              <a:gd name="adj1" fmla="val -8055"/>
              <a:gd name="adj2" fmla="val 39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244" idx="3"/>
            <a:endCxn id="240" idx="1"/>
          </p:cNvCxnSpPr>
          <p:nvPr/>
        </p:nvCxnSpPr>
        <p:spPr>
          <a:xfrm flipH="1" flipV="1">
            <a:off x="8856345" y="1499235"/>
            <a:ext cx="2326005" cy="393065"/>
          </a:xfrm>
          <a:prstGeom prst="bentConnector5">
            <a:avLst>
              <a:gd name="adj1" fmla="val -10238"/>
              <a:gd name="adj2" fmla="val 194668"/>
              <a:gd name="adj3" fmla="val 11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990850" y="5813425"/>
            <a:ext cx="2723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跳转处理的是</a:t>
            </a:r>
            <a:r>
              <a:rPr lang="en-US" altLang="zh-CN" sz="1200"/>
              <a:t>pc</a:t>
            </a:r>
            <a:r>
              <a:rPr lang="zh-CN" altLang="en-US" sz="1200"/>
              <a:t>值，</a:t>
            </a:r>
            <a:r>
              <a:rPr lang="en-US" altLang="zh-CN" sz="1200"/>
              <a:t>jal</a:t>
            </a:r>
            <a:r>
              <a:rPr lang="zh-CN" altLang="en-US" sz="1200"/>
              <a:t>的写数据应该与其他数据写入执行一样的处理方案，否则冲突。潜在风险</a:t>
            </a:r>
            <a:r>
              <a:rPr lang="en-US" altLang="zh-CN" sz="1200"/>
              <a:t> </a:t>
            </a:r>
            <a:r>
              <a:rPr lang="zh-CN" altLang="en-US" sz="1200"/>
              <a:t>是，如果子函数指令过少，返回的时候</a:t>
            </a:r>
            <a:r>
              <a:rPr lang="en-US" altLang="zh-CN" sz="1200"/>
              <a:t>pc+8</a:t>
            </a:r>
            <a:r>
              <a:rPr lang="zh-CN" altLang="en-US" sz="1200"/>
              <a:t>还未写入，需要旁路！以修改返回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47010" y="1628140"/>
            <a:ext cx="1991360" cy="1527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95" name="文本框 94"/>
          <p:cNvSpPr txBox="1"/>
          <p:nvPr/>
        </p:nvSpPr>
        <p:spPr>
          <a:xfrm>
            <a:off x="3075305" y="318579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14800" y="20300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015105" y="22250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794635" y="267462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15" name="文本框 114"/>
          <p:cNvSpPr txBox="1"/>
          <p:nvPr/>
        </p:nvSpPr>
        <p:spPr>
          <a:xfrm>
            <a:off x="2794635" y="287718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56" name="文本框 155"/>
          <p:cNvSpPr txBox="1"/>
          <p:nvPr/>
        </p:nvSpPr>
        <p:spPr>
          <a:xfrm>
            <a:off x="2794635" y="209169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94635" y="229425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85" name="文本框 184"/>
          <p:cNvSpPr txBox="1"/>
          <p:nvPr/>
        </p:nvSpPr>
        <p:spPr>
          <a:xfrm>
            <a:off x="3881755" y="24199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794635" y="168656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794635" y="18891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60" name="文本框 259"/>
          <p:cNvSpPr txBox="1"/>
          <p:nvPr/>
        </p:nvSpPr>
        <p:spPr>
          <a:xfrm>
            <a:off x="2791460" y="2473325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5017770" y="2019935"/>
            <a:ext cx="85915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is_jump_inst_i</a:t>
            </a:r>
            <a:endParaRPr lang="zh-CN" altLang="en-US" sz="800"/>
          </a:p>
        </p:txBody>
      </p:sp>
      <p:sp>
        <p:nvSpPr>
          <p:cNvPr id="262" name="文本框 261"/>
          <p:cNvSpPr txBox="1"/>
          <p:nvPr/>
        </p:nvSpPr>
        <p:spPr>
          <a:xfrm>
            <a:off x="2870835" y="1074420"/>
            <a:ext cx="2016125" cy="64516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en-US" altLang="zh-CN" sz="1200"/>
              <a:t>jump_ident.v </a:t>
            </a:r>
            <a:r>
              <a:rPr lang="zh-CN" altLang="en-US" sz="1200"/>
              <a:t>添加输出is_jump_inst_</a:t>
            </a:r>
            <a:r>
              <a:rPr lang="en-US" altLang="zh-CN" sz="1200"/>
              <a:t>o </a:t>
            </a:r>
            <a:endParaRPr lang="en-US" altLang="zh-CN" sz="1200"/>
          </a:p>
          <a:p>
            <a:r>
              <a:rPr lang="en-US" altLang="zh-CN" sz="1200"/>
              <a:t>clear</a:t>
            </a:r>
            <a:r>
              <a:rPr lang="zh-CN" altLang="en-US" sz="1200"/>
              <a:t>时依然传递，不清零</a:t>
            </a:r>
            <a:endParaRPr lang="zh-CN" altLang="en-US" sz="1200"/>
          </a:p>
        </p:txBody>
      </p:sp>
      <p:sp>
        <p:nvSpPr>
          <p:cNvPr id="263" name="文本框 262"/>
          <p:cNvSpPr txBox="1"/>
          <p:nvPr/>
        </p:nvSpPr>
        <p:spPr>
          <a:xfrm>
            <a:off x="8051800" y="1784985"/>
            <a:ext cx="85915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735195" y="2218055"/>
            <a:ext cx="911860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zh-CN" altLang="en-US" sz="800"/>
              <a:t>is_jump_inst_</a:t>
            </a:r>
            <a:r>
              <a:rPr lang="en-US" altLang="zh-CN" sz="800"/>
              <a:t>o</a:t>
            </a:r>
            <a:endParaRPr lang="en-US" altLang="zh-CN" sz="800"/>
          </a:p>
        </p:txBody>
      </p:sp>
      <p:sp>
        <p:nvSpPr>
          <p:cNvPr id="265" name="文本框 264"/>
          <p:cNvSpPr txBox="1"/>
          <p:nvPr/>
        </p:nvSpPr>
        <p:spPr>
          <a:xfrm>
            <a:off x="7658735" y="1992630"/>
            <a:ext cx="911860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78485" y="3115945"/>
            <a:ext cx="2005965" cy="17862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551180" y="4984750"/>
            <a:ext cx="2060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ExtRAM </a:t>
            </a:r>
            <a:r>
              <a:rPr lang="zh-CN" altLang="en-US" sz="1400"/>
              <a:t>数据存储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60730" y="521335"/>
            <a:ext cx="1979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BaseRAM </a:t>
            </a:r>
            <a:r>
              <a:rPr lang="zh-CN" altLang="en-US" sz="1600"/>
              <a:t>代码存储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343140" y="1428750"/>
            <a:ext cx="2205990" cy="27006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3631565" y="683260"/>
            <a:ext cx="2972435" cy="41916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2" name="矩形 11"/>
          <p:cNvSpPr/>
          <p:nvPr/>
        </p:nvSpPr>
        <p:spPr>
          <a:xfrm>
            <a:off x="10156825" y="589915"/>
            <a:ext cx="1595755" cy="2060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3" name="文本框 12"/>
          <p:cNvSpPr txBox="1"/>
          <p:nvPr/>
        </p:nvSpPr>
        <p:spPr>
          <a:xfrm>
            <a:off x="7825740" y="4258310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jht_cpu.v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382135" y="492315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mem_stl.v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333355" y="15303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uart_ctl.v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01520" y="337058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01520" y="361569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2001520" y="386080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1284605" y="4105910"/>
            <a:ext cx="1299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UBLBUBLB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1681480" y="312547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442085" y="459613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23" name="矩形 22"/>
          <p:cNvSpPr/>
          <p:nvPr/>
        </p:nvSpPr>
        <p:spPr>
          <a:xfrm>
            <a:off x="578485" y="946150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2001520" y="122237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2001520" y="146748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2001520" y="171259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358900" y="1957705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UBLBUBLB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1681480" y="97726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428750" y="242951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3616960" y="3308350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e_CE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16960" y="3553460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e_OE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16960" y="3798570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e_WE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16960" y="4043680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e_LB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16960" y="4288790"/>
            <a:ext cx="701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e_UB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16960" y="3063240"/>
            <a:ext cx="1157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e_A</a:t>
            </a:r>
            <a:endParaRPr lang="en-US" altLang="zh-CN" sz="1400"/>
          </a:p>
        </p:txBody>
      </p:sp>
      <p:sp>
        <p:nvSpPr>
          <p:cNvPr id="43" name="文本框 42"/>
          <p:cNvSpPr txBox="1"/>
          <p:nvPr/>
        </p:nvSpPr>
        <p:spPr>
          <a:xfrm>
            <a:off x="3631565" y="455866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e_IO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631565" y="1203325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b_CE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31565" y="144843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b_OE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631565" y="1693545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b_WE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31565" y="193865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b_LB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31565" y="2183765"/>
            <a:ext cx="701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b_UB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31565" y="958215"/>
            <a:ext cx="1157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b_A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3631565" y="2388235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b_IO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2666365" y="142875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左箭头 62"/>
          <p:cNvSpPr/>
          <p:nvPr/>
        </p:nvSpPr>
        <p:spPr>
          <a:xfrm>
            <a:off x="2658745" y="343217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2584450" y="2541905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2" idx="3"/>
            <a:endCxn id="43" idx="1"/>
          </p:cNvCxnSpPr>
          <p:nvPr/>
        </p:nvCxnSpPr>
        <p:spPr>
          <a:xfrm flipV="1">
            <a:off x="2597785" y="4712335"/>
            <a:ext cx="1033780" cy="374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1" idx="1"/>
            <a:endCxn id="11" idx="3"/>
          </p:cNvCxnSpPr>
          <p:nvPr/>
        </p:nvCxnSpPr>
        <p:spPr>
          <a:xfrm>
            <a:off x="3631565" y="2779395"/>
            <a:ext cx="29724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837555" y="137731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pc_i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5574030" y="164338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74030" y="190944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74030" y="230886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inst_o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5845175" y="2867660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addr_i</a:t>
            </a:r>
            <a:endParaRPr lang="en-US" altLang="zh-CN" sz="1400"/>
          </a:p>
        </p:txBody>
      </p:sp>
      <p:sp>
        <p:nvSpPr>
          <p:cNvPr id="72" name="文本框 71"/>
          <p:cNvSpPr txBox="1"/>
          <p:nvPr/>
        </p:nvSpPr>
        <p:spPr>
          <a:xfrm>
            <a:off x="5581650" y="338963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81650" y="365061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581650" y="425259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75" name="文本框 74"/>
          <p:cNvSpPr txBox="1"/>
          <p:nvPr/>
        </p:nvSpPr>
        <p:spPr>
          <a:xfrm>
            <a:off x="5837555" y="312864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76" name="文本框 75"/>
          <p:cNvSpPr txBox="1"/>
          <p:nvPr/>
        </p:nvSpPr>
        <p:spPr>
          <a:xfrm>
            <a:off x="5581650" y="39109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77" name="直接箭头连接符 76"/>
          <p:cNvCxnSpPr>
            <a:endCxn id="43" idx="1"/>
          </p:cNvCxnSpPr>
          <p:nvPr/>
        </p:nvCxnSpPr>
        <p:spPr>
          <a:xfrm>
            <a:off x="2624455" y="2677160"/>
            <a:ext cx="1007110" cy="2035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0730" y="5509260"/>
            <a:ext cx="27959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e_IO --&gt; BaseRAM</a:t>
            </a:r>
            <a:r>
              <a:rPr lang="zh-CN" altLang="en-US" sz="1400"/>
              <a:t>，代表写入指令，不过实际上还是</a:t>
            </a:r>
            <a:r>
              <a:rPr lang="en-US" altLang="zh-CN" sz="1400"/>
              <a:t>b_IO--&gt;BaseRAM</a:t>
            </a:r>
            <a:r>
              <a:rPr lang="zh-CN" altLang="en-US" sz="1400"/>
              <a:t>，在内部已经仲裁好了，外部接入</a:t>
            </a:r>
            <a:r>
              <a:rPr lang="en-US" altLang="zh-CN" sz="1400"/>
              <a:t>Base</a:t>
            </a:r>
            <a:r>
              <a:rPr lang="zh-CN" altLang="en-US" sz="1400"/>
              <a:t>的只有</a:t>
            </a:r>
            <a:r>
              <a:rPr lang="en-US" altLang="zh-CN" sz="1400"/>
              <a:t>b_IO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3884295" y="5509260"/>
            <a:ext cx="27959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还有比较麻烦的，就是数据既要读又要写，但是只有一根数据总线，因此需要</a:t>
            </a:r>
            <a:r>
              <a:rPr lang="zh-CN" altLang="en-US" sz="1400"/>
              <a:t>缓存？</a:t>
            </a:r>
            <a:endParaRPr lang="zh-CN" altLang="en-US" sz="1400"/>
          </a:p>
        </p:txBody>
      </p:sp>
      <p:sp>
        <p:nvSpPr>
          <p:cNvPr id="80" name="文本框 79"/>
          <p:cNvSpPr txBox="1"/>
          <p:nvPr/>
        </p:nvSpPr>
        <p:spPr>
          <a:xfrm>
            <a:off x="4538980" y="683260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6889115" y="5509260"/>
            <a:ext cx="2795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注意是两个芯片一组，组成了数据总线</a:t>
            </a:r>
            <a:r>
              <a:rPr lang="en-US" altLang="zh-CN" sz="1400"/>
              <a:t>32</a:t>
            </a:r>
            <a:r>
              <a:rPr lang="zh-CN" altLang="en-US" sz="1400"/>
              <a:t>位，字节控制</a:t>
            </a:r>
            <a:r>
              <a:rPr lang="en-US" altLang="zh-CN" sz="1400"/>
              <a:t>4</a:t>
            </a:r>
            <a:r>
              <a:rPr lang="zh-CN" altLang="en-US" sz="1400"/>
              <a:t>位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760730" y="153035"/>
            <a:ext cx="27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FF0000"/>
                </a:solidFill>
              </a:rPr>
              <a:t>本页暂时作废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67665" y="474980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BaseRAM</a:t>
            </a:r>
            <a:r>
              <a:rPr lang="zh-CN" altLang="en-US" sz="1600"/>
              <a:t>组：代码存储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582535" y="406400"/>
            <a:ext cx="2205990" cy="27006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3631565" y="683260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3" name="文本框 12"/>
          <p:cNvSpPr txBox="1"/>
          <p:nvPr/>
        </p:nvSpPr>
        <p:spPr>
          <a:xfrm>
            <a:off x="8065135" y="3235960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jht_cpu.v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78485" y="946150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2001520" y="122237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2001520" y="146748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2001520" y="171259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358900" y="1957705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1681480" y="97726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428750" y="242951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631565" y="1203325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base_ram_ce_o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31565" y="1448435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base_ram_oe_o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631565" y="1693545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base_ram_we_o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31565" y="1938655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base_ram_be_o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31565" y="95821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base_ram_addr_o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3631565" y="2388235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base_ram_data_io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2666365" y="142875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2584450" y="2541905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837555" y="137731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pc_i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5574030" y="164338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74030" y="190944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74030" y="230886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4538980" y="683260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3881755"/>
            <a:ext cx="8769985" cy="2837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7670" y="29190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base_ram_ctl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544820" y="253682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inst_i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451485" y="91440"/>
            <a:ext cx="6903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独立的</a:t>
            </a:r>
            <a:r>
              <a:rPr lang="en-US" altLang="zh-CN" sz="2000"/>
              <a:t>BaseRAM</a:t>
            </a:r>
            <a:r>
              <a:rPr lang="zh-CN" altLang="en-US" sz="2000"/>
              <a:t>控制器，它的上一层会有总的仲裁</a:t>
            </a:r>
            <a:r>
              <a:rPr lang="zh-CN" altLang="en-US" sz="2000"/>
              <a:t>模块。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5581650" y="209042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6991</Words>
  <Application>WPS 演示</Application>
  <PresentationFormat>宽屏</PresentationFormat>
  <Paragraphs>1931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必要的说明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量子纠缠</cp:lastModifiedBy>
  <cp:revision>394</cp:revision>
  <dcterms:created xsi:type="dcterms:W3CDTF">2019-06-19T02:08:00Z</dcterms:created>
  <dcterms:modified xsi:type="dcterms:W3CDTF">2021-07-21T03:14:51Z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4EC71B933E28444EB97C6CDA33EA53AB</vt:lpwstr>
  </property>
</Properties>
</file>