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393" r:id="rId3"/>
    <p:sldId id="392" r:id="rId4"/>
    <p:sldId id="394" r:id="rId5"/>
    <p:sldId id="256" r:id="rId6"/>
    <p:sldId id="395" r:id="rId7"/>
    <p:sldId id="380" r:id="rId8"/>
    <p:sldId id="381" r:id="rId9"/>
    <p:sldId id="384" r:id="rId10"/>
    <p:sldId id="383" r:id="rId11"/>
    <p:sldId id="396" r:id="rId12"/>
    <p:sldId id="37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7"/>
  </p:normalViewPr>
  <p:slideViewPr>
    <p:cSldViewPr snapToGrid="0">
      <p:cViewPr varScale="1">
        <p:scale>
          <a:sx n="128" d="100"/>
          <a:sy n="128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ABF8D5-E842-4597-A2FD-CFBC76776A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媒体信号处理基础（</a:t>
            </a:r>
            <a:r>
              <a:rPr lang="en-US" altLang="zh-CN" dirty="0"/>
              <a:t>2012 </a:t>
            </a:r>
            <a:r>
              <a:rPr lang="zh-CN" altLang="en-US" dirty="0"/>
              <a:t>夏）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63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E8E1E-95B4-4DEE-96DF-B5DAEE8B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8E698-6501-4860-8E88-97337B65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1D940-1F82-47EE-81F0-4B13450A0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E5A99-DF1D-48EC-A504-A0B7FDF6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4FE8D6-99B2-4FE3-ACCC-C1148F05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41570-476F-4EDA-AC69-75E0F670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35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60E09-B199-477A-AFEA-C5C060C7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2C3E79-9283-4D60-9927-41AA4B02B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895EB2-AE48-49BE-9F60-5E141BD16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51B13-0ECB-442A-AF92-17DACBB3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8A529-4DFE-4D66-A364-04B89299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08A2A-61DD-44B9-B147-542E8BB6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02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5A0D8-97FB-47B5-8BDE-0D106E17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9A005F-95AA-4236-879E-69D4DE1E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28E17-D333-405C-BB06-C16764EE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EB7B2-AF69-4E08-A702-3E2843A4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EFC24-994B-4A06-B228-F750C2D1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3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065AC3-F26C-42E6-92DD-40F0E00C8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6C58DE-64FD-44B2-A361-4C831F834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91C6C-1D52-4C3A-AD8A-E813A936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E3455-7E7A-42E8-9021-37DE5A8A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681E4-5653-4EEE-820D-0455C786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9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5352"/>
          </a:xfrm>
        </p:spPr>
        <p:txBody>
          <a:bodyPr/>
          <a:lstStyle>
            <a:lvl1pPr algn="l">
              <a:defRPr sz="40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896544"/>
          </a:xfrm>
        </p:spPr>
        <p:txBody>
          <a:bodyPr/>
          <a:lstStyle>
            <a:lvl1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b="1" i="1"/>
            </a:lvl1pPr>
          </a:lstStyle>
          <a:p>
            <a:pPr>
              <a:defRPr/>
            </a:pPr>
            <a:r>
              <a:rPr lang="zh-CN" altLang="en-US" dirty="0"/>
              <a:t>媒体信号处理基础（</a:t>
            </a:r>
            <a:r>
              <a:rPr lang="en-US" altLang="zh-CN" dirty="0"/>
              <a:t>2012 </a:t>
            </a:r>
            <a:r>
              <a:rPr lang="zh-CN" altLang="en-US" dirty="0"/>
              <a:t>夏）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3392" y="1052736"/>
            <a:ext cx="10945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6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5AA58-3F96-48C2-B576-1F66AA001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222F0A-D65F-40D5-85DF-3CB448A95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9242E-27A8-4BCC-A184-E1EB5646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647C2-D8B6-44F3-8701-95CFA80F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B30DF-92E7-4DB6-906E-B7508136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81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98ABE-2573-4FCC-B8D3-5D215099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48DFB-63B8-4969-B436-5471C13B7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96CE0-61E7-459B-8827-23C057C5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A0C74-96F0-4825-806A-0413669E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3D7E4-B621-46B7-9EBF-795E5F26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5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B1557-D9BE-4DD0-B580-7AC45B78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E87DBF-C8B7-4357-8EC3-BB1EDA3F2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4EBB8-718E-4F1C-9C86-8BBE4486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020E6-B2B4-41AA-AE3C-6BA86C47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9993F-C5D1-4EDA-8CDE-E53ED319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0E5B9-0833-4684-901B-F44AD43A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47FEC-4F20-4B10-AF6D-249CCD428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49A4D9-B963-4BED-8C39-3E07ECD1A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9F9F7-AFF9-4684-834A-7BD5EBE2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7E7B8-55B1-48EE-89A4-76A461DF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34F6B-3F67-4D0E-B06D-D50190B4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38B45-329B-4D36-BFA3-03EF4574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050B3-5412-4392-80AA-6B599D13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F76170-6EAF-446F-A90F-60D9DCE67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F886A6-48EC-4EA6-9050-89DB62BDD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2BFFB-1298-4154-8C5F-83844AA71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D8EE6B-E8FB-449E-BC3C-91339EEC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0581CD-56ED-4C65-85F1-82A29F76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5DB451-8A05-40B8-8A5D-7DC5F28C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83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DF8F9-67BD-4CC4-B8D8-E5269A04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2818CE-65A6-4DE6-BB3F-CA1BAE05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8BC93D-3729-4DF5-8ADF-58640804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6E9F1B-F731-4538-87D6-FEA30895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0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202060-9BD6-4F7C-AC97-133C95F8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973BB0-575C-48F0-B795-7898EC17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14A95-AD0D-4C8E-8A5F-2D07CBA6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300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媒体信号处理基础（</a:t>
            </a:r>
            <a:r>
              <a:rPr lang="en-US" altLang="zh-CN"/>
              <a:t>2012 </a:t>
            </a:r>
            <a:r>
              <a:rPr lang="zh-CN" altLang="en-US"/>
              <a:t>夏）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9721AB5-65DE-4BCB-90F3-F2BE08F006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MSIPCMContentMarking" descr="{&quot;HashCode&quot;:1068245140,&quot;Placement&quot;:&quot;Header&quot;,&quot;Top&quot;:0.0,&quot;Left&quot;:421.1819,&quot;SlideWidth&quot;:960,&quot;SlideHeight&quot;:540}">
            <a:extLst>
              <a:ext uri="{FF2B5EF4-FFF2-40B4-BE49-F238E27FC236}">
                <a16:creationId xmlns:a16="http://schemas.microsoft.com/office/drawing/2014/main" id="{BB63F9B9-6451-41D6-9504-F9893D72BF72}"/>
              </a:ext>
            </a:extLst>
          </p:cNvPr>
          <p:cNvSpPr txBox="1"/>
          <p:nvPr userDrawn="1"/>
        </p:nvSpPr>
        <p:spPr>
          <a:xfrm>
            <a:off x="5349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  <a:endParaRPr lang="zh-CN" altLang="en-US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6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419780-B544-467A-9754-B558DDA3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34F6DB-62D3-47F7-B21C-B379F587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2F2E-FE4F-4DC4-86EE-448FA694B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6339-34B8-4BD4-9EDE-9A0A441EC1D5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986FB-881E-40FC-AA60-A3484EF31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84556-6ED0-41A8-A7D1-BB2B00AEB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MSIPCMContentMarking" descr="{&quot;HashCode&quot;:1068245140,&quot;Placement&quot;:&quot;Header&quot;,&quot;Top&quot;:0.0,&quot;Left&quot;:421.1819,&quot;SlideWidth&quot;:960,&quot;SlideHeight&quot;:540}">
            <a:extLst>
              <a:ext uri="{FF2B5EF4-FFF2-40B4-BE49-F238E27FC236}">
                <a16:creationId xmlns:a16="http://schemas.microsoft.com/office/drawing/2014/main" id="{4CFB31FD-4941-4CB8-8581-F85F89ED9A3C}"/>
              </a:ext>
            </a:extLst>
          </p:cNvPr>
          <p:cNvSpPr txBox="1"/>
          <p:nvPr userDrawn="1"/>
        </p:nvSpPr>
        <p:spPr>
          <a:xfrm>
            <a:off x="5349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  <a:endParaRPr lang="zh-CN" altLang="en-US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2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tp://10.214.160.119/" TargetMode="External"/><Relationship Id="rId2" Type="http://schemas.openxmlformats.org/officeDocument/2006/relationships/hyperlink" Target="mailto:junx@cs.zj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zju_wangzhen@zju.edu.c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课程内容及顺序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第一次课：基础知识（实验作业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第二次课：图像处理基础（实验作业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第三次课：颜色转换模型及点运算（课程大作业一）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第四次课：图像的基本运算（实验作业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第五次课：无损图像压缩（实验作业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第六次课：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小波图像处理（课程大作业二）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第七次课：图像增强（实验作业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九次课：图像分割与区域处理（实验作业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322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9F1CFD-A81B-4918-BA6C-0D70FBE86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4" y="177553"/>
            <a:ext cx="11079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课程实验</a:t>
            </a:r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编写实现如下脚本代码：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）随机生成一个大小为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的二维矩阵（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的值在命令行中输入）；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）编写求取该矩阵的转置矩阵的函数并调用输出结果；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）编写寻找矩阵中最小值的函数并调用输出结果；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）编写寻找矩阵中最大值的函数并调用输出结果；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）编写对矩阵中所有元素排序的函数，并调用输出排序结果。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备注：不准调用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中与上述功能相关的自有函数。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随机生成可以用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rand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E9EF"/>
              </a:buClr>
              <a:buSzPct val="75000"/>
              <a:buFont typeface="Wingdings" pitchFamily="2" charset="2"/>
              <a:buNone/>
              <a:tabLst/>
              <a:defRPr/>
            </a:pPr>
            <a:fld id="{A2E76F01-11C2-4B64-9D70-BDE5F31E318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黑体" pitchFamily="49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4E9EF"/>
                </a:buClr>
                <a:buSzPct val="75000"/>
                <a:buFont typeface="Wingdings" pitchFamily="2" charset="2"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15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办公室地址：浙江大学玉泉校区曹光彪高科技大楼主楼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402</a:t>
            </a:r>
          </a:p>
          <a:p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电话：</a:t>
            </a:r>
            <a:r>
              <a:rPr lang="en-US" altLang="zh-CN" b="1" u="sng" dirty="0">
                <a:solidFill>
                  <a:schemeClr val="accent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13867424906</a:t>
            </a:r>
          </a:p>
          <a:p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邮件：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junx@cs.zju.edu.cn</a:t>
            </a:r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课程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FTP</a:t>
            </a:r>
          </a:p>
          <a:p>
            <a:pPr lvl="1"/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ftp://10.214.160.134</a:t>
            </a:r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用户名：</a:t>
            </a:r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ftpuser</a:t>
            </a:r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密码：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10214160134</a:t>
            </a:r>
          </a:p>
          <a:p>
            <a:pPr lvl="1"/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助教：</a:t>
            </a:r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zh-CN" altLang="en-US">
                <a:latin typeface="Times" panose="02020603050405020304" pitchFamily="18" charset="0"/>
                <a:cs typeface="Times" panose="02020603050405020304" pitchFamily="18" charset="0"/>
              </a:rPr>
              <a:t>王桢，</a:t>
            </a:r>
            <a:r>
              <a:rPr lang="en-US" altLang="zh-CN">
                <a:latin typeface="Times" panose="02020603050405020304" pitchFamily="18" charset="0"/>
                <a:cs typeface="Times" panose="02020603050405020304" pitchFamily="18" charset="0"/>
              </a:rPr>
              <a:t>15868848425</a:t>
            </a:r>
            <a:r>
              <a:rPr lang="zh-CN" altLang="en-US">
                <a:latin typeface="Times" panose="02020603050405020304" pitchFamily="18" charset="0"/>
                <a:cs typeface="Times" panose="02020603050405020304" pitchFamily="18" charset="0"/>
              </a:rPr>
              <a:t>，</a:t>
            </a:r>
            <a:r>
              <a:rPr lang="en-US" altLang="zh-CN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CN"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zju_wangzhen@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zju.edu.cn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201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课程成绩构成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4006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实验作业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第一课、第二课、第四课、第五课、第七课、第八课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）相似图像检索识别（周二布置）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）图像无损压缩（周四布置）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成绩构成：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实验作业：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次（到课：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分；完成：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分；良好：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分；优秀：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个（可分组，最多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排序权重：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1/0.9/0.8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05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F8F2C4-67E9-40A2-9100-984813E5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" y="493512"/>
            <a:ext cx="8550226" cy="1581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F154632-A839-464C-A94B-891B31416DCE}"/>
              </a:ext>
            </a:extLst>
          </p:cNvPr>
          <p:cNvSpPr txBox="1"/>
          <p:nvPr/>
        </p:nvSpPr>
        <p:spPr>
          <a:xfrm>
            <a:off x="282221" y="2314222"/>
            <a:ext cx="364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有关实验作业的说明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96842B-B6D1-477B-8483-115244F70051}"/>
              </a:ext>
            </a:extLst>
          </p:cNvPr>
          <p:cNvSpPr txBox="1"/>
          <p:nvPr/>
        </p:nvSpPr>
        <p:spPr>
          <a:xfrm>
            <a:off x="474132" y="2968978"/>
            <a:ext cx="92794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在当天</a:t>
            </a:r>
            <a:r>
              <a:rPr lang="en-US" altLang="zh-CN" dirty="0"/>
              <a:t>23:59</a:t>
            </a:r>
            <a:r>
              <a:rPr lang="zh-CN" altLang="en-US" dirty="0"/>
              <a:t>之前上传到</a:t>
            </a:r>
            <a:r>
              <a:rPr lang="en-US" altLang="zh-CN" dirty="0"/>
              <a:t>ftp</a:t>
            </a:r>
            <a:r>
              <a:rPr lang="zh-CN" altLang="en-US" dirty="0"/>
              <a:t>服务器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命名以学号开头，例如</a:t>
            </a:r>
            <a:r>
              <a:rPr lang="en-US" altLang="zh-CN" dirty="0"/>
              <a:t>32101xxxxx_</a:t>
            </a:r>
            <a:r>
              <a:rPr lang="zh-CN" altLang="en-US" dirty="0"/>
              <a:t>张三</a:t>
            </a:r>
            <a:r>
              <a:rPr lang="en-US" altLang="zh-CN" dirty="0"/>
              <a:t>.zip</a:t>
            </a:r>
            <a:r>
              <a:rPr lang="zh-CN" altLang="en-US" dirty="0"/>
              <a:t>；</a:t>
            </a:r>
            <a:r>
              <a:rPr lang="zh-CN" altLang="en-US" b="1" dirty="0">
                <a:solidFill>
                  <a:srgbClr val="FF0000"/>
                </a:solidFill>
              </a:rPr>
              <a:t>学号一定要写</a:t>
            </a:r>
            <a:r>
              <a:rPr lang="zh-CN" altLang="en-US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！！不写学号扣</a:t>
            </a:r>
            <a:r>
              <a:rPr lang="en-US" altLang="zh-CN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分</a:t>
            </a:r>
            <a:endParaRPr lang="en-US" altLang="zh-CN" b="1" dirty="0">
              <a:solidFill>
                <a:srgbClr val="FF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zh-CN" altLang="en-US" dirty="0"/>
              <a:t>内容包括：</a:t>
            </a:r>
            <a:r>
              <a:rPr lang="en-US" altLang="zh-CN" dirty="0"/>
              <a:t>1.</a:t>
            </a:r>
            <a:r>
              <a:rPr lang="zh-CN" altLang="en-US" dirty="0"/>
              <a:t>源代码，</a:t>
            </a:r>
            <a:r>
              <a:rPr lang="en-US" altLang="zh-CN" dirty="0"/>
              <a:t>2.</a:t>
            </a:r>
            <a:r>
              <a:rPr lang="zh-CN" altLang="en-US" dirty="0"/>
              <a:t>运行说明与运行结果截图</a:t>
            </a:r>
            <a:r>
              <a:rPr lang="en-US" altLang="zh-CN" dirty="0"/>
              <a:t>.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评分：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完成作业，达到作业要求：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完成作业（程序能够跑通），部分达到作业要求：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未完成作业，但是写了程序，（可能是</a:t>
            </a:r>
            <a:r>
              <a:rPr lang="en-US" altLang="zh-CN" dirty="0"/>
              <a:t>bug</a:t>
            </a:r>
            <a:r>
              <a:rPr lang="zh-CN" altLang="en-US" dirty="0"/>
              <a:t>没调出来，程序运行不了）：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到课且交作业：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没到课，交了上述完成度的作业：</a:t>
            </a:r>
            <a:r>
              <a:rPr lang="en-US" altLang="zh-CN" dirty="0"/>
              <a:t>4</a:t>
            </a:r>
            <a:r>
              <a:rPr lang="zh-CN" altLang="en-US" dirty="0"/>
              <a:t>分。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只到课，没交作业（或者作业几乎是交白卷）：</a:t>
            </a:r>
            <a:r>
              <a:rPr lang="en-US" altLang="zh-CN" dirty="0"/>
              <a:t>4</a:t>
            </a:r>
            <a:r>
              <a:rPr lang="zh-CN" altLang="en-US" dirty="0"/>
              <a:t>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29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F154632-A839-464C-A94B-891B31416DCE}"/>
              </a:ext>
            </a:extLst>
          </p:cNvPr>
          <p:cNvSpPr txBox="1"/>
          <p:nvPr/>
        </p:nvSpPr>
        <p:spPr>
          <a:xfrm>
            <a:off x="433142" y="662976"/>
            <a:ext cx="7716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一些</a:t>
            </a:r>
            <a:r>
              <a:rPr lang="en-US" altLang="zh-CN" sz="4000"/>
              <a:t>matlab</a:t>
            </a:r>
            <a:r>
              <a:rPr lang="zh-CN" altLang="en-US" sz="4000"/>
              <a:t>的基础知识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96842B-B6D1-477B-8483-115244F70051}"/>
              </a:ext>
            </a:extLst>
          </p:cNvPr>
          <p:cNvSpPr txBox="1"/>
          <p:nvPr/>
        </p:nvSpPr>
        <p:spPr>
          <a:xfrm>
            <a:off x="562909" y="1708349"/>
            <a:ext cx="88474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4000"/>
              <a:t>工作区变量，</a:t>
            </a:r>
            <a:r>
              <a:rPr lang="en-US" altLang="zh-CN" sz="4000"/>
              <a:t>clear; clc;</a:t>
            </a:r>
          </a:p>
          <a:p>
            <a:pPr marL="342900" indent="-342900">
              <a:buAutoNum type="arabicPeriod"/>
            </a:pPr>
            <a:r>
              <a:rPr lang="zh-CN" altLang="en-US" sz="4000"/>
              <a:t>系统命令，</a:t>
            </a:r>
            <a:r>
              <a:rPr lang="en-US" altLang="zh-CN" sz="4000"/>
              <a:t>clear; clc; close all;</a:t>
            </a:r>
          </a:p>
          <a:p>
            <a:pPr marL="342900" indent="-342900">
              <a:buAutoNum type="arabicPeriod"/>
            </a:pPr>
            <a:r>
              <a:rPr lang="en-US" altLang="zh-CN" sz="4000"/>
              <a:t>warning</a:t>
            </a:r>
            <a:r>
              <a:rPr lang="zh-CN" altLang="en-US" sz="4000"/>
              <a:t>与</a:t>
            </a:r>
            <a:r>
              <a:rPr lang="en-US" altLang="zh-CN" sz="4000"/>
              <a:t>error</a:t>
            </a:r>
          </a:p>
          <a:p>
            <a:pPr marL="342900" indent="-342900">
              <a:buAutoNum type="arabicPeriod"/>
            </a:pPr>
            <a:r>
              <a:rPr lang="zh-CN" altLang="en-US" sz="4000"/>
              <a:t>函数定义</a:t>
            </a:r>
            <a:endParaRPr lang="en-US" altLang="zh-CN" sz="4000"/>
          </a:p>
          <a:p>
            <a:pPr marL="342900" indent="-342900">
              <a:buAutoNum type="arabicPeriod"/>
            </a:pPr>
            <a:r>
              <a:rPr lang="zh-CN" altLang="en-US" sz="4000"/>
              <a:t>下标范围</a:t>
            </a:r>
            <a:endParaRPr lang="en-US" altLang="zh-CN" sz="4000"/>
          </a:p>
          <a:p>
            <a:pPr marL="342900" indent="-342900">
              <a:buAutoNum type="arabicPeriod"/>
            </a:pPr>
            <a:r>
              <a:rPr lang="zh-CN" altLang="en-US" sz="4000"/>
              <a:t>程序结构</a:t>
            </a:r>
          </a:p>
        </p:txBody>
      </p:sp>
    </p:spTree>
    <p:extLst>
      <p:ext uri="{BB962C8B-B14F-4D97-AF65-F5344CB8AC3E}">
        <p14:creationId xmlns:p14="http://schemas.microsoft.com/office/powerpoint/2010/main" val="217357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5A8A3E-C04E-4FC7-8E42-41BA24827E64}"/>
              </a:ext>
            </a:extLst>
          </p:cNvPr>
          <p:cNvSpPr txBox="1"/>
          <p:nvPr/>
        </p:nvSpPr>
        <p:spPr>
          <a:xfrm>
            <a:off x="603682" y="319595"/>
            <a:ext cx="28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有关</a:t>
            </a:r>
            <a:r>
              <a:rPr lang="en-US" altLang="zh-CN"/>
              <a:t>matlab</a:t>
            </a:r>
            <a:r>
              <a:rPr lang="zh-CN" altLang="en-US"/>
              <a:t>的一些语法  （</a:t>
            </a:r>
            <a:r>
              <a:rPr lang="en-US" altLang="zh-CN"/>
              <a:t>1</a:t>
            </a:r>
            <a:r>
              <a:rPr lang="zh-CN" altLang="en-US"/>
              <a:t>） 分号的使用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AE2E3F-41A7-4063-9750-D8F530FE1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8" y="1392915"/>
            <a:ext cx="4781550" cy="12668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336D66-BF0F-457B-9660-026FF073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7" y="2724335"/>
            <a:ext cx="8839200" cy="2971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353739-D1F4-42D8-B929-CEAD651D1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386" y="1405261"/>
            <a:ext cx="3962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5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44BB-E098-45B9-A711-235017339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95" y="1652032"/>
            <a:ext cx="6983074" cy="3663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FDC0EC-6D8E-4A22-9192-6BBBC5568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177" y="625044"/>
            <a:ext cx="3933825" cy="2571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651B88-9C7D-4716-8385-A6A39461EBE6}"/>
              </a:ext>
            </a:extLst>
          </p:cNvPr>
          <p:cNvSpPr txBox="1"/>
          <p:nvPr/>
        </p:nvSpPr>
        <p:spPr>
          <a:xfrm>
            <a:off x="603682" y="319595"/>
            <a:ext cx="5175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有关</a:t>
            </a:r>
            <a:r>
              <a:rPr lang="en-US" altLang="zh-CN"/>
              <a:t>matlab</a:t>
            </a:r>
            <a:r>
              <a:rPr lang="zh-CN" altLang="en-US"/>
              <a:t>的一些语法  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）一些常用命令 </a:t>
            </a:r>
            <a:r>
              <a:rPr lang="en-US" altLang="zh-CN"/>
              <a:t>clc; clear; close all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8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651B88-9C7D-4716-8385-A6A39461EBE6}"/>
              </a:ext>
            </a:extLst>
          </p:cNvPr>
          <p:cNvSpPr txBox="1"/>
          <p:nvPr/>
        </p:nvSpPr>
        <p:spPr>
          <a:xfrm>
            <a:off x="301842" y="683579"/>
            <a:ext cx="3391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有关</a:t>
            </a:r>
            <a:r>
              <a:rPr lang="en-US" altLang="zh-CN"/>
              <a:t>matlab</a:t>
            </a:r>
            <a:r>
              <a:rPr lang="zh-CN" altLang="en-US"/>
              <a:t>的一些语法  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）有关</a:t>
            </a:r>
            <a:r>
              <a:rPr lang="en-US" altLang="zh-CN"/>
              <a:t>clear</a:t>
            </a:r>
            <a:r>
              <a:rPr lang="zh-CN" altLang="en-US"/>
              <a:t>的一些坑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B7DD01-A53A-476B-BE8D-6208FF4C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7" y="881062"/>
            <a:ext cx="41243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6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861859-44FE-41BE-97A5-766A25EA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6" y="973064"/>
            <a:ext cx="11481786" cy="53682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651B88-9C7D-4716-8385-A6A39461EBE6}"/>
              </a:ext>
            </a:extLst>
          </p:cNvPr>
          <p:cNvSpPr txBox="1"/>
          <p:nvPr/>
        </p:nvSpPr>
        <p:spPr>
          <a:xfrm>
            <a:off x="301842" y="683579"/>
            <a:ext cx="3391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有关</a:t>
            </a:r>
            <a:r>
              <a:rPr lang="en-US" altLang="zh-CN"/>
              <a:t>matlab</a:t>
            </a:r>
            <a:r>
              <a:rPr lang="zh-CN" altLang="en-US"/>
              <a:t>的一些语法  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）有关</a:t>
            </a:r>
            <a:r>
              <a:rPr lang="en-US" altLang="zh-CN"/>
              <a:t>clear</a:t>
            </a:r>
            <a:r>
              <a:rPr lang="zh-CN" altLang="en-US"/>
              <a:t>的一些坑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17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621</Words>
  <Application>Microsoft Macintosh PowerPoint</Application>
  <PresentationFormat>宽屏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等线</vt:lpstr>
      <vt:lpstr>等线 Light</vt:lpstr>
      <vt:lpstr>黑体</vt:lpstr>
      <vt:lpstr>Microsoft YaHei Light</vt:lpstr>
      <vt:lpstr>Times</vt:lpstr>
      <vt:lpstr>Arial</vt:lpstr>
      <vt:lpstr>Calibri</vt:lpstr>
      <vt:lpstr>Century Gothic</vt:lpstr>
      <vt:lpstr>Courier New</vt:lpstr>
      <vt:lpstr>Palatino Linotype</vt:lpstr>
      <vt:lpstr>Times New Roman</vt:lpstr>
      <vt:lpstr>Wingdings</vt:lpstr>
      <vt:lpstr>主管人员</vt:lpstr>
      <vt:lpstr>Office 主题​​</vt:lpstr>
      <vt:lpstr>课程内容及顺序</vt:lpstr>
      <vt:lpstr>联系方式</vt:lpstr>
      <vt:lpstr>课程成绩构成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课程实验1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课程内容及顺序</dc:title>
  <dc:creator>Gaokaifeng512</dc:creator>
  <cp:lastModifiedBy>zhen wang</cp:lastModifiedBy>
  <cp:revision>18</cp:revision>
  <dcterms:created xsi:type="dcterms:W3CDTF">2022-07-01T01:26:26Z</dcterms:created>
  <dcterms:modified xsi:type="dcterms:W3CDTF">2023-07-03T05:08:38Z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etDate">
    <vt:lpwstr>2023-07-02T06:23:09Z</vt:lpwstr>
  </property>
  <property fmtid="{D5CDD505-2E9C-101B-9397-08002B2CF9AE}" pid="4" name="MSIP_Label_6951d41b-6b8e-4636-984f-012bff14ba18_Method">
    <vt:lpwstr>Standard</vt:lpwstr>
  </property>
  <property fmtid="{D5CDD505-2E9C-101B-9397-08002B2CF9AE}" pid="5" name="MSIP_Label_6951d41b-6b8e-4636-984f-012bff14ba18_Name">
    <vt:lpwstr>6951d41b-6b8e-4636-984f-012bff14ba18</vt:lpwstr>
  </property>
  <property fmtid="{D5CDD505-2E9C-101B-9397-08002B2CF9AE}" pid="6" name="MSIP_Label_6951d41b-6b8e-4636-984f-012bff14ba18_SiteId">
    <vt:lpwstr>c98a79ca-5a9a-4791-a243-f06afd67464d</vt:lpwstr>
  </property>
  <property fmtid="{D5CDD505-2E9C-101B-9397-08002B2CF9AE}" pid="7" name="MSIP_Label_6951d41b-6b8e-4636-984f-012bff14ba18_ActionId">
    <vt:lpwstr>efe3608b-0117-4484-b00e-484d99c481d4</vt:lpwstr>
  </property>
  <property fmtid="{D5CDD505-2E9C-101B-9397-08002B2CF9AE}" pid="8" name="MSIP_Label_6951d41b-6b8e-4636-984f-012bff14ba18_ContentBits">
    <vt:lpwstr>1</vt:lpwstr>
  </property>
</Properties>
</file>