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3" r:id="rId1"/>
  </p:sldMasterIdLst>
  <p:notesMasterIdLst>
    <p:notesMasterId r:id="rId49"/>
  </p:notesMasterIdLst>
  <p:handoutMasterIdLst>
    <p:handoutMasterId r:id="rId50"/>
  </p:handoutMasterIdLst>
  <p:sldIdLst>
    <p:sldId id="325" r:id="rId2"/>
    <p:sldId id="326" r:id="rId3"/>
    <p:sldId id="381" r:id="rId4"/>
    <p:sldId id="380" r:id="rId5"/>
    <p:sldId id="382" r:id="rId6"/>
    <p:sldId id="383" r:id="rId7"/>
    <p:sldId id="387" r:id="rId8"/>
    <p:sldId id="391" r:id="rId9"/>
    <p:sldId id="388" r:id="rId10"/>
    <p:sldId id="389" r:id="rId11"/>
    <p:sldId id="384" r:id="rId12"/>
    <p:sldId id="396" r:id="rId13"/>
    <p:sldId id="397" r:id="rId14"/>
    <p:sldId id="398" r:id="rId15"/>
    <p:sldId id="399" r:id="rId16"/>
    <p:sldId id="403" r:id="rId17"/>
    <p:sldId id="400" r:id="rId18"/>
    <p:sldId id="401" r:id="rId19"/>
    <p:sldId id="402" r:id="rId20"/>
    <p:sldId id="393" r:id="rId21"/>
    <p:sldId id="404" r:id="rId22"/>
    <p:sldId id="405" r:id="rId23"/>
    <p:sldId id="406" r:id="rId24"/>
    <p:sldId id="407" r:id="rId25"/>
    <p:sldId id="408" r:id="rId26"/>
    <p:sldId id="409" r:id="rId27"/>
    <p:sldId id="410" r:id="rId28"/>
    <p:sldId id="411" r:id="rId29"/>
    <p:sldId id="412" r:id="rId30"/>
    <p:sldId id="430" r:id="rId31"/>
    <p:sldId id="431" r:id="rId32"/>
    <p:sldId id="432" r:id="rId33"/>
    <p:sldId id="433" r:id="rId34"/>
    <p:sldId id="434" r:id="rId35"/>
    <p:sldId id="435" r:id="rId36"/>
    <p:sldId id="419" r:id="rId37"/>
    <p:sldId id="420" r:id="rId38"/>
    <p:sldId id="422" r:id="rId39"/>
    <p:sldId id="423" r:id="rId40"/>
    <p:sldId id="424" r:id="rId41"/>
    <p:sldId id="425" r:id="rId42"/>
    <p:sldId id="258" r:id="rId43"/>
    <p:sldId id="426" r:id="rId44"/>
    <p:sldId id="427" r:id="rId45"/>
    <p:sldId id="428" r:id="rId46"/>
    <p:sldId id="429" r:id="rId47"/>
    <p:sldId id="379" r:id="rId48"/>
  </p:sldIdLst>
  <p:sldSz cx="12192000" cy="6858000"/>
  <p:notesSz cx="6645275" cy="9777413"/>
  <p:defaultTextStyle>
    <a:defPPr>
      <a:defRPr lang="zh-CN"/>
    </a:defPPr>
    <a:lvl1pPr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1pPr>
    <a:lvl2pPr marL="4572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2pPr>
    <a:lvl3pPr marL="9144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3pPr>
    <a:lvl4pPr marL="13716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4pPr>
    <a:lvl5pPr marL="18288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5pPr>
    <a:lvl6pPr marL="2286000" algn="l" defTabSz="914400" rtl="0" eaLnBrk="1" latinLnBrk="0" hangingPunct="1">
      <a:defRPr sz="2000" kern="1200">
        <a:solidFill>
          <a:schemeClr val="tx1"/>
        </a:solidFill>
        <a:latin typeface="黑体" pitchFamily="49" charset="-122"/>
        <a:ea typeface="黑体" pitchFamily="49" charset="-122"/>
        <a:cs typeface="+mn-cs"/>
      </a:defRPr>
    </a:lvl6pPr>
    <a:lvl7pPr marL="2743200" algn="l" defTabSz="914400" rtl="0" eaLnBrk="1" latinLnBrk="0" hangingPunct="1">
      <a:defRPr sz="2000" kern="1200">
        <a:solidFill>
          <a:schemeClr val="tx1"/>
        </a:solidFill>
        <a:latin typeface="黑体" pitchFamily="49" charset="-122"/>
        <a:ea typeface="黑体" pitchFamily="49" charset="-122"/>
        <a:cs typeface="+mn-cs"/>
      </a:defRPr>
    </a:lvl7pPr>
    <a:lvl8pPr marL="3200400" algn="l" defTabSz="914400" rtl="0" eaLnBrk="1" latinLnBrk="0" hangingPunct="1">
      <a:defRPr sz="2000" kern="1200">
        <a:solidFill>
          <a:schemeClr val="tx1"/>
        </a:solidFill>
        <a:latin typeface="黑体" pitchFamily="49" charset="-122"/>
        <a:ea typeface="黑体" pitchFamily="49" charset="-122"/>
        <a:cs typeface="+mn-cs"/>
      </a:defRPr>
    </a:lvl8pPr>
    <a:lvl9pPr marL="3657600" algn="l" defTabSz="914400" rtl="0" eaLnBrk="1" latinLnBrk="0" hangingPunct="1">
      <a:defRPr sz="2000"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34F8"/>
    <a:srgbClr val="D1CE40"/>
    <a:srgbClr val="FFFFFF"/>
    <a:srgbClr val="748745"/>
    <a:srgbClr val="52C4B9"/>
    <a:srgbClr val="FFAAA1"/>
    <a:srgbClr val="FFFFCC"/>
    <a:srgbClr val="FF00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3" autoAdjust="0"/>
    <p:restoredTop sz="81533" autoAdjust="0"/>
  </p:normalViewPr>
  <p:slideViewPr>
    <p:cSldViewPr>
      <p:cViewPr varScale="1">
        <p:scale>
          <a:sx n="84" d="100"/>
          <a:sy n="84" d="100"/>
        </p:scale>
        <p:origin x="261"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16" y="-5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l" defTabSz="938213">
              <a:lnSpc>
                <a:spcPct val="100000"/>
              </a:lnSpc>
              <a:spcBef>
                <a:spcPct val="0"/>
              </a:spcBef>
              <a:buClrTx/>
              <a:buSzTx/>
              <a:buFontTx/>
              <a:buNone/>
              <a:defRPr sz="1200">
                <a:latin typeface="Verdana" pitchFamily="34" charset="0"/>
                <a:ea typeface="宋体" pitchFamily="2" charset="-122"/>
              </a:defRPr>
            </a:lvl1pPr>
          </a:lstStyle>
          <a:p>
            <a:pPr>
              <a:defRPr/>
            </a:pPr>
            <a:endParaRPr lang="en-US" altLang="zh-CN"/>
          </a:p>
        </p:txBody>
      </p:sp>
      <p:sp>
        <p:nvSpPr>
          <p:cNvPr id="23555"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r" defTabSz="938213">
              <a:lnSpc>
                <a:spcPct val="100000"/>
              </a:lnSpc>
              <a:spcBef>
                <a:spcPct val="0"/>
              </a:spcBef>
              <a:buClrTx/>
              <a:buSzTx/>
              <a:buFontTx/>
              <a:buNone/>
              <a:defRPr sz="1200">
                <a:latin typeface="Verdana" pitchFamily="34" charset="0"/>
                <a:ea typeface="宋体" pitchFamily="2" charset="-122"/>
              </a:defRPr>
            </a:lvl1pPr>
          </a:lstStyle>
          <a:p>
            <a:pPr>
              <a:defRPr/>
            </a:pPr>
            <a:endParaRPr lang="en-US" altLang="zh-CN"/>
          </a:p>
        </p:txBody>
      </p:sp>
      <p:sp>
        <p:nvSpPr>
          <p:cNvPr id="23556" name="Rectangle 4"/>
          <p:cNvSpPr>
            <a:spLocks noGrp="1" noChangeArrowheads="1"/>
          </p:cNvSpPr>
          <p:nvPr>
            <p:ph type="ftr" sz="quarter" idx="2"/>
          </p:nvPr>
        </p:nvSpPr>
        <p:spPr bwMode="auto">
          <a:xfrm>
            <a:off x="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l" defTabSz="938213">
              <a:lnSpc>
                <a:spcPct val="100000"/>
              </a:lnSpc>
              <a:spcBef>
                <a:spcPct val="0"/>
              </a:spcBef>
              <a:buClrTx/>
              <a:buSzTx/>
              <a:buFontTx/>
              <a:buNone/>
              <a:defRPr sz="1200">
                <a:latin typeface="Verdana" pitchFamily="34" charset="0"/>
                <a:ea typeface="宋体" pitchFamily="2" charset="-122"/>
              </a:defRPr>
            </a:lvl1pPr>
          </a:lstStyle>
          <a:p>
            <a:pPr>
              <a:defRPr/>
            </a:pPr>
            <a:endParaRPr lang="en-US" altLang="zh-CN"/>
          </a:p>
        </p:txBody>
      </p:sp>
      <p:sp>
        <p:nvSpPr>
          <p:cNvPr id="23557" name="Rectangle 5"/>
          <p:cNvSpPr>
            <a:spLocks noGrp="1" noChangeArrowheads="1"/>
          </p:cNvSpPr>
          <p:nvPr>
            <p:ph type="sldNum" sz="quarter" idx="3"/>
          </p:nvPr>
        </p:nvSpPr>
        <p:spPr bwMode="auto">
          <a:xfrm>
            <a:off x="376555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r" defTabSz="938213">
              <a:lnSpc>
                <a:spcPct val="100000"/>
              </a:lnSpc>
              <a:spcBef>
                <a:spcPct val="0"/>
              </a:spcBef>
              <a:buClrTx/>
              <a:buSzTx/>
              <a:buFontTx/>
              <a:buNone/>
              <a:defRPr sz="1200">
                <a:latin typeface="Verdana" pitchFamily="34" charset="0"/>
                <a:ea typeface="宋体" pitchFamily="2" charset="-122"/>
              </a:defRPr>
            </a:lvl1pPr>
          </a:lstStyle>
          <a:p>
            <a:pPr>
              <a:defRPr/>
            </a:pPr>
            <a:fld id="{2EA0E1BE-B57A-4F68-85F4-BE96B34E6F7B}" type="slidenum">
              <a:rPr lang="en-US" altLang="zh-CN"/>
              <a:pPr>
                <a:defRPr/>
              </a:pPr>
              <a:t>‹#›</a:t>
            </a:fld>
            <a:endParaRPr lang="en-US" altLang="zh-CN"/>
          </a:p>
        </p:txBody>
      </p:sp>
    </p:spTree>
    <p:extLst>
      <p:ext uri="{BB962C8B-B14F-4D97-AF65-F5344CB8AC3E}">
        <p14:creationId xmlns:p14="http://schemas.microsoft.com/office/powerpoint/2010/main" val="3368927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l"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r"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66675" y="733425"/>
            <a:ext cx="6513513" cy="3665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885825" y="4643438"/>
            <a:ext cx="4873625" cy="44005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70" name="Rectangle 6"/>
          <p:cNvSpPr>
            <a:spLocks noGrp="1" noChangeArrowheads="1"/>
          </p:cNvSpPr>
          <p:nvPr>
            <p:ph type="ftr" sz="quarter" idx="4"/>
          </p:nvPr>
        </p:nvSpPr>
        <p:spPr bwMode="auto">
          <a:xfrm>
            <a:off x="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l"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76555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r"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fld id="{6720BF45-DEC5-4AEF-8798-1024CFDF3674}" type="slidenum">
              <a:rPr lang="en-US" altLang="zh-CN"/>
              <a:pPr>
                <a:defRPr/>
              </a:pPr>
              <a:t>‹#›</a:t>
            </a:fld>
            <a:endParaRPr lang="en-US" altLang="zh-CN"/>
          </a:p>
        </p:txBody>
      </p:sp>
    </p:spTree>
    <p:extLst>
      <p:ext uri="{BB962C8B-B14F-4D97-AF65-F5344CB8AC3E}">
        <p14:creationId xmlns:p14="http://schemas.microsoft.com/office/powerpoint/2010/main" val="1521470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2000">
                <a:solidFill>
                  <a:schemeClr val="tx1"/>
                </a:solidFill>
                <a:latin typeface="黑体" pitchFamily="49" charset="-122"/>
                <a:ea typeface="黑体" pitchFamily="49" charset="-122"/>
              </a:defRPr>
            </a:lvl1pPr>
            <a:lvl2pPr marL="742950" indent="-285750" defTabSz="938213" eaLnBrk="0" hangingPunct="0">
              <a:defRPr sz="2000">
                <a:solidFill>
                  <a:schemeClr val="tx1"/>
                </a:solidFill>
                <a:latin typeface="黑体" pitchFamily="49" charset="-122"/>
                <a:ea typeface="黑体" pitchFamily="49" charset="-122"/>
              </a:defRPr>
            </a:lvl2pPr>
            <a:lvl3pPr marL="1143000" indent="-228600" defTabSz="938213" eaLnBrk="0" hangingPunct="0">
              <a:defRPr sz="2000">
                <a:solidFill>
                  <a:schemeClr val="tx1"/>
                </a:solidFill>
                <a:latin typeface="黑体" pitchFamily="49" charset="-122"/>
                <a:ea typeface="黑体" pitchFamily="49" charset="-122"/>
              </a:defRPr>
            </a:lvl3pPr>
            <a:lvl4pPr marL="1600200" indent="-228600" defTabSz="938213" eaLnBrk="0" hangingPunct="0">
              <a:defRPr sz="2000">
                <a:solidFill>
                  <a:schemeClr val="tx1"/>
                </a:solidFill>
                <a:latin typeface="黑体" pitchFamily="49" charset="-122"/>
                <a:ea typeface="黑体" pitchFamily="49" charset="-122"/>
              </a:defRPr>
            </a:lvl4pPr>
            <a:lvl5pPr marL="2057400" indent="-228600" defTabSz="938213" eaLnBrk="0" hangingPunct="0">
              <a:defRPr sz="2000">
                <a:solidFill>
                  <a:schemeClr val="tx1"/>
                </a:solidFill>
                <a:latin typeface="黑体" pitchFamily="49" charset="-122"/>
                <a:ea typeface="黑体" pitchFamily="49" charset="-122"/>
              </a:defRPr>
            </a:lvl5pPr>
            <a:lvl6pPr marL="25146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6pPr>
            <a:lvl7pPr marL="29718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7pPr>
            <a:lvl8pPr marL="34290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8pPr>
            <a:lvl9pPr marL="38862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9pPr>
          </a:lstStyle>
          <a:p>
            <a:pPr eaLnBrk="1" hangingPunct="1"/>
            <a:fld id="{E7A8B422-5B71-49D5-BADB-42A00ABE25F8}" type="slidenum">
              <a:rPr lang="en-US" altLang="zh-CN" sz="1200" smtClean="0">
                <a:latin typeface="Times New Roman" pitchFamily="18" charset="0"/>
                <a:ea typeface="宋体" pitchFamily="2" charset="-122"/>
              </a:rPr>
              <a:pPr eaLnBrk="1" hangingPunct="1"/>
              <a:t>1</a:t>
            </a:fld>
            <a:endParaRPr lang="en-US" altLang="zh-CN" sz="1200">
              <a:latin typeface="Times New Roman" pitchFamily="18" charset="0"/>
              <a:ea typeface="宋体" pitchFamily="2" charset="-122"/>
            </a:endParaRPr>
          </a:p>
        </p:txBody>
      </p:sp>
      <p:sp>
        <p:nvSpPr>
          <p:cNvPr id="28675" name="Rectangle 2"/>
          <p:cNvSpPr>
            <a:spLocks noGrp="1" noRot="1" noChangeAspect="1" noChangeArrowheads="1" noTextEdit="1"/>
          </p:cNvSpPr>
          <p:nvPr>
            <p:ph type="sldImg"/>
          </p:nvPr>
        </p:nvSpPr>
        <p:spPr>
          <a:xfrm>
            <a:off x="66675" y="733425"/>
            <a:ext cx="6513513" cy="366553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4745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pPr>
              <a:defRPr/>
            </a:pPr>
            <a:fld id="{1AABF8D5-E842-4597-A2FD-CFBC76776AE8}" type="slidenum">
              <a:rPr lang="en-US" altLang="zh-CN" smtClean="0"/>
              <a:pPr>
                <a:defRPr/>
              </a:pPr>
              <a:t>‹#›</a:t>
            </a:fld>
            <a:endParaRPr lang="en-US" altLang="zh-CN"/>
          </a:p>
        </p:txBody>
      </p:sp>
      <p:sp>
        <p:nvSpPr>
          <p:cNvPr id="9" name="Footer Placeholder 8"/>
          <p:cNvSpPr>
            <a:spLocks noGrp="1"/>
          </p:cNvSpPr>
          <p:nvPr>
            <p:ph type="ftr" sz="quarter" idx="12"/>
          </p:nvPr>
        </p:nvSpPr>
        <p:spPr/>
        <p:txBody>
          <a:bodyPr/>
          <a:lstStyle/>
          <a:p>
            <a:pPr>
              <a:defRPr/>
            </a:pPr>
            <a:r>
              <a:rPr lang="zh-CN" altLang="en-US" dirty="0"/>
              <a:t>媒体信号处理基础（</a:t>
            </a:r>
            <a:r>
              <a:rPr lang="en-US" altLang="zh-CN" dirty="0"/>
              <a:t>2012 </a:t>
            </a:r>
            <a:r>
              <a:rPr lang="zh-CN" altLang="en-US" dirty="0"/>
              <a:t>夏）</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Title 1"/>
          <p:cNvSpPr>
            <a:spLocks noGrp="1"/>
          </p:cNvSpPr>
          <p:nvPr>
            <p:ph type="title"/>
          </p:nvPr>
        </p:nvSpPr>
        <p:spPr>
          <a:xfrm>
            <a:off x="609600" y="0"/>
            <a:ext cx="10972800" cy="1025352"/>
          </a:xfrm>
        </p:spPr>
        <p:txBody>
          <a:bodyPr/>
          <a:lstStyle>
            <a:lvl1pPr algn="l">
              <a:defRPr sz="4000">
                <a:latin typeface="黑体" pitchFamily="49" charset="-122"/>
                <a:ea typeface="黑体"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1268760"/>
            <a:ext cx="10972800" cy="4896544"/>
          </a:xfrm>
        </p:spPr>
        <p:txBody>
          <a:bodyPr/>
          <a:lstStyle>
            <a:lvl1pPr>
              <a:buFont typeface="Arial" pitchFamily="34" charset="0"/>
              <a:buChar char="•"/>
              <a:defRPr>
                <a:solidFill>
                  <a:schemeClr val="tx1"/>
                </a:solidFill>
                <a:latin typeface="黑体" pitchFamily="49" charset="-122"/>
                <a:ea typeface="黑体" pitchFamily="49" charset="-122"/>
              </a:defRPr>
            </a:lvl1pPr>
            <a:lvl2pPr>
              <a:buFont typeface="Arial" pitchFamily="34" charset="0"/>
              <a:buChar char="•"/>
              <a:defRPr sz="2000">
                <a:solidFill>
                  <a:schemeClr val="tx1"/>
                </a:solidFill>
                <a:latin typeface="黑体" pitchFamily="49" charset="-122"/>
                <a:ea typeface="黑体" pitchFamily="49" charset="-122"/>
              </a:defRPr>
            </a:lvl2pPr>
            <a:lvl3pPr>
              <a:buFont typeface="Arial" pitchFamily="34" charset="0"/>
              <a:buChar char="•"/>
              <a:defRPr>
                <a:solidFill>
                  <a:schemeClr val="tx1"/>
                </a:solidFill>
                <a:latin typeface="黑体" pitchFamily="49" charset="-122"/>
                <a:ea typeface="黑体" pitchFamily="49" charset="-122"/>
              </a:defRPr>
            </a:lvl3pPr>
            <a:lvl4pPr>
              <a:buFont typeface="Arial" pitchFamily="34" charset="0"/>
              <a:buChar char="•"/>
              <a:defRPr>
                <a:solidFill>
                  <a:schemeClr val="tx1"/>
                </a:solidFill>
                <a:latin typeface="黑体" pitchFamily="49" charset="-122"/>
                <a:ea typeface="黑体" pitchFamily="49" charset="-122"/>
              </a:defRPr>
            </a:lvl4pPr>
            <a:lvl5pPr>
              <a:buFont typeface="Arial" pitchFamily="34" charset="0"/>
              <a:buChar char="•"/>
              <a:defRPr>
                <a:solidFill>
                  <a:schemeClr val="tx1"/>
                </a:solidFill>
                <a:latin typeface="黑体" pitchFamily="49" charset="-122"/>
                <a:ea typeface="黑体" pitchFamily="49" charset="-122"/>
              </a:defRPr>
            </a:lvl5pPr>
            <a:lvl6pPr>
              <a:defRPr/>
            </a:lvl6pPr>
            <a:lvl7pPr>
              <a:defRPr/>
            </a:lvl7pPr>
            <a:lvl8pPr>
              <a:defRPr/>
            </a:lvl8pPr>
            <a:lvl9pPr>
              <a:buFont typeface="Arial" pitchFamily="34" charset="0"/>
              <a:buChar char="•"/>
              <a:defRPr/>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lvl1pPr>
              <a:defRPr sz="1300" b="1" i="1"/>
            </a:lvl1pPr>
          </a:lstStyle>
          <a:p>
            <a:pPr>
              <a:defRPr/>
            </a:pPr>
            <a:r>
              <a:rPr lang="zh-CN" altLang="en-US" dirty="0"/>
              <a:t>媒体信号处理基础（</a:t>
            </a:r>
            <a:r>
              <a:rPr lang="en-US" altLang="zh-CN" dirty="0"/>
              <a:t>2012 </a:t>
            </a:r>
            <a:r>
              <a:rPr lang="zh-CN" altLang="en-US" dirty="0"/>
              <a:t>夏）</a:t>
            </a:r>
            <a:endParaRPr lang="en-US" altLang="zh-CN" dirty="0"/>
          </a:p>
        </p:txBody>
      </p:sp>
      <p:sp>
        <p:nvSpPr>
          <p:cNvPr id="6" name="Slide Number Placeholder 5"/>
          <p:cNvSpPr>
            <a:spLocks noGrp="1"/>
          </p:cNvSpPr>
          <p:nvPr>
            <p:ph type="sldNum" sz="quarter" idx="12"/>
          </p:nvPr>
        </p:nvSpPr>
        <p:spPr/>
        <p:txBody>
          <a:bodyPr/>
          <a:lstStyle/>
          <a:p>
            <a:pPr>
              <a:defRPr/>
            </a:pPr>
            <a:fld id="{A2E76F01-11C2-4B64-9D70-BDE5F31E3186}" type="slidenum">
              <a:rPr lang="en-US" altLang="zh-CN" smtClean="0"/>
              <a:pPr>
                <a:defRPr/>
              </a:pPr>
              <a:t>‹#›</a:t>
            </a:fld>
            <a:endParaRPr lang="en-US" altLang="zh-CN"/>
          </a:p>
        </p:txBody>
      </p:sp>
      <p:cxnSp>
        <p:nvCxnSpPr>
          <p:cNvPr id="9" name="直接连接符 8"/>
          <p:cNvCxnSpPr/>
          <p:nvPr userDrawn="1"/>
        </p:nvCxnSpPr>
        <p:spPr>
          <a:xfrm>
            <a:off x="623392" y="1052736"/>
            <a:ext cx="10945216"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18E323-98D5-4535-918D-8077FAB047A7}"/>
              </a:ext>
            </a:extLst>
          </p:cNvPr>
          <p:cNvSpPr>
            <a:spLocks noGrp="1"/>
          </p:cNvSpPr>
          <p:nvPr>
            <p:ph type="dt" sz="half" idx="10"/>
          </p:nvPr>
        </p:nvSpPr>
        <p:spPr/>
        <p:txBody>
          <a:bodyPr/>
          <a:lstStyle/>
          <a:p>
            <a:fld id="{A3AF8E0F-8D27-4315-84AC-9A22FBB38CBB}" type="datetimeFigureOut">
              <a:rPr lang="zh-CN" altLang="en-US" smtClean="0"/>
              <a:t>2023/7/8</a:t>
            </a:fld>
            <a:endParaRPr lang="zh-CN" altLang="en-US"/>
          </a:p>
        </p:txBody>
      </p:sp>
      <p:sp>
        <p:nvSpPr>
          <p:cNvPr id="3" name="页脚占位符 2">
            <a:extLst>
              <a:ext uri="{FF2B5EF4-FFF2-40B4-BE49-F238E27FC236}">
                <a16:creationId xmlns:a16="http://schemas.microsoft.com/office/drawing/2014/main" id="{AB81C16F-2145-42B8-A4E0-321B7DAE79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8D0763-C82D-4582-BA28-EE756DC46644}"/>
              </a:ext>
            </a:extLst>
          </p:cNvPr>
          <p:cNvSpPr>
            <a:spLocks noGrp="1"/>
          </p:cNvSpPr>
          <p:nvPr>
            <p:ph type="sldNum" sz="quarter" idx="12"/>
          </p:nvPr>
        </p:nvSpPr>
        <p:spPr/>
        <p:txBody>
          <a:bodyPr/>
          <a:lstStyle/>
          <a:p>
            <a:fld id="{2F14EB4B-5AFA-4701-89C7-7A5DF1BB50D3}" type="slidenum">
              <a:rPr lang="zh-CN" altLang="en-US" smtClean="0"/>
              <a:t>‹#›</a:t>
            </a:fld>
            <a:endParaRPr lang="zh-CN" altLang="en-US"/>
          </a:p>
        </p:txBody>
      </p:sp>
    </p:spTree>
    <p:extLst>
      <p:ext uri="{BB962C8B-B14F-4D97-AF65-F5344CB8AC3E}">
        <p14:creationId xmlns:p14="http://schemas.microsoft.com/office/powerpoint/2010/main" val="2893559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300" b="1" i="1">
                <a:solidFill>
                  <a:schemeClr val="tx1">
                    <a:lumMod val="65000"/>
                    <a:lumOff val="35000"/>
                  </a:schemeClr>
                </a:solidFill>
                <a:latin typeface="Century Gothic" pitchFamily="34" charset="0"/>
              </a:defRPr>
            </a:lvl1pPr>
          </a:lstStyle>
          <a:p>
            <a:pPr>
              <a:defRPr/>
            </a:pPr>
            <a:r>
              <a:rPr lang="zh-CN" altLang="en-US"/>
              <a:t>媒体信号处理基础（</a:t>
            </a:r>
            <a:r>
              <a:rPr lang="en-US" altLang="zh-CN"/>
              <a:t>2012 </a:t>
            </a:r>
            <a:r>
              <a:rPr lang="zh-CN" altLang="en-US"/>
              <a:t>夏）</a:t>
            </a:r>
            <a:endParaRPr lang="en-US" altLang="zh-CN"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pPr>
              <a:defRPr/>
            </a:pPr>
            <a:fld id="{09721AB5-65DE-4BCB-90F3-F2BE08F006F1}" type="slidenum">
              <a:rPr lang="en-US" altLang="zh-CN" smtClean="0"/>
              <a:pPr>
                <a:defRPr/>
              </a:pPr>
              <a:t>‹#›</a:t>
            </a:fld>
            <a:endParaRPr lang="en-US" altLang="zh-C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8.bin"/><Relationship Id="rId4" Type="http://schemas.openxmlformats.org/officeDocument/2006/relationships/image" Target="../media/image31.wmf"/></Relationships>
</file>

<file path=ppt/slides/_rels/slide3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10.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14.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wmf"/></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1703389" y="2276872"/>
            <a:ext cx="8785225" cy="762000"/>
          </a:xfrm>
        </p:spPr>
        <p:txBody>
          <a:bodyPr/>
          <a:lstStyle/>
          <a:p>
            <a:pPr algn="ctr"/>
            <a:r>
              <a:rPr lang="zh-CN" altLang="en-US" sz="3600" b="1" dirty="0">
                <a:latin typeface="微软雅黑" pitchFamily="34" charset="-122"/>
                <a:ea typeface="微软雅黑" pitchFamily="34" charset="-122"/>
              </a:rPr>
              <a:t>图像增强</a:t>
            </a:r>
            <a:endParaRPr lang="zh-CN" altLang="zh-CN" sz="2800" dirty="0">
              <a:latin typeface="微软雅黑" pitchFamily="34" charset="-122"/>
              <a:ea typeface="微软雅黑" pitchFamily="34" charset="-122"/>
            </a:endParaRPr>
          </a:p>
        </p:txBody>
      </p:sp>
      <p:sp>
        <p:nvSpPr>
          <p:cNvPr id="579599" name="Text Box 15"/>
          <p:cNvSpPr txBox="1">
            <a:spLocks noChangeArrowheads="1"/>
          </p:cNvSpPr>
          <p:nvPr/>
        </p:nvSpPr>
        <p:spPr bwMode="gray">
          <a:xfrm>
            <a:off x="1955008" y="3717032"/>
            <a:ext cx="8281987" cy="156966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lnSpc>
                <a:spcPct val="100000"/>
              </a:lnSpc>
              <a:spcBef>
                <a:spcPct val="50000"/>
              </a:spcBef>
              <a:buClrTx/>
              <a:buSzTx/>
              <a:buFontTx/>
              <a:buNone/>
              <a:defRPr/>
            </a:pPr>
            <a:r>
              <a:rPr kumimoji="1" lang="zh-CN" altLang="en-US" sz="2400" dirty="0">
                <a:latin typeface="微软雅黑" pitchFamily="34" charset="-122"/>
                <a:ea typeface="微软雅黑" pitchFamily="34" charset="-122"/>
              </a:rPr>
              <a:t>肖俊</a:t>
            </a:r>
            <a:endParaRPr kumimoji="1" lang="en-US" altLang="zh-CN" sz="2400" dirty="0">
              <a:latin typeface="微软雅黑" pitchFamily="34" charset="-122"/>
              <a:ea typeface="微软雅黑" pitchFamily="34" charset="-122"/>
            </a:endParaRPr>
          </a:p>
          <a:p>
            <a:pPr>
              <a:lnSpc>
                <a:spcPct val="100000"/>
              </a:lnSpc>
              <a:spcBef>
                <a:spcPct val="50000"/>
              </a:spcBef>
              <a:buClrTx/>
              <a:buSzTx/>
              <a:buFontTx/>
              <a:buNone/>
              <a:defRPr/>
            </a:pPr>
            <a:r>
              <a:rPr kumimoji="1" lang="zh-CN" altLang="en-US" sz="2400" dirty="0">
                <a:latin typeface="微软雅黑" pitchFamily="34" charset="-122"/>
                <a:ea typeface="微软雅黑" pitchFamily="34" charset="-122"/>
              </a:rPr>
              <a:t>浙江大学计算机学院 </a:t>
            </a:r>
            <a:r>
              <a:rPr kumimoji="1" lang="en-US" altLang="zh-CN" sz="2400" dirty="0">
                <a:latin typeface="微软雅黑" pitchFamily="34" charset="-122"/>
                <a:ea typeface="微软雅黑" pitchFamily="34" charset="-122"/>
              </a:rPr>
              <a:t> </a:t>
            </a:r>
          </a:p>
          <a:p>
            <a:pPr>
              <a:lnSpc>
                <a:spcPct val="100000"/>
              </a:lnSpc>
              <a:spcBef>
                <a:spcPct val="50000"/>
              </a:spcBef>
              <a:buClrTx/>
              <a:buSzTx/>
              <a:buFontTx/>
              <a:buNone/>
              <a:defRPr/>
            </a:pPr>
            <a:r>
              <a:rPr kumimoji="1" lang="en-US" altLang="zh-CN" sz="2400" smtClean="0">
                <a:latin typeface="Times New Roman" pitchFamily="18" charset="0"/>
                <a:ea typeface="楷体_GB2312" pitchFamily="49" charset="-122"/>
              </a:rPr>
              <a:t>2023</a:t>
            </a:r>
            <a:endParaRPr kumimoji="1" lang="en-US" altLang="zh-CN" sz="2400" dirty="0">
              <a:latin typeface="Times New Roman" pitchFamily="18" charset="0"/>
              <a:ea typeface="楷体_GB2312" pitchFamily="49" charset="-122"/>
            </a:endParaRPr>
          </a:p>
        </p:txBody>
      </p:sp>
      <p:sp>
        <p:nvSpPr>
          <p:cNvPr id="4" name="TextBox 3"/>
          <p:cNvSpPr txBox="1"/>
          <p:nvPr/>
        </p:nvSpPr>
        <p:spPr>
          <a:xfrm>
            <a:off x="3700954" y="1412777"/>
            <a:ext cx="4790094" cy="480131"/>
          </a:xfrm>
          <a:prstGeom prst="rect">
            <a:avLst/>
          </a:prstGeom>
          <a:noFill/>
        </p:spPr>
        <p:txBody>
          <a:bodyPr wrap="none" rtlCol="0">
            <a:spAutoFit/>
          </a:bodyPr>
          <a:lstStyle/>
          <a:p>
            <a:r>
              <a:rPr lang="en-US" altLang="zh-CN" sz="2800" dirty="0" err="1">
                <a:latin typeface="Times New Roman" panose="02020603050405020304" pitchFamily="18" charset="0"/>
                <a:cs typeface="Times New Roman" panose="02020603050405020304" pitchFamily="18" charset="0"/>
              </a:rPr>
              <a:t>Matlab</a:t>
            </a:r>
            <a:r>
              <a:rPr lang="zh-CN" altLang="en-US" sz="2800" dirty="0">
                <a:latin typeface="Times New Roman" panose="02020603050405020304" pitchFamily="18" charset="0"/>
                <a:cs typeface="Times New Roman" panose="02020603050405020304" pitchFamily="18" charset="0"/>
              </a:rPr>
              <a:t>图像处理编程实践初步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灰度变换函数</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latin typeface="Times New Roman" panose="02020603050405020304" pitchFamily="18" charset="0"/>
                <a:cs typeface="Times New Roman" panose="02020603050405020304" pitchFamily="18" charset="0"/>
              </a:rPr>
              <a:t>clear</a:t>
            </a:r>
          </a:p>
          <a:p>
            <a:pPr marL="0" indent="0">
              <a:buNone/>
            </a:pPr>
            <a:r>
              <a:rPr lang="en-US" altLang="zh-CN" dirty="0">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('glass.png');      			%</a:t>
            </a:r>
            <a:r>
              <a:rPr lang="zh-CN" altLang="en-US" dirty="0">
                <a:latin typeface="Times New Roman" panose="02020603050405020304" pitchFamily="18" charset="0"/>
                <a:cs typeface="Times New Roman" panose="02020603050405020304" pitchFamily="18" charset="0"/>
              </a:rPr>
              <a:t>读取图像</a:t>
            </a:r>
          </a:p>
          <a:p>
            <a:pPr marL="0" indent="0">
              <a:buNone/>
            </a:pPr>
            <a:r>
              <a:rPr lang="en-US" altLang="zh-CN" dirty="0">
                <a:latin typeface="Times New Roman" panose="02020603050405020304" pitchFamily="18" charset="0"/>
                <a:cs typeface="Times New Roman" panose="02020603050405020304" pitchFamily="18" charset="0"/>
              </a:rPr>
              <a:t>subplot(2,2,1);</a:t>
            </a:r>
          </a:p>
          <a:p>
            <a:pPr marL="0" indent="0">
              <a:buNone/>
            </a:pP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(I);</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原图像</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subplot(2,2,2);</a:t>
            </a:r>
          </a:p>
          <a:p>
            <a:pPr marL="0" indent="0">
              <a:buNone/>
            </a:pPr>
            <a:r>
              <a:rPr lang="en-US" altLang="zh-CN" dirty="0" err="1">
                <a:latin typeface="Times New Roman" panose="02020603050405020304" pitchFamily="18" charset="0"/>
                <a:cs typeface="Times New Roman" panose="02020603050405020304" pitchFamily="18" charset="0"/>
              </a:rPr>
              <a:t>imhist</a:t>
            </a:r>
            <a:r>
              <a:rPr lang="en-US" altLang="zh-CN" dirty="0">
                <a:latin typeface="Times New Roman" panose="02020603050405020304" pitchFamily="18" charset="0"/>
                <a:cs typeface="Times New Roman" panose="02020603050405020304" pitchFamily="18" charset="0"/>
              </a:rPr>
              <a:t>(I);</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原图像直方图</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subplot(2,2,3);</a:t>
            </a:r>
          </a:p>
          <a:p>
            <a:pPr marL="0" indent="0">
              <a:buNone/>
            </a:pP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imadjust</a:t>
            </a:r>
            <a:r>
              <a:rPr lang="en-US" altLang="zh-CN" dirty="0">
                <a:latin typeface="Times New Roman" panose="02020603050405020304" pitchFamily="18" charset="0"/>
                <a:cs typeface="Times New Roman" panose="02020603050405020304" pitchFamily="18" charset="0"/>
              </a:rPr>
              <a:t>(I,[],[0.4 0.6]);			%</a:t>
            </a:r>
            <a:r>
              <a:rPr lang="zh-CN" altLang="en-US" dirty="0">
                <a:latin typeface="Times New Roman" panose="02020603050405020304" pitchFamily="18" charset="0"/>
                <a:cs typeface="Times New Roman" panose="02020603050405020304" pitchFamily="18" charset="0"/>
              </a:rPr>
              <a:t>调整图像的灰度到指定范围</a:t>
            </a:r>
          </a:p>
          <a:p>
            <a:pPr marL="0" indent="0">
              <a:buNone/>
            </a:pP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调整灰度后的图像</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subplot(2,2,4);</a:t>
            </a:r>
          </a:p>
          <a:p>
            <a:pPr marL="0" indent="0">
              <a:buNone/>
            </a:pPr>
            <a:r>
              <a:rPr lang="en-US" altLang="zh-CN" dirty="0" err="1">
                <a:latin typeface="Times New Roman" panose="02020603050405020304" pitchFamily="18" charset="0"/>
                <a:cs typeface="Times New Roman" panose="02020603050405020304" pitchFamily="18" charset="0"/>
              </a:rPr>
              <a:t>imhist</a:t>
            </a:r>
            <a:r>
              <a:rPr lang="en-US" altLang="zh-CN" dirty="0">
                <a:latin typeface="Times New Roman" panose="02020603050405020304" pitchFamily="18" charset="0"/>
                <a:cs typeface="Times New Roman" panose="02020603050405020304" pitchFamily="18" charset="0"/>
              </a:rPr>
              <a:t>(J);</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调整灰度后的直方图</a:t>
            </a:r>
            <a:r>
              <a:rPr lang="en-US" altLang="zh-CN"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10</a:t>
            </a:fld>
            <a:endParaRPr lang="en-US" altLang="zh-CN"/>
          </a:p>
        </p:txBody>
      </p:sp>
    </p:spTree>
    <p:extLst>
      <p:ext uri="{BB962C8B-B14F-4D97-AF65-F5344CB8AC3E}">
        <p14:creationId xmlns:p14="http://schemas.microsoft.com/office/powerpoint/2010/main" val="380179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灰度变换函数</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11</a:t>
            </a:fld>
            <a:endParaRPr lang="en-US" altLang="zh-CN"/>
          </a:p>
        </p:txBody>
      </p:sp>
      <p:pic>
        <p:nvPicPr>
          <p:cNvPr id="5" name="图片 4"/>
          <p:cNvPicPr>
            <a:picLocks noChangeAspect="1"/>
          </p:cNvPicPr>
          <p:nvPr/>
        </p:nvPicPr>
        <p:blipFill>
          <a:blip r:embed="rId2"/>
          <a:stretch>
            <a:fillRect/>
          </a:stretch>
        </p:blipFill>
        <p:spPr>
          <a:xfrm>
            <a:off x="407368" y="1268760"/>
            <a:ext cx="6315075" cy="2619375"/>
          </a:xfrm>
          <a:prstGeom prst="rect">
            <a:avLst/>
          </a:prstGeom>
        </p:spPr>
      </p:pic>
      <p:pic>
        <p:nvPicPr>
          <p:cNvPr id="6" name="图片 5"/>
          <p:cNvPicPr>
            <a:picLocks noChangeAspect="1"/>
          </p:cNvPicPr>
          <p:nvPr/>
        </p:nvPicPr>
        <p:blipFill>
          <a:blip r:embed="rId3"/>
          <a:stretch>
            <a:fillRect/>
          </a:stretch>
        </p:blipFill>
        <p:spPr>
          <a:xfrm>
            <a:off x="4871864" y="3922853"/>
            <a:ext cx="6800850" cy="2771775"/>
          </a:xfrm>
          <a:prstGeom prst="rect">
            <a:avLst/>
          </a:prstGeom>
        </p:spPr>
      </p:pic>
    </p:spTree>
    <p:extLst>
      <p:ext uri="{BB962C8B-B14F-4D97-AF65-F5344CB8AC3E}">
        <p14:creationId xmlns:p14="http://schemas.microsoft.com/office/powerpoint/2010/main" val="353591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空域滤波原理</a:t>
            </a:r>
          </a:p>
        </p:txBody>
      </p:sp>
      <p:sp>
        <p:nvSpPr>
          <p:cNvPr id="3" name="内容占位符 2"/>
          <p:cNvSpPr>
            <a:spLocks noGrp="1"/>
          </p:cNvSpPr>
          <p:nvPr>
            <p:ph idx="1"/>
          </p:nvPr>
        </p:nvSpPr>
        <p:spPr/>
        <p:txBody>
          <a:bodyPr/>
          <a:lstStyle/>
          <a:p>
            <a:r>
              <a:rPr lang="zh-CN" altLang="en-US" dirty="0"/>
              <a:t>滤波器概念</a:t>
            </a:r>
            <a:endParaRPr lang="en-US" altLang="zh-CN" dirty="0"/>
          </a:p>
          <a:p>
            <a:pPr lvl="1">
              <a:spcBef>
                <a:spcPts val="1200"/>
              </a:spcBef>
            </a:pPr>
            <a:r>
              <a:rPr lang="zh-CN" altLang="en-US" sz="2200" dirty="0"/>
              <a:t>滤波器是一个大小为</a:t>
            </a:r>
            <a:r>
              <a:rPr lang="en-US" altLang="zh-CN" sz="2200" dirty="0"/>
              <a:t>M×N</a:t>
            </a:r>
            <a:r>
              <a:rPr lang="zh-CN" altLang="en-US" sz="2200" dirty="0"/>
              <a:t>的窗口，窗口中的元素与原矩阵的处于窗口内的元素进行某种运算，结果作为新矩阵的一个元素。当窗口滑过原矩阵并完成上述运算之后，就能够得到一个新矩阵。</a:t>
            </a:r>
          </a:p>
          <a:p>
            <a:pPr lvl="1">
              <a:spcBef>
                <a:spcPts val="1200"/>
              </a:spcBef>
            </a:pPr>
            <a:r>
              <a:rPr lang="zh-CN" altLang="en-US" sz="2200" dirty="0"/>
              <a:t>滤波器的别名：滤波器、掩模、核、模板，窗口</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12</a:t>
            </a:fld>
            <a:endParaRPr lang="en-US" altLang="zh-CN"/>
          </a:p>
        </p:txBody>
      </p:sp>
      <p:pic>
        <p:nvPicPr>
          <p:cNvPr id="5" name="图片 4"/>
          <p:cNvPicPr>
            <a:picLocks noChangeAspect="1"/>
          </p:cNvPicPr>
          <p:nvPr/>
        </p:nvPicPr>
        <p:blipFill>
          <a:blip r:embed="rId2"/>
          <a:stretch>
            <a:fillRect/>
          </a:stretch>
        </p:blipFill>
        <p:spPr>
          <a:xfrm>
            <a:off x="1487488" y="3328594"/>
            <a:ext cx="9217024" cy="3401352"/>
          </a:xfrm>
          <a:prstGeom prst="rect">
            <a:avLst/>
          </a:prstGeom>
        </p:spPr>
      </p:pic>
    </p:spTree>
    <p:extLst>
      <p:ext uri="{BB962C8B-B14F-4D97-AF65-F5344CB8AC3E}">
        <p14:creationId xmlns:p14="http://schemas.microsoft.com/office/powerpoint/2010/main" val="381994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空域滤波原理</a:t>
            </a:r>
          </a:p>
        </p:txBody>
      </p:sp>
      <p:sp>
        <p:nvSpPr>
          <p:cNvPr id="3" name="内容占位符 2"/>
          <p:cNvSpPr>
            <a:spLocks noGrp="1"/>
          </p:cNvSpPr>
          <p:nvPr>
            <p:ph idx="1"/>
          </p:nvPr>
        </p:nvSpPr>
        <p:spPr/>
        <p:txBody>
          <a:bodyPr/>
          <a:lstStyle/>
          <a:p>
            <a:r>
              <a:rPr lang="zh-CN" altLang="en-US" dirty="0"/>
              <a:t>滤波过程</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13</a:t>
            </a:fld>
            <a:endParaRPr lang="en-US" altLang="zh-CN"/>
          </a:p>
        </p:txBody>
      </p:sp>
      <p:grpSp>
        <p:nvGrpSpPr>
          <p:cNvPr id="109" name="Group 61"/>
          <p:cNvGrpSpPr>
            <a:grpSpLocks/>
          </p:cNvGrpSpPr>
          <p:nvPr/>
        </p:nvGrpSpPr>
        <p:grpSpPr bwMode="auto">
          <a:xfrm>
            <a:off x="5303912" y="1196752"/>
            <a:ext cx="4984750" cy="5308600"/>
            <a:chOff x="2620" y="579"/>
            <a:chExt cx="3140" cy="3344"/>
          </a:xfrm>
        </p:grpSpPr>
        <p:sp>
          <p:nvSpPr>
            <p:cNvPr id="110" name="Line 8"/>
            <p:cNvSpPr>
              <a:spLocks noChangeShapeType="1"/>
            </p:cNvSpPr>
            <p:nvPr/>
          </p:nvSpPr>
          <p:spPr bwMode="auto">
            <a:xfrm>
              <a:off x="2686" y="627"/>
              <a:ext cx="1746" cy="0"/>
            </a:xfrm>
            <a:prstGeom prst="line">
              <a:avLst/>
            </a:prstGeom>
            <a:noFill/>
            <a:ln w="9525">
              <a:solidFill>
                <a:srgbClr val="000000"/>
              </a:solidFill>
              <a:round/>
              <a:headEnd/>
              <a:tailEnd type="triangle" w="med" len="me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1" name="Line 9"/>
            <p:cNvSpPr>
              <a:spLocks noChangeShapeType="1"/>
            </p:cNvSpPr>
            <p:nvPr/>
          </p:nvSpPr>
          <p:spPr bwMode="auto">
            <a:xfrm>
              <a:off x="2686" y="621"/>
              <a:ext cx="0" cy="1692"/>
            </a:xfrm>
            <a:prstGeom prst="line">
              <a:avLst/>
            </a:prstGeom>
            <a:noFill/>
            <a:ln w="9525">
              <a:solidFill>
                <a:srgbClr val="000000"/>
              </a:solidFill>
              <a:round/>
              <a:headEnd/>
              <a:tailEnd type="triangle" w="med" len="me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2" name="Rectangle 10"/>
            <p:cNvSpPr>
              <a:spLocks noChangeArrowheads="1"/>
            </p:cNvSpPr>
            <p:nvPr/>
          </p:nvSpPr>
          <p:spPr bwMode="auto">
            <a:xfrm>
              <a:off x="3694" y="789"/>
              <a:ext cx="324" cy="324"/>
            </a:xfrm>
            <a:prstGeom prst="rect">
              <a:avLst/>
            </a:prstGeom>
            <a:noFill/>
            <a:ln w="9525">
              <a:solidFill>
                <a:srgbClr val="000000"/>
              </a:solidFill>
              <a:miter lim="800000"/>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3" name="Line 11"/>
            <p:cNvSpPr>
              <a:spLocks noChangeShapeType="1"/>
            </p:cNvSpPr>
            <p:nvPr/>
          </p:nvSpPr>
          <p:spPr bwMode="auto">
            <a:xfrm>
              <a:off x="3694" y="891"/>
              <a:ext cx="32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4" name="Line 12"/>
            <p:cNvSpPr>
              <a:spLocks noChangeShapeType="1"/>
            </p:cNvSpPr>
            <p:nvPr/>
          </p:nvSpPr>
          <p:spPr bwMode="auto">
            <a:xfrm>
              <a:off x="3694" y="1005"/>
              <a:ext cx="32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5" name="Line 13"/>
            <p:cNvSpPr>
              <a:spLocks noChangeShapeType="1"/>
            </p:cNvSpPr>
            <p:nvPr/>
          </p:nvSpPr>
          <p:spPr bwMode="auto">
            <a:xfrm>
              <a:off x="3802" y="789"/>
              <a:ext cx="0" cy="318"/>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6" name="Line 14"/>
            <p:cNvSpPr>
              <a:spLocks noChangeShapeType="1"/>
            </p:cNvSpPr>
            <p:nvPr/>
          </p:nvSpPr>
          <p:spPr bwMode="auto">
            <a:xfrm>
              <a:off x="3904" y="789"/>
              <a:ext cx="0" cy="318"/>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7" name="Line 15"/>
            <p:cNvSpPr>
              <a:spLocks noChangeShapeType="1"/>
            </p:cNvSpPr>
            <p:nvPr/>
          </p:nvSpPr>
          <p:spPr bwMode="auto">
            <a:xfrm>
              <a:off x="2686" y="2175"/>
              <a:ext cx="77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8" name="Line 16"/>
            <p:cNvSpPr>
              <a:spLocks noChangeShapeType="1"/>
            </p:cNvSpPr>
            <p:nvPr/>
          </p:nvSpPr>
          <p:spPr bwMode="auto">
            <a:xfrm>
              <a:off x="4276" y="633"/>
              <a:ext cx="0" cy="954"/>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19" name="Oval 17"/>
            <p:cNvSpPr>
              <a:spLocks noChangeArrowheads="1"/>
            </p:cNvSpPr>
            <p:nvPr/>
          </p:nvSpPr>
          <p:spPr bwMode="auto">
            <a:xfrm rot="-1937364">
              <a:off x="3496" y="729"/>
              <a:ext cx="720" cy="444"/>
            </a:xfrm>
            <a:prstGeom prst="ellips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0" name="Line 18"/>
            <p:cNvSpPr>
              <a:spLocks noChangeShapeType="1"/>
            </p:cNvSpPr>
            <p:nvPr/>
          </p:nvSpPr>
          <p:spPr bwMode="auto">
            <a:xfrm>
              <a:off x="3934" y="2457"/>
              <a:ext cx="0" cy="1308"/>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1" name="Line 19"/>
            <p:cNvSpPr>
              <a:spLocks noChangeShapeType="1"/>
            </p:cNvSpPr>
            <p:nvPr/>
          </p:nvSpPr>
          <p:spPr bwMode="auto">
            <a:xfrm>
              <a:off x="3598" y="2457"/>
              <a:ext cx="0" cy="1308"/>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2" name="Line 20"/>
            <p:cNvSpPr>
              <a:spLocks noChangeShapeType="1"/>
            </p:cNvSpPr>
            <p:nvPr/>
          </p:nvSpPr>
          <p:spPr bwMode="auto">
            <a:xfrm>
              <a:off x="3256" y="2607"/>
              <a:ext cx="0" cy="100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3" name="Line 21"/>
            <p:cNvSpPr>
              <a:spLocks noChangeShapeType="1"/>
            </p:cNvSpPr>
            <p:nvPr/>
          </p:nvSpPr>
          <p:spPr bwMode="auto">
            <a:xfrm>
              <a:off x="4276" y="2739"/>
              <a:ext cx="0" cy="864"/>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4" name="Line 22"/>
            <p:cNvSpPr>
              <a:spLocks noChangeShapeType="1"/>
            </p:cNvSpPr>
            <p:nvPr/>
          </p:nvSpPr>
          <p:spPr bwMode="auto">
            <a:xfrm>
              <a:off x="3256" y="2607"/>
              <a:ext cx="888"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5" name="Line 23"/>
            <p:cNvSpPr>
              <a:spLocks noChangeShapeType="1"/>
            </p:cNvSpPr>
            <p:nvPr/>
          </p:nvSpPr>
          <p:spPr bwMode="auto">
            <a:xfrm>
              <a:off x="3100" y="2949"/>
              <a:ext cx="1326"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6" name="Line 24"/>
            <p:cNvSpPr>
              <a:spLocks noChangeShapeType="1"/>
            </p:cNvSpPr>
            <p:nvPr/>
          </p:nvSpPr>
          <p:spPr bwMode="auto">
            <a:xfrm>
              <a:off x="3100" y="3279"/>
              <a:ext cx="134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7" name="Line 25"/>
            <p:cNvSpPr>
              <a:spLocks noChangeShapeType="1"/>
            </p:cNvSpPr>
            <p:nvPr/>
          </p:nvSpPr>
          <p:spPr bwMode="auto">
            <a:xfrm>
              <a:off x="3262" y="3609"/>
              <a:ext cx="101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8" name="Rectangle 26"/>
            <p:cNvSpPr>
              <a:spLocks noChangeArrowheads="1"/>
            </p:cNvSpPr>
            <p:nvPr/>
          </p:nvSpPr>
          <p:spPr bwMode="auto">
            <a:xfrm>
              <a:off x="4138" y="1743"/>
              <a:ext cx="1002" cy="1002"/>
            </a:xfrm>
            <a:prstGeom prst="rect">
              <a:avLst/>
            </a:prstGeom>
            <a:noFill/>
            <a:ln w="9525">
              <a:solidFill>
                <a:srgbClr val="000000"/>
              </a:solidFill>
              <a:miter lim="800000"/>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29" name="Line 27"/>
            <p:cNvSpPr>
              <a:spLocks noChangeShapeType="1"/>
            </p:cNvSpPr>
            <p:nvPr/>
          </p:nvSpPr>
          <p:spPr bwMode="auto">
            <a:xfrm>
              <a:off x="4138" y="2085"/>
              <a:ext cx="1002"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30" name="Line 28"/>
            <p:cNvSpPr>
              <a:spLocks noChangeShapeType="1"/>
            </p:cNvSpPr>
            <p:nvPr/>
          </p:nvSpPr>
          <p:spPr bwMode="auto">
            <a:xfrm>
              <a:off x="4144" y="2409"/>
              <a:ext cx="990"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31" name="Line 29"/>
            <p:cNvSpPr>
              <a:spLocks noChangeShapeType="1"/>
            </p:cNvSpPr>
            <p:nvPr/>
          </p:nvSpPr>
          <p:spPr bwMode="auto">
            <a:xfrm>
              <a:off x="4474" y="1743"/>
              <a:ext cx="0" cy="996"/>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32" name="Line 30"/>
            <p:cNvSpPr>
              <a:spLocks noChangeShapeType="1"/>
            </p:cNvSpPr>
            <p:nvPr/>
          </p:nvSpPr>
          <p:spPr bwMode="auto">
            <a:xfrm>
              <a:off x="4816" y="1749"/>
              <a:ext cx="0" cy="99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33" name="Oval 31"/>
            <p:cNvSpPr>
              <a:spLocks noChangeArrowheads="1"/>
            </p:cNvSpPr>
            <p:nvPr/>
          </p:nvSpPr>
          <p:spPr bwMode="auto">
            <a:xfrm rot="-2610527">
              <a:off x="2652" y="1855"/>
              <a:ext cx="3108" cy="1808"/>
            </a:xfrm>
            <a:prstGeom prst="ellips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34" name="Text Box 32"/>
            <p:cNvSpPr txBox="1">
              <a:spLocks noChangeArrowheads="1"/>
            </p:cNvSpPr>
            <p:nvPr/>
          </p:nvSpPr>
          <p:spPr bwMode="auto">
            <a:xfrm>
              <a:off x="2782" y="1479"/>
              <a:ext cx="935"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zh-CN" altLang="en-US" kern="0" dirty="0">
                  <a:solidFill>
                    <a:sysClr val="windowText" lastClr="000000"/>
                  </a:solidFill>
                  <a:latin typeface="Times New Roman" pitchFamily="18" charset="0"/>
                </a:rPr>
                <a:t>矩阵</a:t>
              </a:r>
              <a:r>
                <a:rPr lang="en-US" altLang="zh-CN" i="1" kern="0" dirty="0">
                  <a:solidFill>
                    <a:sysClr val="windowText" lastClr="000000"/>
                  </a:solidFill>
                  <a:latin typeface="Times New Roman" pitchFamily="18" charset="0"/>
                </a:rPr>
                <a:t>f</a:t>
              </a:r>
              <a:r>
                <a:rPr lang="en-US" altLang="zh-CN" kern="0" dirty="0">
                  <a:solidFill>
                    <a:sysClr val="windowText" lastClr="000000"/>
                  </a:solidFill>
                  <a:latin typeface="Times New Roman" pitchFamily="18" charset="0"/>
                </a:rPr>
                <a:t>(</a:t>
              </a:r>
              <a:r>
                <a:rPr lang="en-US" altLang="zh-CN" i="1" kern="0" dirty="0" err="1">
                  <a:solidFill>
                    <a:sysClr val="windowText" lastClr="000000"/>
                  </a:solidFill>
                  <a:latin typeface="Times New Roman" pitchFamily="18" charset="0"/>
                </a:rPr>
                <a:t>x</a:t>
              </a:r>
              <a:r>
                <a:rPr lang="en-US" altLang="zh-CN" kern="0" dirty="0" err="1">
                  <a:solidFill>
                    <a:sysClr val="windowText" lastClr="000000"/>
                  </a:solidFill>
                  <a:latin typeface="Times New Roman" pitchFamily="18" charset="0"/>
                </a:rPr>
                <a:t>,</a:t>
              </a:r>
              <a:r>
                <a:rPr lang="en-US" altLang="zh-CN" i="1" kern="0" dirty="0" err="1">
                  <a:solidFill>
                    <a:sysClr val="windowText" lastClr="000000"/>
                  </a:solidFill>
                  <a:latin typeface="Times New Roman" pitchFamily="18" charset="0"/>
                </a:rPr>
                <a:t>y</a:t>
              </a:r>
              <a:r>
                <a:rPr lang="en-US" altLang="zh-CN" kern="0" dirty="0">
                  <a:solidFill>
                    <a:sysClr val="windowText" lastClr="000000"/>
                  </a:solidFill>
                  <a:latin typeface="Times New Roman" pitchFamily="18" charset="0"/>
                </a:rPr>
                <a:t>)</a:t>
              </a:r>
              <a:endParaRPr lang="en-US" altLang="zh-CN" kern="0" dirty="0">
                <a:solidFill>
                  <a:sysClr val="windowText" lastClr="000000"/>
                </a:solidFill>
              </a:endParaRPr>
            </a:p>
          </p:txBody>
        </p:sp>
        <p:sp>
          <p:nvSpPr>
            <p:cNvPr id="135" name="Text Box 33"/>
            <p:cNvSpPr txBox="1">
              <a:spLocks noChangeArrowheads="1"/>
            </p:cNvSpPr>
            <p:nvPr/>
          </p:nvSpPr>
          <p:spPr bwMode="auto">
            <a:xfrm>
              <a:off x="2620" y="2283"/>
              <a:ext cx="252" cy="216"/>
            </a:xfrm>
            <a:prstGeom prst="rect">
              <a:avLst/>
            </a:prstGeom>
            <a:noFill/>
            <a:ln w="9525">
              <a:noFill/>
              <a:miter lim="800000"/>
              <a:headEnd/>
              <a:tailEnd/>
            </a:ln>
          </p:spPr>
          <p:txBody>
            <a:bodyPr/>
            <a:lstStyle/>
            <a:p>
              <a:pPr algn="just" fontAlgn="auto">
                <a:lnSpc>
                  <a:spcPct val="100000"/>
                </a:lnSpc>
                <a:spcBef>
                  <a:spcPts val="0"/>
                </a:spcBef>
                <a:spcAft>
                  <a:spcPts val="0"/>
                </a:spcAft>
                <a:buClrTx/>
                <a:buSzTx/>
                <a:defRPr/>
              </a:pPr>
              <a:r>
                <a:rPr lang="en-US" altLang="zh-CN" i="1" kern="0">
                  <a:solidFill>
                    <a:sysClr val="windowText" lastClr="000000"/>
                  </a:solidFill>
                  <a:latin typeface="Times New Roman" pitchFamily="18" charset="0"/>
                </a:rPr>
                <a:t>x</a:t>
              </a:r>
              <a:endParaRPr lang="en-US" altLang="zh-CN" kern="0">
                <a:solidFill>
                  <a:sysClr val="windowText" lastClr="000000"/>
                </a:solidFill>
              </a:endParaRPr>
            </a:p>
          </p:txBody>
        </p:sp>
        <p:sp>
          <p:nvSpPr>
            <p:cNvPr id="136" name="Text Box 34"/>
            <p:cNvSpPr txBox="1">
              <a:spLocks noChangeArrowheads="1"/>
            </p:cNvSpPr>
            <p:nvPr/>
          </p:nvSpPr>
          <p:spPr bwMode="auto">
            <a:xfrm>
              <a:off x="4354" y="579"/>
              <a:ext cx="252" cy="216"/>
            </a:xfrm>
            <a:prstGeom prst="rect">
              <a:avLst/>
            </a:prstGeom>
            <a:noFill/>
            <a:ln w="9525">
              <a:noFill/>
              <a:miter lim="800000"/>
              <a:headEnd/>
              <a:tailEnd/>
            </a:ln>
          </p:spPr>
          <p:txBody>
            <a:bodyPr/>
            <a:lstStyle/>
            <a:p>
              <a:pPr algn="just" fontAlgn="auto">
                <a:lnSpc>
                  <a:spcPct val="100000"/>
                </a:lnSpc>
                <a:spcBef>
                  <a:spcPts val="0"/>
                </a:spcBef>
                <a:spcAft>
                  <a:spcPts val="0"/>
                </a:spcAft>
                <a:buClrTx/>
                <a:buSzTx/>
                <a:defRPr/>
              </a:pPr>
              <a:r>
                <a:rPr lang="en-US" altLang="zh-CN" i="1" kern="0">
                  <a:solidFill>
                    <a:sysClr val="windowText" lastClr="000000"/>
                  </a:solidFill>
                  <a:latin typeface="Times New Roman" pitchFamily="18" charset="0"/>
                </a:rPr>
                <a:t>y</a:t>
              </a:r>
              <a:endParaRPr lang="en-US" altLang="zh-CN" kern="0">
                <a:solidFill>
                  <a:sysClr val="windowText" lastClr="000000"/>
                </a:solidFill>
              </a:endParaRPr>
            </a:p>
          </p:txBody>
        </p:sp>
        <p:sp>
          <p:nvSpPr>
            <p:cNvPr id="137" name="Text Box 35"/>
            <p:cNvSpPr txBox="1">
              <a:spLocks noChangeArrowheads="1"/>
            </p:cNvSpPr>
            <p:nvPr/>
          </p:nvSpPr>
          <p:spPr bwMode="auto">
            <a:xfrm>
              <a:off x="2686" y="639"/>
              <a:ext cx="766" cy="216"/>
            </a:xfrm>
            <a:prstGeom prst="rect">
              <a:avLst/>
            </a:prstGeom>
            <a:noFill/>
            <a:ln w="9525">
              <a:noFill/>
              <a:miter lim="800000"/>
              <a:headEnd/>
              <a:tailEnd/>
            </a:ln>
          </p:spPr>
          <p:txBody>
            <a:bodyPr/>
            <a:lstStyle/>
            <a:p>
              <a:pPr algn="just" fontAlgn="auto">
                <a:lnSpc>
                  <a:spcPct val="100000"/>
                </a:lnSpc>
                <a:spcBef>
                  <a:spcPts val="0"/>
                </a:spcBef>
                <a:spcAft>
                  <a:spcPts val="0"/>
                </a:spcAft>
                <a:buClrTx/>
                <a:buSzTx/>
                <a:defRPr/>
              </a:pPr>
              <a:r>
                <a:rPr lang="zh-CN" altLang="en-US" kern="0" dirty="0">
                  <a:solidFill>
                    <a:sysClr val="windowText" lastClr="000000"/>
                  </a:solidFill>
                  <a:latin typeface="Times New Roman" pitchFamily="18" charset="0"/>
                </a:rPr>
                <a:t>矩阵原点</a:t>
              </a:r>
              <a:endParaRPr lang="zh-CN" altLang="en-US" kern="0" dirty="0">
                <a:solidFill>
                  <a:sysClr val="windowText" lastClr="000000"/>
                </a:solidFill>
              </a:endParaRPr>
            </a:p>
          </p:txBody>
        </p:sp>
        <p:sp>
          <p:nvSpPr>
            <p:cNvPr id="138" name="Text Box 36"/>
            <p:cNvSpPr txBox="1">
              <a:spLocks noChangeArrowheads="1"/>
            </p:cNvSpPr>
            <p:nvPr/>
          </p:nvSpPr>
          <p:spPr bwMode="auto">
            <a:xfrm>
              <a:off x="3862" y="1137"/>
              <a:ext cx="525" cy="216"/>
            </a:xfrm>
            <a:prstGeom prst="rect">
              <a:avLst/>
            </a:prstGeom>
            <a:noFill/>
            <a:ln w="9525">
              <a:noFill/>
              <a:miter lim="800000"/>
              <a:headEnd/>
              <a:tailEnd/>
            </a:ln>
          </p:spPr>
          <p:txBody>
            <a:bodyPr/>
            <a:lstStyle/>
            <a:p>
              <a:pPr algn="just" fontAlgn="auto">
                <a:lnSpc>
                  <a:spcPct val="100000"/>
                </a:lnSpc>
                <a:spcBef>
                  <a:spcPts val="0"/>
                </a:spcBef>
                <a:spcAft>
                  <a:spcPts val="0"/>
                </a:spcAft>
                <a:buClrTx/>
                <a:buSzTx/>
                <a:defRPr/>
              </a:pPr>
              <a:r>
                <a:rPr lang="zh-CN" altLang="en-US" kern="0">
                  <a:solidFill>
                    <a:sysClr val="windowText" lastClr="000000"/>
                  </a:solidFill>
                  <a:latin typeface="Times New Roman" pitchFamily="18" charset="0"/>
                </a:rPr>
                <a:t>掩模</a:t>
              </a:r>
              <a:endParaRPr lang="zh-CN" altLang="en-US" kern="0">
                <a:solidFill>
                  <a:sysClr val="windowText" lastClr="000000"/>
                </a:solidFill>
              </a:endParaRPr>
            </a:p>
          </p:txBody>
        </p:sp>
        <p:sp>
          <p:nvSpPr>
            <p:cNvPr id="139" name="Arc 37"/>
            <p:cNvSpPr>
              <a:spLocks/>
            </p:cNvSpPr>
            <p:nvPr/>
          </p:nvSpPr>
          <p:spPr bwMode="auto">
            <a:xfrm>
              <a:off x="4174" y="795"/>
              <a:ext cx="420" cy="7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triangle" w="med" len="me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40" name="Text Box 38"/>
            <p:cNvSpPr txBox="1">
              <a:spLocks noChangeArrowheads="1"/>
            </p:cNvSpPr>
            <p:nvPr/>
          </p:nvSpPr>
          <p:spPr bwMode="auto">
            <a:xfrm>
              <a:off x="4096" y="183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141" name="Text Box 39"/>
            <p:cNvSpPr txBox="1">
              <a:spLocks noChangeArrowheads="1"/>
            </p:cNvSpPr>
            <p:nvPr/>
          </p:nvSpPr>
          <p:spPr bwMode="auto">
            <a:xfrm>
              <a:off x="4456" y="183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(-1,0)</a:t>
              </a:r>
              <a:endParaRPr lang="en-US" altLang="zh-CN" sz="1200" kern="0">
                <a:solidFill>
                  <a:sysClr val="windowText" lastClr="000000"/>
                </a:solidFill>
              </a:endParaRPr>
            </a:p>
          </p:txBody>
        </p:sp>
        <p:sp>
          <p:nvSpPr>
            <p:cNvPr id="142" name="Text Box 40"/>
            <p:cNvSpPr txBox="1">
              <a:spLocks noChangeArrowheads="1"/>
            </p:cNvSpPr>
            <p:nvPr/>
          </p:nvSpPr>
          <p:spPr bwMode="auto">
            <a:xfrm>
              <a:off x="4780" y="183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143" name="Text Box 41"/>
            <p:cNvSpPr txBox="1">
              <a:spLocks noChangeArrowheads="1"/>
            </p:cNvSpPr>
            <p:nvPr/>
          </p:nvSpPr>
          <p:spPr bwMode="auto">
            <a:xfrm>
              <a:off x="4096" y="214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(0,-1)</a:t>
              </a:r>
              <a:endParaRPr lang="en-US" altLang="zh-CN" sz="1200" kern="0">
                <a:solidFill>
                  <a:sysClr val="windowText" lastClr="000000"/>
                </a:solidFill>
              </a:endParaRPr>
            </a:p>
          </p:txBody>
        </p:sp>
        <p:sp>
          <p:nvSpPr>
            <p:cNvPr id="144" name="Text Box 42"/>
            <p:cNvSpPr txBox="1">
              <a:spLocks noChangeArrowheads="1"/>
            </p:cNvSpPr>
            <p:nvPr/>
          </p:nvSpPr>
          <p:spPr bwMode="auto">
            <a:xfrm>
              <a:off x="4456" y="214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(0,0)</a:t>
              </a:r>
              <a:endParaRPr lang="en-US" altLang="zh-CN" sz="1200" kern="0">
                <a:solidFill>
                  <a:sysClr val="windowText" lastClr="000000"/>
                </a:solidFill>
              </a:endParaRPr>
            </a:p>
          </p:txBody>
        </p:sp>
        <p:sp>
          <p:nvSpPr>
            <p:cNvPr id="145" name="Text Box 43"/>
            <p:cNvSpPr txBox="1">
              <a:spLocks noChangeArrowheads="1"/>
            </p:cNvSpPr>
            <p:nvPr/>
          </p:nvSpPr>
          <p:spPr bwMode="auto">
            <a:xfrm>
              <a:off x="4780" y="214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(0,1)</a:t>
              </a:r>
              <a:endParaRPr lang="en-US" altLang="zh-CN" sz="1200" kern="0">
                <a:solidFill>
                  <a:sysClr val="windowText" lastClr="000000"/>
                </a:solidFill>
              </a:endParaRPr>
            </a:p>
          </p:txBody>
        </p:sp>
        <p:sp>
          <p:nvSpPr>
            <p:cNvPr id="146" name="Text Box 44"/>
            <p:cNvSpPr txBox="1">
              <a:spLocks noChangeArrowheads="1"/>
            </p:cNvSpPr>
            <p:nvPr/>
          </p:nvSpPr>
          <p:spPr bwMode="auto">
            <a:xfrm>
              <a:off x="4096" y="246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147" name="Text Box 45"/>
            <p:cNvSpPr txBox="1">
              <a:spLocks noChangeArrowheads="1"/>
            </p:cNvSpPr>
            <p:nvPr/>
          </p:nvSpPr>
          <p:spPr bwMode="auto">
            <a:xfrm>
              <a:off x="4456" y="246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(1,0)</a:t>
              </a:r>
              <a:endParaRPr lang="en-US" altLang="zh-CN" sz="1200" kern="0">
                <a:solidFill>
                  <a:sysClr val="windowText" lastClr="000000"/>
                </a:solidFill>
              </a:endParaRPr>
            </a:p>
          </p:txBody>
        </p:sp>
        <p:sp>
          <p:nvSpPr>
            <p:cNvPr id="148" name="Text Box 46"/>
            <p:cNvSpPr txBox="1">
              <a:spLocks noChangeArrowheads="1"/>
            </p:cNvSpPr>
            <p:nvPr/>
          </p:nvSpPr>
          <p:spPr bwMode="auto">
            <a:xfrm>
              <a:off x="4780" y="246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149" name="Text Box 47"/>
            <p:cNvSpPr txBox="1">
              <a:spLocks noChangeArrowheads="1"/>
            </p:cNvSpPr>
            <p:nvPr/>
          </p:nvSpPr>
          <p:spPr bwMode="auto">
            <a:xfrm>
              <a:off x="3147" y="2703"/>
              <a:ext cx="511"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150" name="Text Box 48"/>
            <p:cNvSpPr txBox="1">
              <a:spLocks noChangeArrowheads="1"/>
            </p:cNvSpPr>
            <p:nvPr/>
          </p:nvSpPr>
          <p:spPr bwMode="auto">
            <a:xfrm>
              <a:off x="3598" y="270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a:t>
              </a:r>
              <a:endParaRPr lang="en-US" altLang="zh-CN" sz="1200" kern="0">
                <a:solidFill>
                  <a:sysClr val="windowText" lastClr="000000"/>
                </a:solidFill>
              </a:endParaRPr>
            </a:p>
          </p:txBody>
        </p:sp>
        <p:sp>
          <p:nvSpPr>
            <p:cNvPr id="151" name="Text Box 49"/>
            <p:cNvSpPr txBox="1">
              <a:spLocks noChangeArrowheads="1"/>
            </p:cNvSpPr>
            <p:nvPr/>
          </p:nvSpPr>
          <p:spPr bwMode="auto">
            <a:xfrm>
              <a:off x="3922" y="2703"/>
              <a:ext cx="484"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152" name="Text Box 50"/>
            <p:cNvSpPr txBox="1">
              <a:spLocks noChangeArrowheads="1"/>
            </p:cNvSpPr>
            <p:nvPr/>
          </p:nvSpPr>
          <p:spPr bwMode="auto">
            <a:xfrm>
              <a:off x="3238" y="301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153" name="Text Box 51"/>
            <p:cNvSpPr txBox="1">
              <a:spLocks noChangeArrowheads="1"/>
            </p:cNvSpPr>
            <p:nvPr/>
          </p:nvSpPr>
          <p:spPr bwMode="auto">
            <a:xfrm>
              <a:off x="3598" y="301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a:t>
              </a:r>
              <a:endParaRPr lang="en-US" altLang="zh-CN" sz="1200" kern="0">
                <a:solidFill>
                  <a:sysClr val="windowText" lastClr="000000"/>
                </a:solidFill>
              </a:endParaRPr>
            </a:p>
          </p:txBody>
        </p:sp>
        <p:sp>
          <p:nvSpPr>
            <p:cNvPr id="154" name="Text Box 52"/>
            <p:cNvSpPr txBox="1">
              <a:spLocks noChangeArrowheads="1"/>
            </p:cNvSpPr>
            <p:nvPr/>
          </p:nvSpPr>
          <p:spPr bwMode="auto">
            <a:xfrm>
              <a:off x="3922" y="301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155" name="Text Box 53"/>
            <p:cNvSpPr txBox="1">
              <a:spLocks noChangeArrowheads="1"/>
            </p:cNvSpPr>
            <p:nvPr/>
          </p:nvSpPr>
          <p:spPr bwMode="auto">
            <a:xfrm>
              <a:off x="3138" y="3333"/>
              <a:ext cx="5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156" name="Text Box 54"/>
            <p:cNvSpPr txBox="1">
              <a:spLocks noChangeArrowheads="1"/>
            </p:cNvSpPr>
            <p:nvPr/>
          </p:nvSpPr>
          <p:spPr bwMode="auto">
            <a:xfrm>
              <a:off x="3534" y="3333"/>
              <a:ext cx="5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a:t>
              </a:r>
              <a:endParaRPr lang="en-US" altLang="zh-CN" sz="1200" kern="0">
                <a:solidFill>
                  <a:sysClr val="windowText" lastClr="000000"/>
                </a:solidFill>
              </a:endParaRPr>
            </a:p>
          </p:txBody>
        </p:sp>
        <p:sp>
          <p:nvSpPr>
            <p:cNvPr id="157" name="Text Box 55"/>
            <p:cNvSpPr txBox="1">
              <a:spLocks noChangeArrowheads="1"/>
            </p:cNvSpPr>
            <p:nvPr/>
          </p:nvSpPr>
          <p:spPr bwMode="auto">
            <a:xfrm>
              <a:off x="3901" y="3333"/>
              <a:ext cx="524"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158" name="Text Box 56"/>
            <p:cNvSpPr txBox="1">
              <a:spLocks noChangeArrowheads="1"/>
            </p:cNvSpPr>
            <p:nvPr/>
          </p:nvSpPr>
          <p:spPr bwMode="auto">
            <a:xfrm>
              <a:off x="3015" y="3707"/>
              <a:ext cx="1568"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zh-CN" altLang="en-US" kern="0" dirty="0">
                  <a:solidFill>
                    <a:sysClr val="windowText" lastClr="000000"/>
                  </a:solidFill>
                  <a:latin typeface="Times New Roman" pitchFamily="18" charset="0"/>
                  <a:ea typeface="楷体_GB2312" pitchFamily="49" charset="-122"/>
                </a:rPr>
                <a:t>模板下的矩阵元素</a:t>
              </a:r>
              <a:endParaRPr lang="zh-CN" altLang="en-US" kern="0" dirty="0">
                <a:solidFill>
                  <a:sysClr val="windowText" lastClr="000000"/>
                </a:solidFill>
                <a:ea typeface="楷体_GB2312" pitchFamily="49" charset="-122"/>
              </a:endParaRPr>
            </a:p>
          </p:txBody>
        </p:sp>
        <p:sp>
          <p:nvSpPr>
            <p:cNvPr id="159" name="Text Box 57"/>
            <p:cNvSpPr txBox="1">
              <a:spLocks noChangeArrowheads="1"/>
            </p:cNvSpPr>
            <p:nvPr/>
          </p:nvSpPr>
          <p:spPr bwMode="auto">
            <a:xfrm>
              <a:off x="4414" y="2742"/>
              <a:ext cx="1346"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zh-CN" altLang="en-US" kern="0">
                  <a:solidFill>
                    <a:sysClr val="windowText" lastClr="000000"/>
                  </a:solidFill>
                  <a:latin typeface="Times New Roman" pitchFamily="18" charset="0"/>
                  <a:ea typeface="楷体_GB2312" pitchFamily="49" charset="-122"/>
                </a:rPr>
                <a:t>模板系数给出了坐标值</a:t>
              </a:r>
              <a:endParaRPr lang="zh-CN" altLang="en-US" kern="0">
                <a:solidFill>
                  <a:sysClr val="windowText" lastClr="000000"/>
                </a:solidFill>
                <a:ea typeface="楷体_GB2312" pitchFamily="49" charset="-122"/>
              </a:endParaRPr>
            </a:p>
          </p:txBody>
        </p:sp>
      </p:grpSp>
      <p:sp>
        <p:nvSpPr>
          <p:cNvPr id="160" name="Rectangle 60"/>
          <p:cNvSpPr>
            <a:spLocks noChangeArrowheads="1"/>
          </p:cNvSpPr>
          <p:nvPr/>
        </p:nvSpPr>
        <p:spPr bwMode="auto">
          <a:xfrm>
            <a:off x="2135561" y="2564904"/>
            <a:ext cx="2676525" cy="3149600"/>
          </a:xfrm>
          <a:prstGeom prst="rect">
            <a:avLst/>
          </a:prstGeom>
          <a:solidFill>
            <a:srgbClr val="BBE0E3"/>
          </a:solidFill>
          <a:ln w="9525">
            <a:solidFill>
              <a:srgbClr val="FF3300"/>
            </a:solidFill>
            <a:miter lim="800000"/>
            <a:headEnd/>
            <a:tailEnd/>
          </a:ln>
          <a:effectLst/>
        </p:spPr>
        <p:txBody>
          <a:bodyPr anchor="ctr">
            <a:spAutoFit/>
          </a:bodyPr>
          <a:lstStyle/>
          <a:p>
            <a:pPr algn="l" fontAlgn="auto">
              <a:lnSpc>
                <a:spcPct val="100000"/>
              </a:lnSpc>
              <a:spcBef>
                <a:spcPts val="0"/>
              </a:spcBef>
              <a:spcAft>
                <a:spcPts val="0"/>
              </a:spcAft>
              <a:buClrTx/>
              <a:buSzTx/>
              <a:defRPr/>
            </a:pPr>
            <a:r>
              <a:rPr lang="zh-CN" altLang="en-US" kern="0" dirty="0">
                <a:solidFill>
                  <a:srgbClr val="0000FF"/>
                </a:solidFill>
              </a:rPr>
              <a:t>在待处理矩阵中逐点移动掩模，在每一点</a:t>
            </a:r>
            <a:r>
              <a:rPr lang="en-US" altLang="zh-CN" kern="0" dirty="0">
                <a:solidFill>
                  <a:srgbClr val="0000FF"/>
                </a:solidFill>
              </a:rPr>
              <a:t>(</a:t>
            </a:r>
            <a:r>
              <a:rPr lang="en-US" altLang="zh-CN" i="1" kern="0" dirty="0" err="1">
                <a:solidFill>
                  <a:srgbClr val="0000FF"/>
                </a:solidFill>
              </a:rPr>
              <a:t>x</a:t>
            </a:r>
            <a:r>
              <a:rPr lang="en-US" altLang="zh-CN" kern="0" dirty="0" err="1">
                <a:solidFill>
                  <a:srgbClr val="0000FF"/>
                </a:solidFill>
              </a:rPr>
              <a:t>,</a:t>
            </a:r>
            <a:r>
              <a:rPr lang="en-US" altLang="zh-CN" i="1" kern="0" dirty="0" err="1">
                <a:solidFill>
                  <a:srgbClr val="0000FF"/>
                </a:solidFill>
              </a:rPr>
              <a:t>y</a:t>
            </a:r>
            <a:r>
              <a:rPr lang="en-US" altLang="zh-CN" kern="0" dirty="0">
                <a:solidFill>
                  <a:srgbClr val="0000FF"/>
                </a:solidFill>
              </a:rPr>
              <a:t>)</a:t>
            </a:r>
            <a:r>
              <a:rPr lang="zh-CN" altLang="en-US" kern="0" dirty="0">
                <a:solidFill>
                  <a:srgbClr val="0000FF"/>
                </a:solidFill>
              </a:rPr>
              <a:t>处，滤波器在该点的</a:t>
            </a:r>
            <a:r>
              <a:rPr lang="zh-CN" altLang="en-US" kern="0" dirty="0">
                <a:solidFill>
                  <a:srgbClr val="FF3300"/>
                </a:solidFill>
              </a:rPr>
              <a:t>响应</a:t>
            </a:r>
            <a:r>
              <a:rPr lang="zh-CN" altLang="en-US" kern="0" dirty="0">
                <a:solidFill>
                  <a:srgbClr val="0000FF"/>
                </a:solidFill>
              </a:rPr>
              <a:t>通过实现定义的关系来计算。对于线性空间滤波，其响应由滤波器系数与滤波掩模扫过区域的对应元素值的乘积之和给出。 </a:t>
            </a:r>
          </a:p>
        </p:txBody>
      </p:sp>
    </p:spTree>
    <p:extLst>
      <p:ext uri="{BB962C8B-B14F-4D97-AF65-F5344CB8AC3E}">
        <p14:creationId xmlns:p14="http://schemas.microsoft.com/office/powerpoint/2010/main" val="57763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空域滤波原理</a:t>
            </a:r>
          </a:p>
        </p:txBody>
      </p:sp>
      <p:sp>
        <p:nvSpPr>
          <p:cNvPr id="3" name="内容占位符 2"/>
          <p:cNvSpPr>
            <a:spLocks noGrp="1"/>
          </p:cNvSpPr>
          <p:nvPr>
            <p:ph idx="1"/>
          </p:nvPr>
        </p:nvSpPr>
        <p:spPr/>
        <p:txBody>
          <a:bodyPr/>
          <a:lstStyle/>
          <a:p>
            <a:r>
              <a:rPr lang="zh-CN" altLang="en-US" dirty="0"/>
              <a:t>相应公式</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14</a:t>
            </a:fld>
            <a:endParaRPr lang="en-US" altLang="zh-CN"/>
          </a:p>
        </p:txBody>
      </p:sp>
      <p:grpSp>
        <p:nvGrpSpPr>
          <p:cNvPr id="40" name="Group 4"/>
          <p:cNvGrpSpPr>
            <a:grpSpLocks/>
          </p:cNvGrpSpPr>
          <p:nvPr/>
        </p:nvGrpSpPr>
        <p:grpSpPr bwMode="auto">
          <a:xfrm>
            <a:off x="4583833" y="1412776"/>
            <a:ext cx="4357687" cy="3460750"/>
            <a:chOff x="3015" y="1743"/>
            <a:chExt cx="2745" cy="2180"/>
          </a:xfrm>
        </p:grpSpPr>
        <p:sp>
          <p:nvSpPr>
            <p:cNvPr id="41" name="Line 5"/>
            <p:cNvSpPr>
              <a:spLocks noChangeShapeType="1"/>
            </p:cNvSpPr>
            <p:nvPr/>
          </p:nvSpPr>
          <p:spPr bwMode="auto">
            <a:xfrm>
              <a:off x="3934" y="2457"/>
              <a:ext cx="0" cy="1308"/>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2" name="Line 6"/>
            <p:cNvSpPr>
              <a:spLocks noChangeShapeType="1"/>
            </p:cNvSpPr>
            <p:nvPr/>
          </p:nvSpPr>
          <p:spPr bwMode="auto">
            <a:xfrm>
              <a:off x="3598" y="2457"/>
              <a:ext cx="0" cy="1308"/>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3" name="Line 7"/>
            <p:cNvSpPr>
              <a:spLocks noChangeShapeType="1"/>
            </p:cNvSpPr>
            <p:nvPr/>
          </p:nvSpPr>
          <p:spPr bwMode="auto">
            <a:xfrm>
              <a:off x="3256" y="2607"/>
              <a:ext cx="0" cy="100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4" name="Line 8"/>
            <p:cNvSpPr>
              <a:spLocks noChangeShapeType="1"/>
            </p:cNvSpPr>
            <p:nvPr/>
          </p:nvSpPr>
          <p:spPr bwMode="auto">
            <a:xfrm>
              <a:off x="4276" y="2739"/>
              <a:ext cx="0" cy="864"/>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5" name="Line 9"/>
            <p:cNvSpPr>
              <a:spLocks noChangeShapeType="1"/>
            </p:cNvSpPr>
            <p:nvPr/>
          </p:nvSpPr>
          <p:spPr bwMode="auto">
            <a:xfrm>
              <a:off x="3256" y="2607"/>
              <a:ext cx="888"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6" name="Line 10"/>
            <p:cNvSpPr>
              <a:spLocks noChangeShapeType="1"/>
            </p:cNvSpPr>
            <p:nvPr/>
          </p:nvSpPr>
          <p:spPr bwMode="auto">
            <a:xfrm>
              <a:off x="3100" y="2949"/>
              <a:ext cx="1326"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7" name="Line 11"/>
            <p:cNvSpPr>
              <a:spLocks noChangeShapeType="1"/>
            </p:cNvSpPr>
            <p:nvPr/>
          </p:nvSpPr>
          <p:spPr bwMode="auto">
            <a:xfrm>
              <a:off x="3100" y="3279"/>
              <a:ext cx="134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8" name="Line 12"/>
            <p:cNvSpPr>
              <a:spLocks noChangeShapeType="1"/>
            </p:cNvSpPr>
            <p:nvPr/>
          </p:nvSpPr>
          <p:spPr bwMode="auto">
            <a:xfrm>
              <a:off x="3262" y="3609"/>
              <a:ext cx="1014"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9" name="Rectangle 13"/>
            <p:cNvSpPr>
              <a:spLocks noChangeArrowheads="1"/>
            </p:cNvSpPr>
            <p:nvPr/>
          </p:nvSpPr>
          <p:spPr bwMode="auto">
            <a:xfrm>
              <a:off x="4138" y="1743"/>
              <a:ext cx="1002" cy="1002"/>
            </a:xfrm>
            <a:prstGeom prst="rect">
              <a:avLst/>
            </a:prstGeom>
            <a:noFill/>
            <a:ln w="9525">
              <a:solidFill>
                <a:srgbClr val="000000"/>
              </a:solidFill>
              <a:miter lim="800000"/>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0" name="Line 14"/>
            <p:cNvSpPr>
              <a:spLocks noChangeShapeType="1"/>
            </p:cNvSpPr>
            <p:nvPr/>
          </p:nvSpPr>
          <p:spPr bwMode="auto">
            <a:xfrm>
              <a:off x="4138" y="2085"/>
              <a:ext cx="1002"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1" name="Line 15"/>
            <p:cNvSpPr>
              <a:spLocks noChangeShapeType="1"/>
            </p:cNvSpPr>
            <p:nvPr/>
          </p:nvSpPr>
          <p:spPr bwMode="auto">
            <a:xfrm>
              <a:off x="4144" y="2409"/>
              <a:ext cx="990" cy="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2" name="Line 16"/>
            <p:cNvSpPr>
              <a:spLocks noChangeShapeType="1"/>
            </p:cNvSpPr>
            <p:nvPr/>
          </p:nvSpPr>
          <p:spPr bwMode="auto">
            <a:xfrm>
              <a:off x="4474" y="1743"/>
              <a:ext cx="0" cy="996"/>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3" name="Line 17"/>
            <p:cNvSpPr>
              <a:spLocks noChangeShapeType="1"/>
            </p:cNvSpPr>
            <p:nvPr/>
          </p:nvSpPr>
          <p:spPr bwMode="auto">
            <a:xfrm>
              <a:off x="4816" y="1749"/>
              <a:ext cx="0" cy="990"/>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4" name="Text Box 18"/>
            <p:cNvSpPr txBox="1">
              <a:spLocks noChangeArrowheads="1"/>
            </p:cNvSpPr>
            <p:nvPr/>
          </p:nvSpPr>
          <p:spPr bwMode="auto">
            <a:xfrm>
              <a:off x="4096" y="183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55" name="Text Box 19"/>
            <p:cNvSpPr txBox="1">
              <a:spLocks noChangeArrowheads="1"/>
            </p:cNvSpPr>
            <p:nvPr/>
          </p:nvSpPr>
          <p:spPr bwMode="auto">
            <a:xfrm>
              <a:off x="4456" y="183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(-1,0)</a:t>
              </a:r>
              <a:endParaRPr lang="en-US" altLang="zh-CN" sz="1200" kern="0">
                <a:solidFill>
                  <a:sysClr val="windowText" lastClr="000000"/>
                </a:solidFill>
              </a:endParaRPr>
            </a:p>
          </p:txBody>
        </p:sp>
        <p:sp>
          <p:nvSpPr>
            <p:cNvPr id="56" name="Text Box 20"/>
            <p:cNvSpPr txBox="1">
              <a:spLocks noChangeArrowheads="1"/>
            </p:cNvSpPr>
            <p:nvPr/>
          </p:nvSpPr>
          <p:spPr bwMode="auto">
            <a:xfrm>
              <a:off x="4780" y="183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57" name="Text Box 21"/>
            <p:cNvSpPr txBox="1">
              <a:spLocks noChangeArrowheads="1"/>
            </p:cNvSpPr>
            <p:nvPr/>
          </p:nvSpPr>
          <p:spPr bwMode="auto">
            <a:xfrm>
              <a:off x="4096" y="214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(0,-1)</a:t>
              </a:r>
              <a:endParaRPr lang="en-US" altLang="zh-CN" sz="1200" kern="0">
                <a:solidFill>
                  <a:sysClr val="windowText" lastClr="000000"/>
                </a:solidFill>
              </a:endParaRPr>
            </a:p>
          </p:txBody>
        </p:sp>
        <p:sp>
          <p:nvSpPr>
            <p:cNvPr id="58" name="Text Box 22"/>
            <p:cNvSpPr txBox="1">
              <a:spLocks noChangeArrowheads="1"/>
            </p:cNvSpPr>
            <p:nvPr/>
          </p:nvSpPr>
          <p:spPr bwMode="auto">
            <a:xfrm>
              <a:off x="4456" y="214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rgbClr val="FF3300"/>
                  </a:solidFill>
                  <a:latin typeface="Times New Roman" pitchFamily="18" charset="0"/>
                </a:rPr>
                <a:t>w</a:t>
              </a:r>
              <a:r>
                <a:rPr lang="en-US" altLang="zh-CN" sz="1200" kern="0">
                  <a:solidFill>
                    <a:srgbClr val="FF3300"/>
                  </a:solidFill>
                  <a:latin typeface="Times New Roman" pitchFamily="18" charset="0"/>
                </a:rPr>
                <a:t>(0,0)</a:t>
              </a:r>
              <a:endParaRPr lang="en-US" altLang="zh-CN" sz="1200" kern="0">
                <a:solidFill>
                  <a:srgbClr val="FF3300"/>
                </a:solidFill>
              </a:endParaRPr>
            </a:p>
          </p:txBody>
        </p:sp>
        <p:sp>
          <p:nvSpPr>
            <p:cNvPr id="59" name="Text Box 23"/>
            <p:cNvSpPr txBox="1">
              <a:spLocks noChangeArrowheads="1"/>
            </p:cNvSpPr>
            <p:nvPr/>
          </p:nvSpPr>
          <p:spPr bwMode="auto">
            <a:xfrm>
              <a:off x="4780" y="214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(0,1)</a:t>
              </a:r>
              <a:endParaRPr lang="en-US" altLang="zh-CN" sz="1200" kern="0">
                <a:solidFill>
                  <a:sysClr val="windowText" lastClr="000000"/>
                </a:solidFill>
              </a:endParaRPr>
            </a:p>
          </p:txBody>
        </p:sp>
        <p:sp>
          <p:nvSpPr>
            <p:cNvPr id="60" name="Text Box 24"/>
            <p:cNvSpPr txBox="1">
              <a:spLocks noChangeArrowheads="1"/>
            </p:cNvSpPr>
            <p:nvPr/>
          </p:nvSpPr>
          <p:spPr bwMode="auto">
            <a:xfrm>
              <a:off x="4096" y="246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61" name="Text Box 25"/>
            <p:cNvSpPr txBox="1">
              <a:spLocks noChangeArrowheads="1"/>
            </p:cNvSpPr>
            <p:nvPr/>
          </p:nvSpPr>
          <p:spPr bwMode="auto">
            <a:xfrm>
              <a:off x="4456" y="246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(1,0)</a:t>
              </a:r>
              <a:endParaRPr lang="en-US" altLang="zh-CN" sz="1200" kern="0">
                <a:solidFill>
                  <a:sysClr val="windowText" lastClr="000000"/>
                </a:solidFill>
              </a:endParaRPr>
            </a:p>
          </p:txBody>
        </p:sp>
        <p:sp>
          <p:nvSpPr>
            <p:cNvPr id="62" name="Text Box 26"/>
            <p:cNvSpPr txBox="1">
              <a:spLocks noChangeArrowheads="1"/>
            </p:cNvSpPr>
            <p:nvPr/>
          </p:nvSpPr>
          <p:spPr bwMode="auto">
            <a:xfrm>
              <a:off x="4780" y="246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w</a:t>
              </a:r>
              <a:r>
                <a:rPr lang="en-US" altLang="zh-CN" sz="1200" kern="0">
                  <a:solidFill>
                    <a:sysClr val="windowText" lastClr="000000"/>
                  </a:solidFill>
                  <a:latin typeface="Times New Roman" pitchFamily="18" charset="0"/>
                </a:rPr>
                <a:t>(1,1)</a:t>
              </a:r>
              <a:endParaRPr lang="en-US" altLang="zh-CN" sz="1200" kern="0">
                <a:solidFill>
                  <a:sysClr val="windowText" lastClr="000000"/>
                </a:solidFill>
              </a:endParaRPr>
            </a:p>
          </p:txBody>
        </p:sp>
        <p:sp>
          <p:nvSpPr>
            <p:cNvPr id="63" name="Text Box 27"/>
            <p:cNvSpPr txBox="1">
              <a:spLocks noChangeArrowheads="1"/>
            </p:cNvSpPr>
            <p:nvPr/>
          </p:nvSpPr>
          <p:spPr bwMode="auto">
            <a:xfrm>
              <a:off x="3147" y="2703"/>
              <a:ext cx="511"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64" name="Text Box 28"/>
            <p:cNvSpPr txBox="1">
              <a:spLocks noChangeArrowheads="1"/>
            </p:cNvSpPr>
            <p:nvPr/>
          </p:nvSpPr>
          <p:spPr bwMode="auto">
            <a:xfrm>
              <a:off x="3598" y="2703"/>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a:t>
              </a:r>
              <a:endParaRPr lang="en-US" altLang="zh-CN" sz="1200" kern="0">
                <a:solidFill>
                  <a:sysClr val="windowText" lastClr="000000"/>
                </a:solidFill>
              </a:endParaRPr>
            </a:p>
          </p:txBody>
        </p:sp>
        <p:sp>
          <p:nvSpPr>
            <p:cNvPr id="65" name="Text Box 29"/>
            <p:cNvSpPr txBox="1">
              <a:spLocks noChangeArrowheads="1"/>
            </p:cNvSpPr>
            <p:nvPr/>
          </p:nvSpPr>
          <p:spPr bwMode="auto">
            <a:xfrm>
              <a:off x="3922" y="2703"/>
              <a:ext cx="484"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dirty="0">
                  <a:solidFill>
                    <a:sysClr val="windowText" lastClr="000000"/>
                  </a:solidFill>
                  <a:latin typeface="Times New Roman" pitchFamily="18" charset="0"/>
                </a:rPr>
                <a:t>f</a:t>
              </a:r>
              <a:r>
                <a:rPr lang="en-US" altLang="zh-CN" sz="1200" kern="0" dirty="0">
                  <a:solidFill>
                    <a:sysClr val="windowText" lastClr="000000"/>
                  </a:solidFill>
                  <a:latin typeface="Times New Roman" pitchFamily="18" charset="0"/>
                </a:rPr>
                <a:t>(</a:t>
              </a:r>
              <a:r>
                <a:rPr lang="en-US" altLang="zh-CN" sz="1200" i="1" kern="0" dirty="0">
                  <a:solidFill>
                    <a:sysClr val="windowText" lastClr="000000"/>
                  </a:solidFill>
                  <a:latin typeface="Times New Roman" pitchFamily="18" charset="0"/>
                </a:rPr>
                <a:t>x</a:t>
              </a:r>
              <a:r>
                <a:rPr lang="en-US" altLang="zh-CN" sz="1200" kern="0" dirty="0">
                  <a:solidFill>
                    <a:sysClr val="windowText" lastClr="000000"/>
                  </a:solidFill>
                  <a:latin typeface="Times New Roman" pitchFamily="18" charset="0"/>
                </a:rPr>
                <a:t>-1,</a:t>
              </a:r>
              <a:r>
                <a:rPr lang="en-US" altLang="zh-CN" sz="1200" i="1" kern="0" dirty="0">
                  <a:solidFill>
                    <a:sysClr val="windowText" lastClr="000000"/>
                  </a:solidFill>
                  <a:latin typeface="Times New Roman" pitchFamily="18" charset="0"/>
                </a:rPr>
                <a:t>y</a:t>
              </a:r>
              <a:r>
                <a:rPr lang="en-US" altLang="zh-CN" sz="1200" kern="0" dirty="0">
                  <a:solidFill>
                    <a:sysClr val="windowText" lastClr="000000"/>
                  </a:solidFill>
                  <a:latin typeface="Times New Roman" pitchFamily="18" charset="0"/>
                </a:rPr>
                <a:t>+1)</a:t>
              </a:r>
              <a:endParaRPr lang="en-US" altLang="zh-CN" sz="1200" kern="0" dirty="0">
                <a:solidFill>
                  <a:sysClr val="windowText" lastClr="000000"/>
                </a:solidFill>
              </a:endParaRPr>
            </a:p>
          </p:txBody>
        </p:sp>
        <p:sp>
          <p:nvSpPr>
            <p:cNvPr id="66" name="Text Box 30"/>
            <p:cNvSpPr txBox="1">
              <a:spLocks noChangeArrowheads="1"/>
            </p:cNvSpPr>
            <p:nvPr/>
          </p:nvSpPr>
          <p:spPr bwMode="auto">
            <a:xfrm>
              <a:off x="3238" y="301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67" name="Text Box 31"/>
            <p:cNvSpPr txBox="1">
              <a:spLocks noChangeArrowheads="1"/>
            </p:cNvSpPr>
            <p:nvPr/>
          </p:nvSpPr>
          <p:spPr bwMode="auto">
            <a:xfrm>
              <a:off x="3598" y="301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rgbClr val="FF3300"/>
                  </a:solidFill>
                  <a:latin typeface="Times New Roman" pitchFamily="18" charset="0"/>
                </a:rPr>
                <a:t>f</a:t>
              </a:r>
              <a:r>
                <a:rPr lang="en-US" altLang="zh-CN" sz="1200" kern="0">
                  <a:solidFill>
                    <a:srgbClr val="FF3300"/>
                  </a:solidFill>
                  <a:latin typeface="Times New Roman" pitchFamily="18" charset="0"/>
                </a:rPr>
                <a:t>(</a:t>
              </a:r>
              <a:r>
                <a:rPr lang="en-US" altLang="zh-CN" sz="1200" i="1" kern="0">
                  <a:solidFill>
                    <a:srgbClr val="FF3300"/>
                  </a:solidFill>
                  <a:latin typeface="Times New Roman" pitchFamily="18" charset="0"/>
                </a:rPr>
                <a:t>x</a:t>
              </a:r>
              <a:r>
                <a:rPr lang="en-US" altLang="zh-CN" sz="1200" kern="0">
                  <a:solidFill>
                    <a:srgbClr val="FF3300"/>
                  </a:solidFill>
                  <a:latin typeface="Times New Roman" pitchFamily="18" charset="0"/>
                </a:rPr>
                <a:t>,</a:t>
              </a:r>
              <a:r>
                <a:rPr lang="en-US" altLang="zh-CN" sz="1200" i="1" kern="0">
                  <a:solidFill>
                    <a:srgbClr val="FF3300"/>
                  </a:solidFill>
                  <a:latin typeface="Times New Roman" pitchFamily="18" charset="0"/>
                </a:rPr>
                <a:t>y</a:t>
              </a:r>
              <a:r>
                <a:rPr lang="en-US" altLang="zh-CN" sz="1200" kern="0">
                  <a:solidFill>
                    <a:srgbClr val="FF3300"/>
                  </a:solidFill>
                  <a:latin typeface="Times New Roman" pitchFamily="18" charset="0"/>
                </a:rPr>
                <a:t>)</a:t>
              </a:r>
              <a:endParaRPr lang="en-US" altLang="zh-CN" sz="1200" kern="0">
                <a:solidFill>
                  <a:srgbClr val="FF3300"/>
                </a:solidFill>
              </a:endParaRPr>
            </a:p>
          </p:txBody>
        </p:sp>
        <p:sp>
          <p:nvSpPr>
            <p:cNvPr id="68" name="Text Box 32"/>
            <p:cNvSpPr txBox="1">
              <a:spLocks noChangeArrowheads="1"/>
            </p:cNvSpPr>
            <p:nvPr/>
          </p:nvSpPr>
          <p:spPr bwMode="auto">
            <a:xfrm>
              <a:off x="3922" y="3015"/>
              <a:ext cx="4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69" name="Text Box 33"/>
            <p:cNvSpPr txBox="1">
              <a:spLocks noChangeArrowheads="1"/>
            </p:cNvSpPr>
            <p:nvPr/>
          </p:nvSpPr>
          <p:spPr bwMode="auto">
            <a:xfrm>
              <a:off x="3138" y="3333"/>
              <a:ext cx="5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70" name="Text Box 34"/>
            <p:cNvSpPr txBox="1">
              <a:spLocks noChangeArrowheads="1"/>
            </p:cNvSpPr>
            <p:nvPr/>
          </p:nvSpPr>
          <p:spPr bwMode="auto">
            <a:xfrm>
              <a:off x="3534" y="3333"/>
              <a:ext cx="502"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a:t>
              </a:r>
              <a:endParaRPr lang="en-US" altLang="zh-CN" sz="1200" kern="0">
                <a:solidFill>
                  <a:sysClr val="windowText" lastClr="000000"/>
                </a:solidFill>
              </a:endParaRPr>
            </a:p>
          </p:txBody>
        </p:sp>
        <p:sp>
          <p:nvSpPr>
            <p:cNvPr id="71" name="Text Box 35"/>
            <p:cNvSpPr txBox="1">
              <a:spLocks noChangeArrowheads="1"/>
            </p:cNvSpPr>
            <p:nvPr/>
          </p:nvSpPr>
          <p:spPr bwMode="auto">
            <a:xfrm>
              <a:off x="3901" y="3333"/>
              <a:ext cx="524"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200" i="1" kern="0">
                  <a:solidFill>
                    <a:sysClr val="windowText" lastClr="000000"/>
                  </a:solidFill>
                  <a:latin typeface="Times New Roman" pitchFamily="18" charset="0"/>
                </a:rPr>
                <a:t>f</a:t>
              </a:r>
              <a:r>
                <a:rPr lang="en-US" altLang="zh-CN" sz="1200" kern="0">
                  <a:solidFill>
                    <a:sysClr val="windowText" lastClr="000000"/>
                  </a:solidFill>
                  <a:latin typeface="Times New Roman" pitchFamily="18" charset="0"/>
                </a:rPr>
                <a:t>(</a:t>
              </a:r>
              <a:r>
                <a:rPr lang="en-US" altLang="zh-CN" sz="1200" i="1" kern="0">
                  <a:solidFill>
                    <a:sysClr val="windowText" lastClr="000000"/>
                  </a:solidFill>
                  <a:latin typeface="Times New Roman" pitchFamily="18" charset="0"/>
                </a:rPr>
                <a:t>x</a:t>
              </a:r>
              <a:r>
                <a:rPr lang="en-US" altLang="zh-CN" sz="1200" kern="0">
                  <a:solidFill>
                    <a:sysClr val="windowText" lastClr="000000"/>
                  </a:solidFill>
                  <a:latin typeface="Times New Roman" pitchFamily="18" charset="0"/>
                </a:rPr>
                <a:t>+1,</a:t>
              </a:r>
              <a:r>
                <a:rPr lang="en-US" altLang="zh-CN" sz="1200" i="1" kern="0">
                  <a:solidFill>
                    <a:sysClr val="windowText" lastClr="000000"/>
                  </a:solidFill>
                  <a:latin typeface="Times New Roman" pitchFamily="18" charset="0"/>
                </a:rPr>
                <a:t>y</a:t>
              </a:r>
              <a:r>
                <a:rPr lang="en-US" altLang="zh-CN" sz="1200" kern="0">
                  <a:solidFill>
                    <a:sysClr val="windowText" lastClr="000000"/>
                  </a:solidFill>
                  <a:latin typeface="Times New Roman" pitchFamily="18" charset="0"/>
                </a:rPr>
                <a:t>+1)</a:t>
              </a:r>
              <a:endParaRPr lang="en-US" altLang="zh-CN" sz="1200" kern="0">
                <a:solidFill>
                  <a:sysClr val="windowText" lastClr="000000"/>
                </a:solidFill>
              </a:endParaRPr>
            </a:p>
          </p:txBody>
        </p:sp>
        <p:sp>
          <p:nvSpPr>
            <p:cNvPr id="72" name="Text Box 36"/>
            <p:cNvSpPr txBox="1">
              <a:spLocks noChangeArrowheads="1"/>
            </p:cNvSpPr>
            <p:nvPr/>
          </p:nvSpPr>
          <p:spPr bwMode="auto">
            <a:xfrm>
              <a:off x="3015" y="3707"/>
              <a:ext cx="1568"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zh-CN" altLang="en-US" kern="0" dirty="0">
                  <a:solidFill>
                    <a:sysClr val="windowText" lastClr="000000"/>
                  </a:solidFill>
                  <a:latin typeface="Times New Roman" pitchFamily="18" charset="0"/>
                  <a:ea typeface="楷体_GB2312" pitchFamily="49" charset="-122"/>
                </a:rPr>
                <a:t>模板下的矩阵元素</a:t>
              </a:r>
              <a:endParaRPr lang="zh-CN" altLang="en-US" kern="0" dirty="0">
                <a:solidFill>
                  <a:sysClr val="windowText" lastClr="000000"/>
                </a:solidFill>
                <a:ea typeface="楷体_GB2312" pitchFamily="49" charset="-122"/>
              </a:endParaRPr>
            </a:p>
          </p:txBody>
        </p:sp>
        <p:sp>
          <p:nvSpPr>
            <p:cNvPr id="73" name="Text Box 37"/>
            <p:cNvSpPr txBox="1">
              <a:spLocks noChangeArrowheads="1"/>
            </p:cNvSpPr>
            <p:nvPr/>
          </p:nvSpPr>
          <p:spPr bwMode="auto">
            <a:xfrm>
              <a:off x="4414" y="2742"/>
              <a:ext cx="1346" cy="216"/>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zh-CN" altLang="en-US" kern="0" dirty="0">
                  <a:solidFill>
                    <a:sysClr val="windowText" lastClr="000000"/>
                  </a:solidFill>
                  <a:latin typeface="Times New Roman" pitchFamily="18" charset="0"/>
                  <a:ea typeface="楷体_GB2312" pitchFamily="49" charset="-122"/>
                </a:rPr>
                <a:t>模板系数给出了坐标值</a:t>
              </a:r>
              <a:endParaRPr lang="zh-CN" altLang="en-US" kern="0" dirty="0">
                <a:solidFill>
                  <a:sysClr val="windowText" lastClr="000000"/>
                </a:solidFill>
                <a:ea typeface="楷体_GB2312" pitchFamily="49" charset="-122"/>
              </a:endParaRPr>
            </a:p>
          </p:txBody>
        </p:sp>
      </p:grpSp>
      <p:graphicFrame>
        <p:nvGraphicFramePr>
          <p:cNvPr id="74" name="Object 39"/>
          <p:cNvGraphicFramePr>
            <a:graphicFrameLocks noChangeAspect="1"/>
          </p:cNvGraphicFramePr>
          <p:nvPr/>
        </p:nvGraphicFramePr>
        <p:xfrm>
          <a:off x="1991545" y="5240362"/>
          <a:ext cx="8069263" cy="996950"/>
        </p:xfrm>
        <a:graphic>
          <a:graphicData uri="http://schemas.openxmlformats.org/presentationml/2006/ole">
            <mc:AlternateContent xmlns:mc="http://schemas.openxmlformats.org/markup-compatibility/2006">
              <mc:Choice xmlns:v="urn:schemas-microsoft-com:vml" Requires="v">
                <p:oleObj spid="_x0000_s1026" name="Equation" r:id="rId3" imgW="4089240" imgH="507960" progId="">
                  <p:embed/>
                </p:oleObj>
              </mc:Choice>
              <mc:Fallback>
                <p:oleObj name="Equation" r:id="rId3" imgW="4089240" imgH="5079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5" y="5240362"/>
                        <a:ext cx="8069263"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563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空域滤波原理</a:t>
            </a:r>
          </a:p>
        </p:txBody>
      </p:sp>
      <p:sp>
        <p:nvSpPr>
          <p:cNvPr id="3" name="内容占位符 2"/>
          <p:cNvSpPr>
            <a:spLocks noGrp="1"/>
          </p:cNvSpPr>
          <p:nvPr>
            <p:ph idx="1"/>
          </p:nvPr>
        </p:nvSpPr>
        <p:spPr>
          <a:xfrm>
            <a:off x="1981200" y="1268760"/>
            <a:ext cx="8229600" cy="5184576"/>
          </a:xfrm>
        </p:spPr>
        <p:txBody>
          <a:bodyPr>
            <a:normAutofit/>
          </a:bodyPr>
          <a:lstStyle/>
          <a:p>
            <a:r>
              <a:rPr lang="zh-CN" altLang="en-US" dirty="0">
                <a:latin typeface="Times New Roman" pitchFamily="18" charset="0"/>
                <a:cs typeface="Times New Roman" pitchFamily="18" charset="0"/>
              </a:rPr>
              <a:t>响应公式</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通常，掩模的长宽都为奇数。假设分别为</a:t>
            </a:r>
            <a:r>
              <a:rPr lang="en-US" altLang="zh-CN" dirty="0">
                <a:latin typeface="Times New Roman" pitchFamily="18" charset="0"/>
                <a:cs typeface="Times New Roman" pitchFamily="18" charset="0"/>
              </a:rPr>
              <a:t>2</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2</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。当窗口中心处于元素</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x</a:t>
            </a:r>
            <a:r>
              <a:rPr lang="en-US" altLang="zh-CN" dirty="0" err="1">
                <a:latin typeface="Times New Roman" pitchFamily="18" charset="0"/>
                <a:cs typeface="Times New Roman" pitchFamily="18" charset="0"/>
              </a:rPr>
              <a:t>,</a:t>
            </a:r>
            <a:r>
              <a:rPr lang="en-US" altLang="zh-CN" i="1" dirty="0" err="1">
                <a:latin typeface="Times New Roman" pitchFamily="18" charset="0"/>
                <a:cs typeface="Times New Roman" pitchFamily="18" charset="0"/>
              </a:rPr>
              <a:t>y</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处时，新的元素值为： </a:t>
            </a: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简化形式：</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对矩阵</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中所有元素都与掩模进行运算之后，最终产生一个新矩阵</a:t>
            </a:r>
            <a:r>
              <a:rPr lang="en-US" altLang="zh-CN" i="1" dirty="0">
                <a:latin typeface="Times New Roman" pitchFamily="18" charset="0"/>
                <a:cs typeface="Times New Roman" pitchFamily="18" charset="0"/>
              </a:rPr>
              <a:t>g</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15</a:t>
            </a:fld>
            <a:endParaRPr lang="en-US" altLang="zh-CN"/>
          </a:p>
        </p:txBody>
      </p:sp>
      <p:graphicFrame>
        <p:nvGraphicFramePr>
          <p:cNvPr id="32770" name="Object 2"/>
          <p:cNvGraphicFramePr>
            <a:graphicFrameLocks noChangeAspect="1"/>
          </p:cNvGraphicFramePr>
          <p:nvPr/>
        </p:nvGraphicFramePr>
        <p:xfrm>
          <a:off x="3359696" y="2420889"/>
          <a:ext cx="5721350" cy="1038225"/>
        </p:xfrm>
        <a:graphic>
          <a:graphicData uri="http://schemas.openxmlformats.org/presentationml/2006/ole">
            <mc:AlternateContent xmlns:mc="http://schemas.openxmlformats.org/markup-compatibility/2006">
              <mc:Choice xmlns:v="urn:schemas-microsoft-com:vml" Requires="v">
                <p:oleObj spid="_x0000_s2050" name="Equation" r:id="rId3" imgW="2362200" imgH="431800" progId="">
                  <p:embed/>
                </p:oleObj>
              </mc:Choice>
              <mc:Fallback>
                <p:oleObj name="Equation" r:id="rId3" imgW="2362200" imgH="431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2420889"/>
                        <a:ext cx="572135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3359697" y="4005065"/>
          <a:ext cx="5699125" cy="1038225"/>
        </p:xfrm>
        <a:graphic>
          <a:graphicData uri="http://schemas.openxmlformats.org/presentationml/2006/ole">
            <mc:AlternateContent xmlns:mc="http://schemas.openxmlformats.org/markup-compatibility/2006">
              <mc:Choice xmlns:v="urn:schemas-microsoft-com:vml" Requires="v">
                <p:oleObj spid="_x0000_s2051" name="Equation" r:id="rId5" imgW="2349500" imgH="431800" progId="">
                  <p:embed/>
                </p:oleObj>
              </mc:Choice>
              <mc:Fallback>
                <p:oleObj name="Equation" r:id="rId5" imgW="2349500" imgH="4318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697" y="4005065"/>
                        <a:ext cx="569912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473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图像的空域滤波增强</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平滑滤波</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16</a:t>
            </a:fld>
            <a:endParaRPr lang="en-US" altLang="zh-CN"/>
          </a:p>
        </p:txBody>
      </p:sp>
      <p:grpSp>
        <p:nvGrpSpPr>
          <p:cNvPr id="7" name="组合 6"/>
          <p:cNvGrpSpPr/>
          <p:nvPr/>
        </p:nvGrpSpPr>
        <p:grpSpPr>
          <a:xfrm>
            <a:off x="695400" y="1124744"/>
            <a:ext cx="7632848" cy="5544616"/>
            <a:chOff x="-20538" y="-99392"/>
            <a:chExt cx="12192000" cy="9414527"/>
          </a:xfrm>
        </p:grpSpPr>
        <p:pic>
          <p:nvPicPr>
            <p:cNvPr id="6" name="图片 5"/>
            <p:cNvPicPr>
              <a:picLocks noChangeAspect="1"/>
            </p:cNvPicPr>
            <p:nvPr/>
          </p:nvPicPr>
          <p:blipFill>
            <a:blip r:embed="rId2"/>
            <a:stretch>
              <a:fillRect/>
            </a:stretch>
          </p:blipFill>
          <p:spPr>
            <a:xfrm>
              <a:off x="930548" y="4400864"/>
              <a:ext cx="10801976" cy="4914271"/>
            </a:xfrm>
            <a:prstGeom prst="rect">
              <a:avLst/>
            </a:prstGeom>
          </p:spPr>
        </p:pic>
        <p:pic>
          <p:nvPicPr>
            <p:cNvPr id="5" name="图片 4"/>
            <p:cNvPicPr>
              <a:picLocks noChangeAspect="1"/>
            </p:cNvPicPr>
            <p:nvPr/>
          </p:nvPicPr>
          <p:blipFill>
            <a:blip r:embed="rId3"/>
            <a:stretch>
              <a:fillRect/>
            </a:stretch>
          </p:blipFill>
          <p:spPr>
            <a:xfrm>
              <a:off x="-20538" y="-99392"/>
              <a:ext cx="12192000" cy="4863228"/>
            </a:xfrm>
            <a:prstGeom prst="rect">
              <a:avLst/>
            </a:prstGeom>
          </p:spPr>
        </p:pic>
      </p:grpSp>
    </p:spTree>
    <p:extLst>
      <p:ext uri="{BB962C8B-B14F-4D97-AF65-F5344CB8AC3E}">
        <p14:creationId xmlns:p14="http://schemas.microsoft.com/office/powerpoint/2010/main" val="848725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空域平滑滤波</a:t>
            </a:r>
          </a:p>
        </p:txBody>
      </p:sp>
      <p:sp>
        <p:nvSpPr>
          <p:cNvPr id="3" name="内容占位符 2"/>
          <p:cNvSpPr>
            <a:spLocks noGrp="1"/>
          </p:cNvSpPr>
          <p:nvPr>
            <p:ph idx="1"/>
          </p:nvPr>
        </p:nvSpPr>
        <p:spPr/>
        <p:txBody>
          <a:bodyPr/>
          <a:lstStyle/>
          <a:p>
            <a:r>
              <a:rPr lang="zh-CN" altLang="en-US" dirty="0"/>
              <a:t>图像在传输过程中，由于传输信道、采样系统质量较差，或受各种干扰的影响，而造成图像毛糙，此时，就需对图像进行平滑处理。平滑可以抑制高频成分，但也使图像变得模糊。</a:t>
            </a:r>
            <a:endParaRPr lang="en-US" altLang="zh-CN" dirty="0"/>
          </a:p>
          <a:p>
            <a:r>
              <a:rPr lang="zh-CN" altLang="en-US" dirty="0"/>
              <a:t>平滑空间滤波器用于模糊处理和减少噪声。模糊处理经常用于预处理，例如，在提取大的目标之前去除图像中一些琐碎的细节，桥接直线或曲线的缝隙。 </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17</a:t>
            </a:fld>
            <a:endParaRPr lang="en-US" altLang="zh-CN"/>
          </a:p>
        </p:txBody>
      </p:sp>
      <p:sp>
        <p:nvSpPr>
          <p:cNvPr id="6" name="Rectangle 8"/>
          <p:cNvSpPr>
            <a:spLocks noChangeArrowheads="1"/>
          </p:cNvSpPr>
          <p:nvPr/>
        </p:nvSpPr>
        <p:spPr bwMode="auto">
          <a:xfrm>
            <a:off x="5792554" y="6444734"/>
            <a:ext cx="3390672" cy="369332"/>
          </a:xfrm>
          <a:prstGeom prst="rect">
            <a:avLst/>
          </a:prstGeom>
          <a:noFill/>
          <a:ln w="9525">
            <a:noFill/>
            <a:miter lim="800000"/>
            <a:headEnd/>
            <a:tailEnd/>
          </a:ln>
          <a:effectLst/>
        </p:spPr>
        <p:txBody>
          <a:bodyPr wrap="none" anchor="ctr">
            <a:spAutoFit/>
          </a:bodyPr>
          <a:lstStyle/>
          <a:p>
            <a:r>
              <a:rPr lang="zh-CN" altLang="en-US">
                <a:ea typeface="楷体_GB2312" pitchFamily="49" charset="-122"/>
              </a:rPr>
              <a:t>经过低通滤波处理后的图像</a:t>
            </a:r>
            <a:r>
              <a:rPr lang="zh-CN" altLang="en-US"/>
              <a:t> </a:t>
            </a:r>
          </a:p>
        </p:txBody>
      </p:sp>
    </p:spTree>
    <p:extLst>
      <p:ext uri="{BB962C8B-B14F-4D97-AF65-F5344CB8AC3E}">
        <p14:creationId xmlns:p14="http://schemas.microsoft.com/office/powerpoint/2010/main" val="59555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线性平滑滤波器</a:t>
            </a:r>
          </a:p>
        </p:txBody>
      </p:sp>
      <p:sp>
        <p:nvSpPr>
          <p:cNvPr id="3" name="内容占位符 2"/>
          <p:cNvSpPr>
            <a:spLocks noGrp="1"/>
          </p:cNvSpPr>
          <p:nvPr>
            <p:ph idx="1"/>
          </p:nvPr>
        </p:nvSpPr>
        <p:spPr/>
        <p:txBody>
          <a:bodyPr/>
          <a:lstStyle/>
          <a:p>
            <a:r>
              <a:rPr lang="zh-CN" altLang="en-US" dirty="0"/>
              <a:t>概念</a:t>
            </a:r>
            <a:endParaRPr lang="en-US" altLang="zh-CN" dirty="0"/>
          </a:p>
          <a:p>
            <a:pPr lvl="1">
              <a:lnSpc>
                <a:spcPct val="150000"/>
              </a:lnSpc>
            </a:pPr>
            <a:r>
              <a:rPr lang="zh-CN" altLang="en-US" dirty="0"/>
              <a:t>平滑线性空间滤波器的输出是包含在滤波掩模邻域内元素的简单平均值。因此，这些滤波器也称为均值滤波器。</a:t>
            </a:r>
            <a:endParaRPr lang="en-US" altLang="zh-CN" dirty="0"/>
          </a:p>
          <a:p>
            <a:pPr lvl="1">
              <a:lnSpc>
                <a:spcPct val="150000"/>
              </a:lnSpc>
            </a:pPr>
            <a:r>
              <a:rPr lang="zh-CN" altLang="en-US" dirty="0">
                <a:solidFill>
                  <a:srgbClr val="5E34F8"/>
                </a:solidFill>
              </a:rPr>
              <a:t>简单平均</a:t>
            </a:r>
            <a:r>
              <a:rPr lang="zh-CN" altLang="en-US" dirty="0"/>
              <a:t>，表示窗口中每一个元素对响应的贡献是一样的。</a:t>
            </a:r>
          </a:p>
          <a:p>
            <a:pPr lvl="1">
              <a:lnSpc>
                <a:spcPct val="150000"/>
              </a:lnSpc>
            </a:pPr>
            <a:r>
              <a:rPr lang="zh-CN" altLang="en-US" dirty="0">
                <a:solidFill>
                  <a:srgbClr val="5E34F8"/>
                </a:solidFill>
              </a:rPr>
              <a:t>加权平均</a:t>
            </a:r>
            <a:r>
              <a:rPr lang="zh-CN" altLang="en-US" dirty="0"/>
              <a:t>，表示窗口中的元素对相应的贡献有大小之分。</a:t>
            </a:r>
          </a:p>
          <a:p>
            <a:pPr lvl="1"/>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18</a:t>
            </a:fld>
            <a:endParaRPr lang="en-US" altLang="zh-CN"/>
          </a:p>
        </p:txBody>
      </p:sp>
      <p:grpSp>
        <p:nvGrpSpPr>
          <p:cNvPr id="5" name="Group 27"/>
          <p:cNvGrpSpPr>
            <a:grpSpLocks/>
          </p:cNvGrpSpPr>
          <p:nvPr/>
        </p:nvGrpSpPr>
        <p:grpSpPr bwMode="auto">
          <a:xfrm>
            <a:off x="2927648" y="3933056"/>
            <a:ext cx="2448272" cy="2232248"/>
            <a:chOff x="1057" y="2908"/>
            <a:chExt cx="1508" cy="1112"/>
          </a:xfrm>
        </p:grpSpPr>
        <p:sp>
          <p:nvSpPr>
            <p:cNvPr id="6" name="Rectangle 7"/>
            <p:cNvSpPr>
              <a:spLocks noChangeArrowheads="1"/>
            </p:cNvSpPr>
            <p:nvPr/>
          </p:nvSpPr>
          <p:spPr bwMode="auto">
            <a:xfrm>
              <a:off x="1376" y="2909"/>
              <a:ext cx="1164" cy="1087"/>
            </a:xfrm>
            <a:prstGeom prst="rect">
              <a:avLst/>
            </a:prstGeom>
            <a:noFill/>
            <a:ln w="9525">
              <a:solidFill>
                <a:srgbClr val="000000"/>
              </a:solidFill>
              <a:miter lim="800000"/>
              <a:headEnd/>
              <a:tailEnd/>
            </a:ln>
          </p:spPr>
          <p:txBody>
            <a:bodyPr/>
            <a:lstStyle/>
            <a:p>
              <a:endParaRPr lang="zh-CN" altLang="en-US"/>
            </a:p>
          </p:txBody>
        </p:sp>
        <p:sp>
          <p:nvSpPr>
            <p:cNvPr id="7" name="Line 8"/>
            <p:cNvSpPr>
              <a:spLocks noChangeShapeType="1"/>
            </p:cNvSpPr>
            <p:nvPr/>
          </p:nvSpPr>
          <p:spPr bwMode="auto">
            <a:xfrm>
              <a:off x="1376" y="3263"/>
              <a:ext cx="1155" cy="0"/>
            </a:xfrm>
            <a:prstGeom prst="line">
              <a:avLst/>
            </a:prstGeom>
            <a:noFill/>
            <a:ln w="9525">
              <a:solidFill>
                <a:srgbClr val="000000"/>
              </a:solidFill>
              <a:round/>
              <a:headEnd/>
              <a:tailEnd/>
            </a:ln>
          </p:spPr>
          <p:txBody>
            <a:bodyPr/>
            <a:lstStyle/>
            <a:p>
              <a:endParaRPr lang="zh-CN" altLang="en-US"/>
            </a:p>
          </p:txBody>
        </p:sp>
        <p:grpSp>
          <p:nvGrpSpPr>
            <p:cNvPr id="8" name="Group 9"/>
            <p:cNvGrpSpPr>
              <a:grpSpLocks/>
            </p:cNvGrpSpPr>
            <p:nvPr/>
          </p:nvGrpSpPr>
          <p:grpSpPr bwMode="auto">
            <a:xfrm rot="-5400000">
              <a:off x="1414" y="3249"/>
              <a:ext cx="1079" cy="397"/>
              <a:chOff x="3450" y="2956"/>
              <a:chExt cx="2070" cy="709"/>
            </a:xfrm>
          </p:grpSpPr>
          <p:sp>
            <p:nvSpPr>
              <p:cNvPr id="21" name="Line 10"/>
              <p:cNvSpPr>
                <a:spLocks noChangeShapeType="1"/>
              </p:cNvSpPr>
              <p:nvPr/>
            </p:nvSpPr>
            <p:spPr bwMode="auto">
              <a:xfrm flipH="1">
                <a:off x="3450" y="2956"/>
                <a:ext cx="2070" cy="1"/>
              </a:xfrm>
              <a:prstGeom prst="line">
                <a:avLst/>
              </a:prstGeom>
              <a:noFill/>
              <a:ln w="9525">
                <a:solidFill>
                  <a:srgbClr val="000000"/>
                </a:solidFill>
                <a:round/>
                <a:headEnd/>
                <a:tailEnd/>
              </a:ln>
            </p:spPr>
            <p:txBody>
              <a:bodyPr/>
              <a:lstStyle/>
              <a:p>
                <a:endParaRPr lang="zh-CN" altLang="en-US"/>
              </a:p>
            </p:txBody>
          </p:sp>
          <p:sp>
            <p:nvSpPr>
              <p:cNvPr id="22" name="Line 11"/>
              <p:cNvSpPr>
                <a:spLocks noChangeShapeType="1"/>
              </p:cNvSpPr>
              <p:nvPr/>
            </p:nvSpPr>
            <p:spPr bwMode="auto">
              <a:xfrm flipH="1">
                <a:off x="3450" y="3664"/>
                <a:ext cx="2070" cy="1"/>
              </a:xfrm>
              <a:prstGeom prst="line">
                <a:avLst/>
              </a:prstGeom>
              <a:noFill/>
              <a:ln w="9525">
                <a:solidFill>
                  <a:srgbClr val="000000"/>
                </a:solidFill>
                <a:round/>
                <a:headEnd/>
                <a:tailEnd/>
              </a:ln>
            </p:spPr>
            <p:txBody>
              <a:bodyPr/>
              <a:lstStyle/>
              <a:p>
                <a:endParaRPr lang="zh-CN" altLang="en-US"/>
              </a:p>
            </p:txBody>
          </p:sp>
        </p:grpSp>
        <p:sp>
          <p:nvSpPr>
            <p:cNvPr id="9" name="Text Box 12"/>
            <p:cNvSpPr txBox="1">
              <a:spLocks noChangeArrowheads="1"/>
            </p:cNvSpPr>
            <p:nvPr/>
          </p:nvSpPr>
          <p:spPr bwMode="auto">
            <a:xfrm>
              <a:off x="1350" y="2972"/>
              <a:ext cx="436" cy="297"/>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0" name="Text Box 13"/>
            <p:cNvSpPr txBox="1">
              <a:spLocks noChangeArrowheads="1"/>
            </p:cNvSpPr>
            <p:nvPr/>
          </p:nvSpPr>
          <p:spPr bwMode="auto">
            <a:xfrm>
              <a:off x="1736" y="2972"/>
              <a:ext cx="435" cy="297"/>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1" name="Text Box 14"/>
            <p:cNvSpPr txBox="1">
              <a:spLocks noChangeArrowheads="1"/>
            </p:cNvSpPr>
            <p:nvPr/>
          </p:nvSpPr>
          <p:spPr bwMode="auto">
            <a:xfrm>
              <a:off x="2129" y="2972"/>
              <a:ext cx="436" cy="297"/>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2" name="Line 15"/>
            <p:cNvSpPr>
              <a:spLocks noChangeShapeType="1"/>
            </p:cNvSpPr>
            <p:nvPr/>
          </p:nvSpPr>
          <p:spPr bwMode="auto">
            <a:xfrm>
              <a:off x="1376" y="3638"/>
              <a:ext cx="1155" cy="0"/>
            </a:xfrm>
            <a:prstGeom prst="line">
              <a:avLst/>
            </a:prstGeom>
            <a:noFill/>
            <a:ln w="9525">
              <a:solidFill>
                <a:srgbClr val="000000"/>
              </a:solidFill>
              <a:round/>
              <a:headEnd/>
              <a:tailEnd/>
            </a:ln>
          </p:spPr>
          <p:txBody>
            <a:bodyPr/>
            <a:lstStyle/>
            <a:p>
              <a:endParaRPr lang="zh-CN" altLang="en-US"/>
            </a:p>
          </p:txBody>
        </p:sp>
        <p:sp>
          <p:nvSpPr>
            <p:cNvPr id="13" name="Text Box 16"/>
            <p:cNvSpPr txBox="1">
              <a:spLocks noChangeArrowheads="1"/>
            </p:cNvSpPr>
            <p:nvPr/>
          </p:nvSpPr>
          <p:spPr bwMode="auto">
            <a:xfrm>
              <a:off x="1350" y="3347"/>
              <a:ext cx="436" cy="298"/>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4" name="Text Box 17"/>
            <p:cNvSpPr txBox="1">
              <a:spLocks noChangeArrowheads="1"/>
            </p:cNvSpPr>
            <p:nvPr/>
          </p:nvSpPr>
          <p:spPr bwMode="auto">
            <a:xfrm>
              <a:off x="1736" y="3347"/>
              <a:ext cx="435" cy="298"/>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5" name="Text Box 18"/>
            <p:cNvSpPr txBox="1">
              <a:spLocks noChangeArrowheads="1"/>
            </p:cNvSpPr>
            <p:nvPr/>
          </p:nvSpPr>
          <p:spPr bwMode="auto">
            <a:xfrm>
              <a:off x="2129" y="3347"/>
              <a:ext cx="436" cy="298"/>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6" name="Text Box 19"/>
            <p:cNvSpPr txBox="1">
              <a:spLocks noChangeArrowheads="1"/>
            </p:cNvSpPr>
            <p:nvPr/>
          </p:nvSpPr>
          <p:spPr bwMode="auto">
            <a:xfrm>
              <a:off x="1350" y="3723"/>
              <a:ext cx="436" cy="297"/>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7" name="Text Box 20"/>
            <p:cNvSpPr txBox="1">
              <a:spLocks noChangeArrowheads="1"/>
            </p:cNvSpPr>
            <p:nvPr/>
          </p:nvSpPr>
          <p:spPr bwMode="auto">
            <a:xfrm>
              <a:off x="1736" y="3723"/>
              <a:ext cx="435" cy="297"/>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8" name="Text Box 21"/>
            <p:cNvSpPr txBox="1">
              <a:spLocks noChangeArrowheads="1"/>
            </p:cNvSpPr>
            <p:nvPr/>
          </p:nvSpPr>
          <p:spPr bwMode="auto">
            <a:xfrm>
              <a:off x="2129" y="3723"/>
              <a:ext cx="436" cy="297"/>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9" name="Text Box 22"/>
            <p:cNvSpPr txBox="1">
              <a:spLocks noChangeArrowheads="1"/>
            </p:cNvSpPr>
            <p:nvPr/>
          </p:nvSpPr>
          <p:spPr bwMode="auto">
            <a:xfrm>
              <a:off x="1155" y="3285"/>
              <a:ext cx="114" cy="184"/>
            </a:xfrm>
            <a:prstGeom prst="rect">
              <a:avLst/>
            </a:prstGeom>
            <a:noFill/>
            <a:ln w="9525">
              <a:noFill/>
              <a:miter lim="800000"/>
              <a:headEnd/>
              <a:tailEnd/>
            </a:ln>
          </p:spPr>
          <p:txBody>
            <a:bodyPr wrap="none">
              <a:spAutoFit/>
            </a:bodyPr>
            <a:lstStyle/>
            <a:p>
              <a:pPr algn="ctr"/>
              <a:endParaRPr lang="zh-CN" altLang="zh-CN"/>
            </a:p>
          </p:txBody>
        </p:sp>
        <p:graphicFrame>
          <p:nvGraphicFramePr>
            <p:cNvPr id="20" name="Object 24"/>
            <p:cNvGraphicFramePr>
              <a:graphicFrameLocks noChangeAspect="1"/>
            </p:cNvGraphicFramePr>
            <p:nvPr/>
          </p:nvGraphicFramePr>
          <p:xfrm>
            <a:off x="1057" y="3267"/>
            <a:ext cx="291" cy="447"/>
          </p:xfrm>
          <a:graphic>
            <a:graphicData uri="http://schemas.openxmlformats.org/presentationml/2006/ole">
              <mc:AlternateContent xmlns:mc="http://schemas.openxmlformats.org/markup-compatibility/2006">
                <mc:Choice xmlns:v="urn:schemas-microsoft-com:vml" Requires="v">
                  <p:oleObj spid="_x0000_s3074" name="Equation" r:id="rId3" imgW="241195" imgH="393529" progId="">
                    <p:embed/>
                  </p:oleObj>
                </mc:Choice>
                <mc:Fallback>
                  <p:oleObj name="Equation" r:id="rId3" imgW="241195"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 y="3267"/>
                          <a:ext cx="291"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45"/>
          <p:cNvGrpSpPr>
            <a:grpSpLocks/>
          </p:cNvGrpSpPr>
          <p:nvPr/>
        </p:nvGrpSpPr>
        <p:grpSpPr bwMode="auto">
          <a:xfrm>
            <a:off x="6168008" y="4005064"/>
            <a:ext cx="2736304" cy="2088232"/>
            <a:chOff x="3355" y="1672"/>
            <a:chExt cx="1534" cy="1099"/>
          </a:xfrm>
        </p:grpSpPr>
        <p:sp>
          <p:nvSpPr>
            <p:cNvPr id="24" name="Rectangle 25"/>
            <p:cNvSpPr>
              <a:spLocks noChangeArrowheads="1"/>
            </p:cNvSpPr>
            <p:nvPr/>
          </p:nvSpPr>
          <p:spPr bwMode="auto">
            <a:xfrm>
              <a:off x="3737" y="1673"/>
              <a:ext cx="1128" cy="1075"/>
            </a:xfrm>
            <a:prstGeom prst="rect">
              <a:avLst/>
            </a:prstGeom>
            <a:noFill/>
            <a:ln w="9525">
              <a:solidFill>
                <a:srgbClr val="000000"/>
              </a:solidFill>
              <a:miter lim="800000"/>
              <a:headEnd/>
              <a:tailEnd/>
            </a:ln>
          </p:spPr>
          <p:txBody>
            <a:bodyPr/>
            <a:lstStyle/>
            <a:p>
              <a:endParaRPr lang="zh-CN" altLang="en-US"/>
            </a:p>
          </p:txBody>
        </p:sp>
        <p:sp>
          <p:nvSpPr>
            <p:cNvPr id="25" name="Line 26"/>
            <p:cNvSpPr>
              <a:spLocks noChangeShapeType="1"/>
            </p:cNvSpPr>
            <p:nvPr/>
          </p:nvSpPr>
          <p:spPr bwMode="auto">
            <a:xfrm>
              <a:off x="3737" y="2022"/>
              <a:ext cx="1120" cy="0"/>
            </a:xfrm>
            <a:prstGeom prst="line">
              <a:avLst/>
            </a:prstGeom>
            <a:noFill/>
            <a:ln w="9525">
              <a:solidFill>
                <a:srgbClr val="000000"/>
              </a:solidFill>
              <a:round/>
              <a:headEnd/>
              <a:tailEnd/>
            </a:ln>
          </p:spPr>
          <p:txBody>
            <a:bodyPr/>
            <a:lstStyle/>
            <a:p>
              <a:endParaRPr lang="zh-CN" altLang="en-US"/>
            </a:p>
          </p:txBody>
        </p:sp>
        <p:grpSp>
          <p:nvGrpSpPr>
            <p:cNvPr id="26" name="Group 27"/>
            <p:cNvGrpSpPr>
              <a:grpSpLocks/>
            </p:cNvGrpSpPr>
            <p:nvPr/>
          </p:nvGrpSpPr>
          <p:grpSpPr bwMode="auto">
            <a:xfrm rot="-5400000">
              <a:off x="3764" y="2012"/>
              <a:ext cx="1066" cy="385"/>
              <a:chOff x="3450" y="2956"/>
              <a:chExt cx="2070" cy="709"/>
            </a:xfrm>
          </p:grpSpPr>
          <p:sp>
            <p:nvSpPr>
              <p:cNvPr id="39" name="Line 28"/>
              <p:cNvSpPr>
                <a:spLocks noChangeShapeType="1"/>
              </p:cNvSpPr>
              <p:nvPr/>
            </p:nvSpPr>
            <p:spPr bwMode="auto">
              <a:xfrm flipH="1">
                <a:off x="3450" y="2956"/>
                <a:ext cx="2070" cy="1"/>
              </a:xfrm>
              <a:prstGeom prst="line">
                <a:avLst/>
              </a:prstGeom>
              <a:noFill/>
              <a:ln w="9525">
                <a:solidFill>
                  <a:srgbClr val="000000"/>
                </a:solidFill>
                <a:round/>
                <a:headEnd/>
                <a:tailEnd/>
              </a:ln>
            </p:spPr>
            <p:txBody>
              <a:bodyPr/>
              <a:lstStyle/>
              <a:p>
                <a:endParaRPr lang="zh-CN" altLang="en-US"/>
              </a:p>
            </p:txBody>
          </p:sp>
          <p:sp>
            <p:nvSpPr>
              <p:cNvPr id="40" name="Line 29"/>
              <p:cNvSpPr>
                <a:spLocks noChangeShapeType="1"/>
              </p:cNvSpPr>
              <p:nvPr/>
            </p:nvSpPr>
            <p:spPr bwMode="auto">
              <a:xfrm flipH="1">
                <a:off x="3450" y="3664"/>
                <a:ext cx="2070" cy="1"/>
              </a:xfrm>
              <a:prstGeom prst="line">
                <a:avLst/>
              </a:prstGeom>
              <a:noFill/>
              <a:ln w="9525">
                <a:solidFill>
                  <a:srgbClr val="000000"/>
                </a:solidFill>
                <a:round/>
                <a:headEnd/>
                <a:tailEnd/>
              </a:ln>
            </p:spPr>
            <p:txBody>
              <a:bodyPr/>
              <a:lstStyle/>
              <a:p>
                <a:endParaRPr lang="zh-CN" altLang="en-US"/>
              </a:p>
            </p:txBody>
          </p:sp>
        </p:grpSp>
        <p:sp>
          <p:nvSpPr>
            <p:cNvPr id="27" name="Text Box 30"/>
            <p:cNvSpPr txBox="1">
              <a:spLocks noChangeArrowheads="1"/>
            </p:cNvSpPr>
            <p:nvPr/>
          </p:nvSpPr>
          <p:spPr bwMode="auto">
            <a:xfrm>
              <a:off x="3713" y="1736"/>
              <a:ext cx="421" cy="293"/>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28" name="Text Box 31"/>
            <p:cNvSpPr txBox="1">
              <a:spLocks noChangeArrowheads="1"/>
            </p:cNvSpPr>
            <p:nvPr/>
          </p:nvSpPr>
          <p:spPr bwMode="auto">
            <a:xfrm>
              <a:off x="4086" y="1736"/>
              <a:ext cx="422" cy="293"/>
            </a:xfrm>
            <a:prstGeom prst="rect">
              <a:avLst/>
            </a:prstGeom>
            <a:noFill/>
            <a:ln w="9525">
              <a:noFill/>
              <a:miter lim="800000"/>
              <a:headEnd/>
              <a:tailEnd/>
            </a:ln>
          </p:spPr>
          <p:txBody>
            <a:bodyPr/>
            <a:lstStyle/>
            <a:p>
              <a:pPr algn="ctr"/>
              <a:r>
                <a:rPr lang="en-US" altLang="zh-CN">
                  <a:latin typeface="Times New Roman" pitchFamily="18" charset="0"/>
                </a:rPr>
                <a:t>2</a:t>
              </a:r>
              <a:endParaRPr lang="en-US" altLang="zh-CN"/>
            </a:p>
          </p:txBody>
        </p:sp>
        <p:sp>
          <p:nvSpPr>
            <p:cNvPr id="29" name="Text Box 32"/>
            <p:cNvSpPr txBox="1">
              <a:spLocks noChangeArrowheads="1"/>
            </p:cNvSpPr>
            <p:nvPr/>
          </p:nvSpPr>
          <p:spPr bwMode="auto">
            <a:xfrm>
              <a:off x="4467" y="1736"/>
              <a:ext cx="422" cy="293"/>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30" name="Line 33"/>
            <p:cNvSpPr>
              <a:spLocks noChangeShapeType="1"/>
            </p:cNvSpPr>
            <p:nvPr/>
          </p:nvSpPr>
          <p:spPr bwMode="auto">
            <a:xfrm>
              <a:off x="3737" y="2393"/>
              <a:ext cx="1120" cy="0"/>
            </a:xfrm>
            <a:prstGeom prst="line">
              <a:avLst/>
            </a:prstGeom>
            <a:noFill/>
            <a:ln w="9525">
              <a:solidFill>
                <a:srgbClr val="000000"/>
              </a:solidFill>
              <a:round/>
              <a:headEnd/>
              <a:tailEnd/>
            </a:ln>
          </p:spPr>
          <p:txBody>
            <a:bodyPr/>
            <a:lstStyle/>
            <a:p>
              <a:endParaRPr lang="zh-CN" altLang="en-US"/>
            </a:p>
          </p:txBody>
        </p:sp>
        <p:sp>
          <p:nvSpPr>
            <p:cNvPr id="31" name="Text Box 34"/>
            <p:cNvSpPr txBox="1">
              <a:spLocks noChangeArrowheads="1"/>
            </p:cNvSpPr>
            <p:nvPr/>
          </p:nvSpPr>
          <p:spPr bwMode="auto">
            <a:xfrm>
              <a:off x="3713" y="2106"/>
              <a:ext cx="421" cy="294"/>
            </a:xfrm>
            <a:prstGeom prst="rect">
              <a:avLst/>
            </a:prstGeom>
            <a:noFill/>
            <a:ln w="9525">
              <a:noFill/>
              <a:miter lim="800000"/>
              <a:headEnd/>
              <a:tailEnd/>
            </a:ln>
          </p:spPr>
          <p:txBody>
            <a:bodyPr/>
            <a:lstStyle/>
            <a:p>
              <a:pPr algn="ctr"/>
              <a:r>
                <a:rPr lang="en-US" altLang="zh-CN">
                  <a:latin typeface="Times New Roman" pitchFamily="18" charset="0"/>
                </a:rPr>
                <a:t>2</a:t>
              </a:r>
              <a:endParaRPr lang="en-US" altLang="zh-CN"/>
            </a:p>
          </p:txBody>
        </p:sp>
        <p:sp>
          <p:nvSpPr>
            <p:cNvPr id="32" name="Text Box 35"/>
            <p:cNvSpPr txBox="1">
              <a:spLocks noChangeArrowheads="1"/>
            </p:cNvSpPr>
            <p:nvPr/>
          </p:nvSpPr>
          <p:spPr bwMode="auto">
            <a:xfrm>
              <a:off x="4086" y="2106"/>
              <a:ext cx="422" cy="294"/>
            </a:xfrm>
            <a:prstGeom prst="rect">
              <a:avLst/>
            </a:prstGeom>
            <a:noFill/>
            <a:ln w="9525">
              <a:noFill/>
              <a:miter lim="800000"/>
              <a:headEnd/>
              <a:tailEnd/>
            </a:ln>
          </p:spPr>
          <p:txBody>
            <a:bodyPr/>
            <a:lstStyle/>
            <a:p>
              <a:pPr algn="ctr"/>
              <a:r>
                <a:rPr lang="en-US" altLang="zh-CN">
                  <a:latin typeface="Times New Roman" pitchFamily="18" charset="0"/>
                </a:rPr>
                <a:t>4</a:t>
              </a:r>
              <a:endParaRPr lang="en-US" altLang="zh-CN"/>
            </a:p>
          </p:txBody>
        </p:sp>
        <p:sp>
          <p:nvSpPr>
            <p:cNvPr id="33" name="Text Box 36"/>
            <p:cNvSpPr txBox="1">
              <a:spLocks noChangeArrowheads="1"/>
            </p:cNvSpPr>
            <p:nvPr/>
          </p:nvSpPr>
          <p:spPr bwMode="auto">
            <a:xfrm>
              <a:off x="4467" y="2106"/>
              <a:ext cx="422" cy="294"/>
            </a:xfrm>
            <a:prstGeom prst="rect">
              <a:avLst/>
            </a:prstGeom>
            <a:noFill/>
            <a:ln w="9525">
              <a:noFill/>
              <a:miter lim="800000"/>
              <a:headEnd/>
              <a:tailEnd/>
            </a:ln>
          </p:spPr>
          <p:txBody>
            <a:bodyPr/>
            <a:lstStyle/>
            <a:p>
              <a:pPr algn="ctr"/>
              <a:r>
                <a:rPr lang="en-US" altLang="zh-CN">
                  <a:latin typeface="Times New Roman" pitchFamily="18" charset="0"/>
                </a:rPr>
                <a:t>2</a:t>
              </a:r>
              <a:endParaRPr lang="en-US" altLang="zh-CN"/>
            </a:p>
          </p:txBody>
        </p:sp>
        <p:sp>
          <p:nvSpPr>
            <p:cNvPr id="34" name="Text Box 37"/>
            <p:cNvSpPr txBox="1">
              <a:spLocks noChangeArrowheads="1"/>
            </p:cNvSpPr>
            <p:nvPr/>
          </p:nvSpPr>
          <p:spPr bwMode="auto">
            <a:xfrm>
              <a:off x="3713" y="2477"/>
              <a:ext cx="421" cy="294"/>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35" name="Text Box 38"/>
            <p:cNvSpPr txBox="1">
              <a:spLocks noChangeArrowheads="1"/>
            </p:cNvSpPr>
            <p:nvPr/>
          </p:nvSpPr>
          <p:spPr bwMode="auto">
            <a:xfrm>
              <a:off x="4086" y="2477"/>
              <a:ext cx="422" cy="294"/>
            </a:xfrm>
            <a:prstGeom prst="rect">
              <a:avLst/>
            </a:prstGeom>
            <a:noFill/>
            <a:ln w="9525">
              <a:noFill/>
              <a:miter lim="800000"/>
              <a:headEnd/>
              <a:tailEnd/>
            </a:ln>
          </p:spPr>
          <p:txBody>
            <a:bodyPr/>
            <a:lstStyle/>
            <a:p>
              <a:pPr algn="ctr"/>
              <a:r>
                <a:rPr lang="en-US" altLang="zh-CN">
                  <a:latin typeface="Times New Roman" pitchFamily="18" charset="0"/>
                </a:rPr>
                <a:t>2</a:t>
              </a:r>
              <a:endParaRPr lang="en-US" altLang="zh-CN"/>
            </a:p>
          </p:txBody>
        </p:sp>
        <p:sp>
          <p:nvSpPr>
            <p:cNvPr id="36" name="Text Box 39"/>
            <p:cNvSpPr txBox="1">
              <a:spLocks noChangeArrowheads="1"/>
            </p:cNvSpPr>
            <p:nvPr/>
          </p:nvSpPr>
          <p:spPr bwMode="auto">
            <a:xfrm>
              <a:off x="4467" y="2477"/>
              <a:ext cx="422" cy="294"/>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37" name="Text Box 40"/>
            <p:cNvSpPr txBox="1">
              <a:spLocks noChangeArrowheads="1"/>
            </p:cNvSpPr>
            <p:nvPr/>
          </p:nvSpPr>
          <p:spPr bwMode="auto">
            <a:xfrm>
              <a:off x="3493" y="2044"/>
              <a:ext cx="104" cy="194"/>
            </a:xfrm>
            <a:prstGeom prst="rect">
              <a:avLst/>
            </a:prstGeom>
            <a:noFill/>
            <a:ln w="9525">
              <a:noFill/>
              <a:miter lim="800000"/>
              <a:headEnd/>
              <a:tailEnd/>
            </a:ln>
          </p:spPr>
          <p:txBody>
            <a:bodyPr wrap="none">
              <a:spAutoFit/>
            </a:bodyPr>
            <a:lstStyle/>
            <a:p>
              <a:pPr algn="ctr"/>
              <a:endParaRPr lang="zh-CN" altLang="zh-CN"/>
            </a:p>
          </p:txBody>
        </p:sp>
        <p:graphicFrame>
          <p:nvGraphicFramePr>
            <p:cNvPr id="38" name="Object 41"/>
            <p:cNvGraphicFramePr>
              <a:graphicFrameLocks noChangeAspect="1"/>
            </p:cNvGraphicFramePr>
            <p:nvPr/>
          </p:nvGraphicFramePr>
          <p:xfrm>
            <a:off x="3355" y="1970"/>
            <a:ext cx="348" cy="426"/>
          </p:xfrm>
          <a:graphic>
            <a:graphicData uri="http://schemas.openxmlformats.org/presentationml/2006/ole">
              <mc:AlternateContent xmlns:mc="http://schemas.openxmlformats.org/markup-compatibility/2006">
                <mc:Choice xmlns:v="urn:schemas-microsoft-com:vml" Requires="v">
                  <p:oleObj spid="_x0000_s3075" name="Equation" r:id="rId5" imgW="304536" imgH="393359" progId="">
                    <p:embed/>
                  </p:oleObj>
                </mc:Choice>
                <mc:Fallback>
                  <p:oleObj name="Equation" r:id="rId5" imgW="304536" imgH="39335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 y="1970"/>
                          <a:ext cx="348"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5948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线性平滑滤波器</a:t>
            </a:r>
          </a:p>
        </p:txBody>
      </p:sp>
      <p:sp>
        <p:nvSpPr>
          <p:cNvPr id="3" name="内容占位符 2"/>
          <p:cNvSpPr>
            <a:spLocks noGrp="1"/>
          </p:cNvSpPr>
          <p:nvPr>
            <p:ph idx="1"/>
          </p:nvPr>
        </p:nvSpPr>
        <p:spPr/>
        <p:txBody>
          <a:bodyPr/>
          <a:lstStyle/>
          <a:p>
            <a:r>
              <a:rPr lang="zh-CN" altLang="en-US" dirty="0"/>
              <a:t>一般公式</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19</a:t>
            </a:fld>
            <a:endParaRPr lang="en-US" altLang="zh-CN"/>
          </a:p>
        </p:txBody>
      </p:sp>
      <p:graphicFrame>
        <p:nvGraphicFramePr>
          <p:cNvPr id="5" name="Object 43"/>
          <p:cNvGraphicFramePr>
            <a:graphicFrameLocks noChangeAspect="1"/>
          </p:cNvGraphicFramePr>
          <p:nvPr/>
        </p:nvGraphicFramePr>
        <p:xfrm>
          <a:off x="2947988" y="1988840"/>
          <a:ext cx="5694362" cy="2012950"/>
        </p:xfrm>
        <a:graphic>
          <a:graphicData uri="http://schemas.openxmlformats.org/presentationml/2006/ole">
            <mc:AlternateContent xmlns:mc="http://schemas.openxmlformats.org/markup-compatibility/2006">
              <mc:Choice xmlns:v="urn:schemas-microsoft-com:vml" Requires="v">
                <p:oleObj spid="_x0000_s4098" name="Equation" r:id="rId3" imgW="2374900" imgH="838200" progId="">
                  <p:embed/>
                </p:oleObj>
              </mc:Choice>
              <mc:Fallback>
                <p:oleObj name="Equation" r:id="rId3" imgW="2374900" imgH="838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988" y="1988840"/>
                        <a:ext cx="5694362"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5"/>
          <p:cNvSpPr txBox="1">
            <a:spLocks noChangeArrowheads="1"/>
          </p:cNvSpPr>
          <p:nvPr/>
        </p:nvSpPr>
        <p:spPr bwMode="auto">
          <a:xfrm>
            <a:off x="2781300" y="4293097"/>
            <a:ext cx="6978650" cy="2215991"/>
          </a:xfrm>
          <a:prstGeom prst="rect">
            <a:avLst/>
          </a:prstGeom>
          <a:noFill/>
          <a:ln w="9525">
            <a:noFill/>
            <a:miter lim="800000"/>
            <a:headEnd/>
            <a:tailEnd/>
          </a:ln>
          <a:effectLst/>
        </p:spPr>
        <p:txBody>
          <a:bodyPr>
            <a:spAutoFit/>
          </a:bodyPr>
          <a:lstStyle/>
          <a:p>
            <a:pPr algn="l"/>
            <a:r>
              <a:rPr lang="zh-CN" altLang="en-US" dirty="0">
                <a:latin typeface="Times New Roman" pitchFamily="18" charset="0"/>
                <a:cs typeface="Times New Roman" pitchFamily="18" charset="0"/>
              </a:rPr>
              <a:t>其中，滤波器大小为</a:t>
            </a:r>
            <a:r>
              <a:rPr lang="en-US" altLang="zh-CN" dirty="0">
                <a:latin typeface="Times New Roman" pitchFamily="18" charset="0"/>
                <a:cs typeface="Times New Roman" pitchFamily="18" charset="0"/>
              </a:rPr>
              <a:t>(2</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+1) ×(2</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w</a:t>
            </a:r>
            <a:r>
              <a:rPr lang="zh-CN" altLang="en-US" dirty="0">
                <a:latin typeface="Times New Roman" pitchFamily="18" charset="0"/>
                <a:cs typeface="Times New Roman" pitchFamily="18" charset="0"/>
              </a:rPr>
              <a:t>为滤波器，</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为输入矩阵，</a:t>
            </a:r>
            <a:r>
              <a:rPr lang="en-US" altLang="zh-CN" i="1" dirty="0">
                <a:latin typeface="Times New Roman" pitchFamily="18" charset="0"/>
                <a:cs typeface="Times New Roman" pitchFamily="18" charset="0"/>
              </a:rPr>
              <a:t>g</a:t>
            </a:r>
            <a:r>
              <a:rPr lang="zh-CN" altLang="en-US" dirty="0">
                <a:latin typeface="Times New Roman" pitchFamily="18" charset="0"/>
                <a:cs typeface="Times New Roman" pitchFamily="18" charset="0"/>
              </a:rPr>
              <a:t>为输出矩阵。</a:t>
            </a:r>
            <a:endParaRPr lang="en-US" altLang="zh-CN" dirty="0">
              <a:latin typeface="Times New Roman" pitchFamily="18" charset="0"/>
              <a:cs typeface="Times New Roman" pitchFamily="18" charset="0"/>
            </a:endParaRPr>
          </a:p>
          <a:p>
            <a:pPr algn="l"/>
            <a:endParaRPr lang="en-US" altLang="zh-CN" dirty="0">
              <a:latin typeface="Times New Roman" pitchFamily="18" charset="0"/>
              <a:cs typeface="Times New Roman" pitchFamily="18" charset="0"/>
            </a:endParaRPr>
          </a:p>
          <a:p>
            <a:pPr marL="0" lvl="1" algn="l"/>
            <a:r>
              <a:rPr lang="zh-CN" altLang="en-US" dirty="0"/>
              <a:t>如果用于图像，滤波掩模的大小与图像的平滑效果有直接的关系。当掩模比较小时，可以观察到在整幅图像中有轻微的模糊，当掩模大小增加，模糊程度也随之增加。 </a:t>
            </a:r>
          </a:p>
          <a:p>
            <a:pPr algn="l"/>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9806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normAutofit/>
          </a:bodyPr>
          <a:lstStyle/>
          <a:p>
            <a:pPr>
              <a:lnSpc>
                <a:spcPct val="150000"/>
              </a:lnSpc>
            </a:pPr>
            <a:r>
              <a:rPr lang="zh-CN" altLang="en-US" dirty="0">
                <a:latin typeface="Times New Roman" pitchFamily="18" charset="0"/>
                <a:cs typeface="Times New Roman" pitchFamily="18" charset="0"/>
              </a:rPr>
              <a:t>灰度变换增强</a:t>
            </a:r>
            <a:endParaRPr lang="en-US" altLang="zh-CN"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图像的空域</a:t>
            </a:r>
            <a:r>
              <a:rPr lang="zh-CN" altLang="en-US">
                <a:latin typeface="Times New Roman" pitchFamily="18" charset="0"/>
                <a:cs typeface="Times New Roman" pitchFamily="18" charset="0"/>
              </a:rPr>
              <a:t>滤波增强</a:t>
            </a:r>
            <a:endParaRPr lang="en-US" altLang="zh-CN"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非线性滤波器</a:t>
            </a:r>
            <a:endParaRPr lang="zh-CN" altLang="en-US" dirty="0"/>
          </a:p>
        </p:txBody>
      </p:sp>
      <p:sp>
        <p:nvSpPr>
          <p:cNvPr id="3" name="内容占位符 2"/>
          <p:cNvSpPr>
            <a:spLocks noGrp="1"/>
          </p:cNvSpPr>
          <p:nvPr>
            <p:ph idx="1"/>
          </p:nvPr>
        </p:nvSpPr>
        <p:spPr/>
        <p:txBody>
          <a:bodyPr/>
          <a:lstStyle/>
          <a:p>
            <a:r>
              <a:rPr lang="zh-CN" altLang="en-US" dirty="0"/>
              <a:t>中值滤波</a:t>
            </a:r>
            <a:endParaRPr lang="en-US" altLang="zh-CN" dirty="0"/>
          </a:p>
          <a:p>
            <a:pPr lvl="1"/>
            <a:r>
              <a:rPr lang="zh-CN" altLang="en-US" dirty="0"/>
              <a:t>统计滤波器是一种非线性的空间滤波器，它的响应是基于窗口内图像区域中像素值的排序，由统计排序结果决定的值代替中心像素的值。</a:t>
            </a:r>
          </a:p>
          <a:p>
            <a:pPr lvl="1"/>
            <a:r>
              <a:rPr lang="zh-CN" altLang="en-US" dirty="0"/>
              <a:t>统计滤波器中最常见的例子就是</a:t>
            </a:r>
            <a:r>
              <a:rPr lang="zh-CN" altLang="en-US" dirty="0">
                <a:solidFill>
                  <a:srgbClr val="5E34F8"/>
                </a:solidFill>
              </a:rPr>
              <a:t>中值滤波器</a:t>
            </a:r>
            <a:r>
              <a:rPr lang="zh-CN" altLang="en-US" dirty="0"/>
              <a:t>。</a:t>
            </a:r>
            <a:endParaRPr lang="en-US" altLang="zh-CN" dirty="0"/>
          </a:p>
          <a:p>
            <a:pPr lvl="1"/>
            <a:endParaRPr lang="en-US" altLang="zh-CN" dirty="0"/>
          </a:p>
          <a:p>
            <a:pPr lvl="1">
              <a:spcBef>
                <a:spcPct val="35000"/>
              </a:spcBef>
              <a:buFont typeface="Wingdings" pitchFamily="2" charset="2"/>
              <a:buChar char="Ø"/>
            </a:pPr>
            <a:r>
              <a:rPr lang="zh-CN" altLang="en-US" dirty="0">
                <a:solidFill>
                  <a:srgbClr val="0000FF"/>
                </a:solidFill>
              </a:rPr>
              <a:t>用像素邻域内灰度的中值代替该像素的值。</a:t>
            </a:r>
          </a:p>
          <a:p>
            <a:pPr lvl="1">
              <a:spcBef>
                <a:spcPct val="35000"/>
              </a:spcBef>
              <a:buFont typeface="Wingdings" pitchFamily="2" charset="2"/>
              <a:buChar char="Ø"/>
            </a:pPr>
            <a:r>
              <a:rPr lang="zh-CN" altLang="en-US" dirty="0">
                <a:solidFill>
                  <a:srgbClr val="0000FF"/>
                </a:solidFill>
              </a:rPr>
              <a:t>提供了优秀的去噪能力，比小尺寸的线性平滑滤波器的模糊程度明显要低。</a:t>
            </a:r>
          </a:p>
          <a:p>
            <a:pPr lvl="1">
              <a:spcBef>
                <a:spcPct val="35000"/>
              </a:spcBef>
              <a:buFont typeface="Wingdings" pitchFamily="2" charset="2"/>
              <a:buChar char="Ø"/>
            </a:pPr>
            <a:r>
              <a:rPr lang="zh-CN" altLang="en-US" dirty="0">
                <a:solidFill>
                  <a:srgbClr val="0000FF"/>
                </a:solidFill>
              </a:rPr>
              <a:t>对处理脉冲噪声（也称为椒盐噪声）非常有效，因为这种噪声是以黑白点叠加在图像上的。 </a:t>
            </a:r>
          </a:p>
          <a:p>
            <a:pPr lvl="1"/>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20</a:t>
            </a:fld>
            <a:endParaRPr lang="en-US" altLang="zh-CN"/>
          </a:p>
        </p:txBody>
      </p:sp>
    </p:spTree>
    <p:extLst>
      <p:ext uri="{BB962C8B-B14F-4D97-AF65-F5344CB8AC3E}">
        <p14:creationId xmlns:p14="http://schemas.microsoft.com/office/powerpoint/2010/main" val="262787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中值滤波器</a:t>
            </a:r>
          </a:p>
        </p:txBody>
      </p:sp>
      <p:sp>
        <p:nvSpPr>
          <p:cNvPr id="3" name="内容占位符 2"/>
          <p:cNvSpPr>
            <a:spLocks noGrp="1"/>
          </p:cNvSpPr>
          <p:nvPr>
            <p:ph idx="1"/>
          </p:nvPr>
        </p:nvSpPr>
        <p:spPr/>
        <p:txBody>
          <a:bodyPr/>
          <a:lstStyle/>
          <a:p>
            <a:r>
              <a:rPr lang="zh-CN" altLang="en-US" dirty="0"/>
              <a:t>中值计算</a:t>
            </a:r>
            <a:endParaRPr lang="en-US" altLang="zh-CN" dirty="0"/>
          </a:p>
          <a:p>
            <a:pPr lvl="1">
              <a:buFont typeface="Wingdings" pitchFamily="2" charset="2"/>
              <a:buChar char="Ø"/>
            </a:pPr>
            <a:r>
              <a:rPr lang="zh-CN" altLang="en-US" dirty="0"/>
              <a:t>中值</a:t>
            </a:r>
            <a:r>
              <a:rPr lang="en-US" altLang="zh-CN" dirty="0"/>
              <a:t>ξ——</a:t>
            </a:r>
            <a:r>
              <a:rPr lang="zh-CN" altLang="en-US" dirty="0"/>
              <a:t>数值集合中，有一半数值小于或等于</a:t>
            </a:r>
            <a:r>
              <a:rPr lang="en-US" altLang="zh-CN" dirty="0"/>
              <a:t>ξ</a:t>
            </a:r>
            <a:r>
              <a:rPr lang="zh-CN" altLang="en-US" dirty="0"/>
              <a:t>，还有一半大于或等于</a:t>
            </a:r>
            <a:r>
              <a:rPr lang="en-US" altLang="zh-CN" dirty="0"/>
              <a:t>ξ</a:t>
            </a:r>
            <a:r>
              <a:rPr lang="zh-CN" altLang="en-US" dirty="0"/>
              <a:t>。 </a:t>
            </a:r>
          </a:p>
          <a:p>
            <a:pPr lvl="1">
              <a:buFont typeface="Wingdings" pitchFamily="2" charset="2"/>
              <a:buChar char="Ø"/>
            </a:pPr>
            <a:r>
              <a:rPr lang="zh-CN" altLang="en-US" dirty="0"/>
              <a:t>为了对一幅图像上的某个点作中值滤波处理。必须先将掩模内欲求的像素及其邻域的像素值排序，确定出中值，并将中值赋予该像素点。 </a:t>
            </a:r>
          </a:p>
          <a:p>
            <a:pPr lvl="1"/>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21</a:t>
            </a:fld>
            <a:endParaRPr lang="en-US" altLang="zh-CN"/>
          </a:p>
        </p:txBody>
      </p:sp>
      <p:pic>
        <p:nvPicPr>
          <p:cNvPr id="35842" name="Picture 2"/>
          <p:cNvPicPr>
            <a:picLocks noChangeAspect="1" noChangeArrowheads="1"/>
          </p:cNvPicPr>
          <p:nvPr/>
        </p:nvPicPr>
        <p:blipFill>
          <a:blip r:embed="rId2" cstate="print"/>
          <a:srcRect/>
          <a:stretch>
            <a:fillRect/>
          </a:stretch>
        </p:blipFill>
        <p:spPr bwMode="auto">
          <a:xfrm>
            <a:off x="4151784" y="3212976"/>
            <a:ext cx="4536504" cy="180020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2867025" y="5013176"/>
            <a:ext cx="6153150" cy="1752600"/>
          </a:xfrm>
          <a:prstGeom prst="rect">
            <a:avLst/>
          </a:prstGeom>
          <a:noFill/>
        </p:spPr>
      </p:pic>
    </p:spTree>
    <p:extLst>
      <p:ext uri="{BB962C8B-B14F-4D97-AF65-F5344CB8AC3E}">
        <p14:creationId xmlns:p14="http://schemas.microsoft.com/office/powerpoint/2010/main" val="3996846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zh-CN" altLang="en-US" dirty="0"/>
              <a:t>实例：一维信号去噪</a:t>
            </a:r>
            <a:endParaRPr lang="en-US" altLang="zh-CN" dirty="0"/>
          </a:p>
          <a:p>
            <a:pPr lvl="1"/>
            <a:r>
              <a:rPr lang="en-US" altLang="zh-CN" dirty="0">
                <a:latin typeface="Times New Roman" pitchFamily="18" charset="0"/>
                <a:cs typeface="Times New Roman" pitchFamily="18" charset="0"/>
              </a:rPr>
              <a:t>x = (1:100) + 50*</a:t>
            </a:r>
            <a:r>
              <a:rPr lang="en-US" altLang="zh-CN" dirty="0" err="1">
                <a:latin typeface="Times New Roman" pitchFamily="18" charset="0"/>
                <a:cs typeface="Times New Roman" pitchFamily="18" charset="0"/>
              </a:rPr>
              <a:t>cos</a:t>
            </a:r>
            <a:r>
              <a:rPr lang="en-US" altLang="zh-CN" dirty="0">
                <a:latin typeface="Times New Roman" pitchFamily="18" charset="0"/>
                <a:cs typeface="Times New Roman" pitchFamily="18" charset="0"/>
              </a:rPr>
              <a:t>((1:100)*2*pi/40)+50;</a:t>
            </a:r>
          </a:p>
          <a:p>
            <a:pPr lvl="1"/>
            <a:endParaRPr lang="en-US" altLang="zh-CN"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22</a:t>
            </a:fld>
            <a:endParaRPr lang="en-US" altLang="zh-CN"/>
          </a:p>
        </p:txBody>
      </p:sp>
      <p:pic>
        <p:nvPicPr>
          <p:cNvPr id="49154" name="Picture 2"/>
          <p:cNvPicPr>
            <a:picLocks noChangeAspect="1" noChangeArrowheads="1"/>
          </p:cNvPicPr>
          <p:nvPr/>
        </p:nvPicPr>
        <p:blipFill>
          <a:blip r:embed="rId2" cstate="print"/>
          <a:srcRect/>
          <a:stretch>
            <a:fillRect/>
          </a:stretch>
        </p:blipFill>
        <p:spPr bwMode="auto">
          <a:xfrm>
            <a:off x="2279576" y="2348881"/>
            <a:ext cx="7524328" cy="3986867"/>
          </a:xfrm>
          <a:prstGeom prst="rect">
            <a:avLst/>
          </a:prstGeom>
          <a:noFill/>
          <a:ln w="9525">
            <a:noFill/>
            <a:miter lim="800000"/>
            <a:headEnd/>
            <a:tailEnd/>
          </a:ln>
        </p:spPr>
      </p:pic>
    </p:spTree>
    <p:extLst>
      <p:ext uri="{BB962C8B-B14F-4D97-AF65-F5344CB8AC3E}">
        <p14:creationId xmlns:p14="http://schemas.microsoft.com/office/powerpoint/2010/main" val="208747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xx=</a:t>
            </a:r>
            <a:r>
              <a:rPr lang="en-US" altLang="zh-CN" dirty="0" err="1">
                <a:latin typeface="Times New Roman" pitchFamily="18" charset="0"/>
                <a:cs typeface="Times New Roman" pitchFamily="18" charset="0"/>
              </a:rPr>
              <a:t>imnoise</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x,'salt</a:t>
            </a:r>
            <a:r>
              <a:rPr lang="en-US" altLang="zh-CN" dirty="0">
                <a:latin typeface="Times New Roman" pitchFamily="18" charset="0"/>
                <a:cs typeface="Times New Roman" pitchFamily="18" charset="0"/>
              </a:rPr>
              <a:t> &amp; pepper',0.04);</a:t>
            </a:r>
          </a:p>
          <a:p>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23</a:t>
            </a:fld>
            <a:endParaRPr lang="en-US" altLang="zh-CN"/>
          </a:p>
        </p:txBody>
      </p:sp>
      <p:pic>
        <p:nvPicPr>
          <p:cNvPr id="50178" name="Picture 2"/>
          <p:cNvPicPr>
            <a:picLocks noChangeAspect="1" noChangeArrowheads="1"/>
          </p:cNvPicPr>
          <p:nvPr/>
        </p:nvPicPr>
        <p:blipFill>
          <a:blip r:embed="rId2" cstate="print"/>
          <a:srcRect/>
          <a:stretch>
            <a:fillRect/>
          </a:stretch>
        </p:blipFill>
        <p:spPr bwMode="auto">
          <a:xfrm>
            <a:off x="2279577" y="1988840"/>
            <a:ext cx="7776865" cy="4069446"/>
          </a:xfrm>
          <a:prstGeom prst="rect">
            <a:avLst/>
          </a:prstGeom>
          <a:noFill/>
          <a:ln w="9525">
            <a:noFill/>
            <a:miter lim="800000"/>
            <a:headEnd/>
            <a:tailEnd/>
          </a:ln>
        </p:spPr>
      </p:pic>
    </p:spTree>
    <p:extLst>
      <p:ext uri="{BB962C8B-B14F-4D97-AF65-F5344CB8AC3E}">
        <p14:creationId xmlns:p14="http://schemas.microsoft.com/office/powerpoint/2010/main" val="2087196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zh-CN" altLang="en-US" dirty="0"/>
              <a:t>均值滤波结果：</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24</a:t>
            </a:fld>
            <a:endParaRPr lang="en-US" altLang="zh-CN"/>
          </a:p>
        </p:txBody>
      </p:sp>
      <p:pic>
        <p:nvPicPr>
          <p:cNvPr id="51202" name="Picture 2"/>
          <p:cNvPicPr>
            <a:picLocks noChangeAspect="1" noChangeArrowheads="1"/>
          </p:cNvPicPr>
          <p:nvPr/>
        </p:nvPicPr>
        <p:blipFill>
          <a:blip r:embed="rId2" cstate="print"/>
          <a:srcRect/>
          <a:stretch>
            <a:fillRect/>
          </a:stretch>
        </p:blipFill>
        <p:spPr bwMode="auto">
          <a:xfrm>
            <a:off x="2855640" y="1916833"/>
            <a:ext cx="6552728" cy="4343705"/>
          </a:xfrm>
          <a:prstGeom prst="rect">
            <a:avLst/>
          </a:prstGeom>
          <a:noFill/>
          <a:ln w="9525">
            <a:noFill/>
            <a:miter lim="800000"/>
            <a:headEnd/>
            <a:tailEnd/>
          </a:ln>
        </p:spPr>
      </p:pic>
    </p:spTree>
    <p:extLst>
      <p:ext uri="{BB962C8B-B14F-4D97-AF65-F5344CB8AC3E}">
        <p14:creationId xmlns:p14="http://schemas.microsoft.com/office/powerpoint/2010/main" val="57194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zh-CN" altLang="en-US" dirty="0"/>
              <a:t>中值滤波结果：</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25</a:t>
            </a:fld>
            <a:endParaRPr lang="en-US" altLang="zh-CN"/>
          </a:p>
        </p:txBody>
      </p:sp>
      <p:pic>
        <p:nvPicPr>
          <p:cNvPr id="52226" name="Picture 2"/>
          <p:cNvPicPr>
            <a:picLocks noChangeAspect="1" noChangeArrowheads="1"/>
          </p:cNvPicPr>
          <p:nvPr/>
        </p:nvPicPr>
        <p:blipFill>
          <a:blip r:embed="rId2" cstate="print"/>
          <a:srcRect/>
          <a:stretch>
            <a:fillRect/>
          </a:stretch>
        </p:blipFill>
        <p:spPr bwMode="auto">
          <a:xfrm>
            <a:off x="2855640" y="1844825"/>
            <a:ext cx="6552728" cy="4372031"/>
          </a:xfrm>
          <a:prstGeom prst="rect">
            <a:avLst/>
          </a:prstGeom>
          <a:noFill/>
          <a:ln w="9525">
            <a:noFill/>
            <a:miter lim="800000"/>
            <a:headEnd/>
            <a:tailEnd/>
          </a:ln>
        </p:spPr>
      </p:pic>
    </p:spTree>
    <p:extLst>
      <p:ext uri="{BB962C8B-B14F-4D97-AF65-F5344CB8AC3E}">
        <p14:creationId xmlns:p14="http://schemas.microsoft.com/office/powerpoint/2010/main" val="399261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zh-CN" altLang="en-US" dirty="0"/>
              <a:t>实例：二维信号去噪（图像）</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26</a:t>
            </a:fld>
            <a:endParaRPr lang="en-US" altLang="zh-CN"/>
          </a:p>
        </p:txBody>
      </p:sp>
      <p:pic>
        <p:nvPicPr>
          <p:cNvPr id="53250" name="Picture 2"/>
          <p:cNvPicPr>
            <a:picLocks noChangeAspect="1" noChangeArrowheads="1"/>
          </p:cNvPicPr>
          <p:nvPr/>
        </p:nvPicPr>
        <p:blipFill>
          <a:blip r:embed="rId2" cstate="print"/>
          <a:srcRect/>
          <a:stretch>
            <a:fillRect/>
          </a:stretch>
        </p:blipFill>
        <p:spPr bwMode="auto">
          <a:xfrm>
            <a:off x="3791745" y="1844824"/>
            <a:ext cx="4617375" cy="4608512"/>
          </a:xfrm>
          <a:prstGeom prst="rect">
            <a:avLst/>
          </a:prstGeom>
          <a:noFill/>
          <a:ln w="9525">
            <a:noFill/>
            <a:miter lim="800000"/>
            <a:headEnd/>
            <a:tailEnd/>
          </a:ln>
        </p:spPr>
      </p:pic>
    </p:spTree>
    <p:extLst>
      <p:ext uri="{BB962C8B-B14F-4D97-AF65-F5344CB8AC3E}">
        <p14:creationId xmlns:p14="http://schemas.microsoft.com/office/powerpoint/2010/main" val="420119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en-US" altLang="zh-CN" dirty="0" err="1">
                <a:latin typeface="Times New Roman" pitchFamily="18" charset="0"/>
                <a:cs typeface="Times New Roman" pitchFamily="18" charset="0"/>
              </a:rPr>
              <a:t>imn</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imnoise</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im,'salt</a:t>
            </a:r>
            <a:r>
              <a:rPr lang="en-US" altLang="zh-CN" dirty="0">
                <a:latin typeface="Times New Roman" pitchFamily="18" charset="0"/>
                <a:cs typeface="Times New Roman" pitchFamily="18" charset="0"/>
              </a:rPr>
              <a:t> &amp; pepper',0.04);</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27</a:t>
            </a:fld>
            <a:endParaRPr lang="en-US" altLang="zh-CN"/>
          </a:p>
        </p:txBody>
      </p:sp>
      <p:pic>
        <p:nvPicPr>
          <p:cNvPr id="54274" name="Picture 2"/>
          <p:cNvPicPr>
            <a:picLocks noChangeAspect="1" noChangeArrowheads="1"/>
          </p:cNvPicPr>
          <p:nvPr/>
        </p:nvPicPr>
        <p:blipFill>
          <a:blip r:embed="rId2" cstate="print"/>
          <a:srcRect/>
          <a:stretch>
            <a:fillRect/>
          </a:stretch>
        </p:blipFill>
        <p:spPr bwMode="auto">
          <a:xfrm>
            <a:off x="3503712" y="1829519"/>
            <a:ext cx="4824536" cy="4833814"/>
          </a:xfrm>
          <a:prstGeom prst="rect">
            <a:avLst/>
          </a:prstGeom>
          <a:noFill/>
          <a:ln w="9525">
            <a:noFill/>
            <a:miter lim="800000"/>
            <a:headEnd/>
            <a:tailEnd/>
          </a:ln>
        </p:spPr>
      </p:pic>
    </p:spTree>
    <p:extLst>
      <p:ext uri="{BB962C8B-B14F-4D97-AF65-F5344CB8AC3E}">
        <p14:creationId xmlns:p14="http://schemas.microsoft.com/office/powerpoint/2010/main" val="3438199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I_Filter1 = medfilt2(</a:t>
            </a:r>
            <a:r>
              <a:rPr lang="en-US" altLang="zh-CN" dirty="0" err="1">
                <a:latin typeface="Times New Roman" pitchFamily="18" charset="0"/>
                <a:cs typeface="Times New Roman" pitchFamily="18" charset="0"/>
              </a:rPr>
              <a:t>imn</a:t>
            </a:r>
            <a:r>
              <a:rPr lang="en-US" altLang="zh-CN" dirty="0">
                <a:latin typeface="Times New Roman" pitchFamily="18" charset="0"/>
                <a:cs typeface="Times New Roman" pitchFamily="18" charset="0"/>
              </a:rPr>
              <a:t>,[3 3]); </a:t>
            </a:r>
            <a:r>
              <a:rPr lang="zh-CN" altLang="en-US" dirty="0">
                <a:latin typeface="Times New Roman" pitchFamily="18" charset="0"/>
                <a:cs typeface="Times New Roman" pitchFamily="18" charset="0"/>
              </a:rPr>
              <a:t>（中值滤波）</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28</a:t>
            </a:fld>
            <a:endParaRPr lang="en-US" altLang="zh-CN"/>
          </a:p>
        </p:txBody>
      </p:sp>
      <p:pic>
        <p:nvPicPr>
          <p:cNvPr id="55298" name="Picture 2"/>
          <p:cNvPicPr>
            <a:picLocks noChangeAspect="1" noChangeArrowheads="1"/>
          </p:cNvPicPr>
          <p:nvPr/>
        </p:nvPicPr>
        <p:blipFill>
          <a:blip r:embed="rId2" cstate="print"/>
          <a:srcRect/>
          <a:stretch>
            <a:fillRect/>
          </a:stretch>
        </p:blipFill>
        <p:spPr bwMode="auto">
          <a:xfrm>
            <a:off x="3575720" y="1808542"/>
            <a:ext cx="4680520" cy="4716803"/>
          </a:xfrm>
          <a:prstGeom prst="rect">
            <a:avLst/>
          </a:prstGeom>
          <a:noFill/>
          <a:ln w="9525">
            <a:noFill/>
            <a:miter lim="800000"/>
            <a:headEnd/>
            <a:tailEnd/>
          </a:ln>
        </p:spPr>
      </p:pic>
    </p:spTree>
    <p:extLst>
      <p:ext uri="{BB962C8B-B14F-4D97-AF65-F5344CB8AC3E}">
        <p14:creationId xmlns:p14="http://schemas.microsoft.com/office/powerpoint/2010/main" val="1289790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平滑滤波实例</a:t>
            </a:r>
          </a:p>
        </p:txBody>
      </p:sp>
      <p:sp>
        <p:nvSpPr>
          <p:cNvPr id="3" name="内容占位符 2"/>
          <p:cNvSpPr>
            <a:spLocks noGrp="1"/>
          </p:cNvSpPr>
          <p:nvPr>
            <p:ph idx="1"/>
          </p:nvPr>
        </p:nvSpPr>
        <p:spPr/>
        <p:txBody>
          <a:bodyPr/>
          <a:lstStyle/>
          <a:p>
            <a:r>
              <a:rPr lang="zh-CN" altLang="en-US" dirty="0"/>
              <a:t>均值滤波结果</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29</a:t>
            </a:fld>
            <a:endParaRPr lang="en-US" altLang="zh-CN"/>
          </a:p>
        </p:txBody>
      </p:sp>
      <p:pic>
        <p:nvPicPr>
          <p:cNvPr id="56322" name="Picture 2"/>
          <p:cNvPicPr>
            <a:picLocks noChangeAspect="1" noChangeArrowheads="1"/>
          </p:cNvPicPr>
          <p:nvPr/>
        </p:nvPicPr>
        <p:blipFill>
          <a:blip r:embed="rId2" cstate="print"/>
          <a:srcRect/>
          <a:stretch>
            <a:fillRect/>
          </a:stretch>
        </p:blipFill>
        <p:spPr bwMode="auto">
          <a:xfrm>
            <a:off x="3575720" y="1772816"/>
            <a:ext cx="4752528" cy="4761738"/>
          </a:xfrm>
          <a:prstGeom prst="rect">
            <a:avLst/>
          </a:prstGeom>
          <a:noFill/>
          <a:ln w="9525">
            <a:noFill/>
            <a:miter lim="800000"/>
            <a:headEnd/>
            <a:tailEnd/>
          </a:ln>
        </p:spPr>
      </p:pic>
    </p:spTree>
    <p:extLst>
      <p:ext uri="{BB962C8B-B14F-4D97-AF65-F5344CB8AC3E}">
        <p14:creationId xmlns:p14="http://schemas.microsoft.com/office/powerpoint/2010/main" val="415644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图像增强</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a:t>
            </a:fld>
            <a:endParaRPr lang="en-US" altLang="zh-CN"/>
          </a:p>
        </p:txBody>
      </p:sp>
      <p:pic>
        <p:nvPicPr>
          <p:cNvPr id="5" name="图片 4"/>
          <p:cNvPicPr>
            <a:picLocks noChangeAspect="1"/>
          </p:cNvPicPr>
          <p:nvPr/>
        </p:nvPicPr>
        <p:blipFill>
          <a:blip r:embed="rId2"/>
          <a:stretch>
            <a:fillRect/>
          </a:stretch>
        </p:blipFill>
        <p:spPr>
          <a:xfrm>
            <a:off x="805880" y="1268760"/>
            <a:ext cx="10776520" cy="4938417"/>
          </a:xfrm>
          <a:prstGeom prst="rect">
            <a:avLst/>
          </a:prstGeom>
        </p:spPr>
      </p:pic>
    </p:spTree>
    <p:extLst>
      <p:ext uri="{BB962C8B-B14F-4D97-AF65-F5344CB8AC3E}">
        <p14:creationId xmlns:p14="http://schemas.microsoft.com/office/powerpoint/2010/main" val="1478814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线性平滑滤波</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latin typeface="Times New Roman" panose="02020603050405020304" pitchFamily="18" charset="0"/>
                <a:cs typeface="Times New Roman" panose="02020603050405020304" pitchFamily="18" charset="0"/>
              </a:rPr>
              <a:t>I= </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('peppers.png');                 	% </a:t>
            </a:r>
            <a:r>
              <a:rPr lang="zh-CN" altLang="en-US" dirty="0">
                <a:latin typeface="Times New Roman" panose="02020603050405020304" pitchFamily="18" charset="0"/>
                <a:cs typeface="Times New Roman" panose="02020603050405020304" pitchFamily="18" charset="0"/>
              </a:rPr>
              <a:t>读入图像</a:t>
            </a:r>
          </a:p>
          <a:p>
            <a:pPr marL="0" indent="0">
              <a:buNone/>
            </a:pPr>
            <a:r>
              <a:rPr lang="en-US" altLang="zh-CN" dirty="0">
                <a:latin typeface="Times New Roman" panose="02020603050405020304" pitchFamily="18" charset="0"/>
                <a:cs typeface="Times New Roman" panose="02020603050405020304" pitchFamily="18" charset="0"/>
              </a:rPr>
              <a:t>subplot(2,3,1),</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(I);              		% </a:t>
            </a:r>
            <a:r>
              <a:rPr lang="zh-CN" altLang="en-US" dirty="0">
                <a:latin typeface="Times New Roman" panose="02020603050405020304" pitchFamily="18" charset="0"/>
                <a:cs typeface="Times New Roman" panose="02020603050405020304" pitchFamily="18" charset="0"/>
              </a:rPr>
              <a:t>显示原始图像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原始图像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I=rgb2gray(I);          </a:t>
            </a:r>
          </a:p>
          <a:p>
            <a:pPr marL="0" indent="0">
              <a:buNone/>
            </a:pP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I,'salt</a:t>
            </a:r>
            <a:r>
              <a:rPr lang="en-US" altLang="zh-CN" dirty="0">
                <a:latin typeface="Times New Roman" panose="02020603050405020304" pitchFamily="18" charset="0"/>
                <a:cs typeface="Times New Roman" panose="02020603050405020304" pitchFamily="18" charset="0"/>
              </a:rPr>
              <a:t> &amp; pepper',0.03);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的椒盐噪声</a:t>
            </a:r>
          </a:p>
          <a:p>
            <a:pPr marL="0" indent="0">
              <a:buNone/>
            </a:pPr>
            <a:r>
              <a:rPr lang="en-US" altLang="zh-CN" dirty="0">
                <a:latin typeface="Times New Roman" panose="02020603050405020304" pitchFamily="18" charset="0"/>
                <a:cs typeface="Times New Roman" panose="02020603050405020304" pitchFamily="18" charset="0"/>
              </a:rPr>
              <a:t>subplot(2,3,2),</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              		% </a:t>
            </a:r>
            <a:r>
              <a:rPr lang="zh-CN" altLang="en-US" dirty="0">
                <a:latin typeface="Times New Roman" panose="02020603050405020304" pitchFamily="18" charset="0"/>
                <a:cs typeface="Times New Roman" panose="02020603050405020304" pitchFamily="18" charset="0"/>
              </a:rPr>
              <a:t>显示处理后的图像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 = filter2(</a:t>
            </a:r>
            <a:r>
              <a:rPr lang="en-US" altLang="zh-CN" dirty="0" err="1">
                <a:latin typeface="Times New Roman" panose="02020603050405020304" pitchFamily="18" charset="0"/>
                <a:cs typeface="Times New Roman" panose="02020603050405020304" pitchFamily="18" charset="0"/>
              </a:rPr>
              <a:t>fspecial</a:t>
            </a:r>
            <a:r>
              <a:rPr lang="en-US" altLang="zh-CN" dirty="0">
                <a:latin typeface="Times New Roman" panose="02020603050405020304" pitchFamily="18" charset="0"/>
                <a:cs typeface="Times New Roman" panose="02020603050405020304" pitchFamily="18" charset="0"/>
              </a:rPr>
              <a:t>('average',3),J)/255;</a:t>
            </a:r>
          </a:p>
          <a:p>
            <a:pPr marL="0" indent="0">
              <a:buNone/>
            </a:pPr>
            <a:r>
              <a:rPr lang="en-US" altLang="zh-CN" dirty="0">
                <a:latin typeface="Times New Roman" panose="02020603050405020304" pitchFamily="18" charset="0"/>
                <a:cs typeface="Times New Roman" panose="02020603050405020304" pitchFamily="18" charset="0"/>
              </a:rPr>
              <a:t>subplot(2,3,3),</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椒盐噪声被滤波后的图像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J2=</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(I,'gaussian',0.03);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的高斯噪声</a:t>
            </a:r>
          </a:p>
          <a:p>
            <a:pPr marL="0" indent="0">
              <a:buNone/>
            </a:pPr>
            <a:r>
              <a:rPr lang="en-US" altLang="zh-CN" dirty="0">
                <a:latin typeface="Times New Roman" panose="02020603050405020304" pitchFamily="18" charset="0"/>
                <a:cs typeface="Times New Roman" panose="02020603050405020304" pitchFamily="18" charset="0"/>
              </a:rPr>
              <a:t>subplot(2,3,4),</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K2 = medfilt2(J2);                     		% </a:t>
            </a:r>
            <a:r>
              <a:rPr lang="zh-CN" altLang="en-US" dirty="0">
                <a:latin typeface="Times New Roman" panose="02020603050405020304" pitchFamily="18" charset="0"/>
                <a:cs typeface="Times New Roman" panose="02020603050405020304" pitchFamily="18" charset="0"/>
              </a:rPr>
              <a:t>图像滤波处理</a:t>
            </a:r>
          </a:p>
          <a:p>
            <a:pPr marL="0" indent="0">
              <a:buNone/>
            </a:pPr>
            <a:r>
              <a:rPr lang="en-US" altLang="zh-CN" dirty="0">
                <a:latin typeface="Times New Roman" panose="02020603050405020304" pitchFamily="18" charset="0"/>
                <a:cs typeface="Times New Roman" panose="02020603050405020304" pitchFamily="18" charset="0"/>
              </a:rPr>
              <a:t>subplot(2,3,5),</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高斯噪声被滤波后的图像</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30</a:t>
            </a:fld>
            <a:endParaRPr lang="en-US" altLang="zh-CN"/>
          </a:p>
        </p:txBody>
      </p:sp>
    </p:spTree>
    <p:extLst>
      <p:ext uri="{BB962C8B-B14F-4D97-AF65-F5344CB8AC3E}">
        <p14:creationId xmlns:p14="http://schemas.microsoft.com/office/powerpoint/2010/main" val="3978618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线性平滑滤波</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latin typeface="Times New Roman" panose="02020603050405020304" pitchFamily="18" charset="0"/>
                <a:cs typeface="Times New Roman" panose="02020603050405020304" pitchFamily="18" charset="0"/>
              </a:rPr>
              <a:t>I= </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('peppers.png');          		% </a:t>
            </a:r>
            <a:r>
              <a:rPr lang="zh-CN" altLang="en-US" dirty="0">
                <a:latin typeface="Times New Roman" panose="02020603050405020304" pitchFamily="18" charset="0"/>
                <a:cs typeface="Times New Roman" panose="02020603050405020304" pitchFamily="18" charset="0"/>
              </a:rPr>
              <a:t>读入图像</a:t>
            </a:r>
          </a:p>
          <a:p>
            <a:pPr marL="0" indent="0">
              <a:buNone/>
            </a:pPr>
            <a:r>
              <a:rPr lang="en-US" altLang="zh-CN" dirty="0">
                <a:latin typeface="Times New Roman" panose="02020603050405020304" pitchFamily="18" charset="0"/>
                <a:cs typeface="Times New Roman" panose="02020603050405020304" pitchFamily="18" charset="0"/>
              </a:rPr>
              <a:t>subplot(2,3,1),</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(I);         		% </a:t>
            </a:r>
            <a:r>
              <a:rPr lang="zh-CN" altLang="en-US" dirty="0">
                <a:latin typeface="Times New Roman" panose="02020603050405020304" pitchFamily="18" charset="0"/>
                <a:cs typeface="Times New Roman" panose="02020603050405020304" pitchFamily="18" charset="0"/>
              </a:rPr>
              <a:t>显示原始图像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原始图像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I=rgb2gray(I);          </a:t>
            </a:r>
          </a:p>
          <a:p>
            <a:pPr marL="0" indent="0">
              <a:buNone/>
            </a:pP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I,'salt</a:t>
            </a:r>
            <a:r>
              <a:rPr lang="en-US" altLang="zh-CN" dirty="0">
                <a:latin typeface="Times New Roman" panose="02020603050405020304" pitchFamily="18" charset="0"/>
                <a:cs typeface="Times New Roman" panose="02020603050405020304" pitchFamily="18" charset="0"/>
              </a:rPr>
              <a:t> &amp; pepper',0.03);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的椒盐噪声</a:t>
            </a:r>
          </a:p>
          <a:p>
            <a:pPr marL="0" indent="0">
              <a:buNone/>
            </a:pPr>
            <a:r>
              <a:rPr lang="en-US" altLang="zh-CN" dirty="0">
                <a:latin typeface="Times New Roman" panose="02020603050405020304" pitchFamily="18" charset="0"/>
                <a:cs typeface="Times New Roman" panose="02020603050405020304" pitchFamily="18" charset="0"/>
              </a:rPr>
              <a:t>subplot(2,3,2),</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        		% </a:t>
            </a:r>
            <a:r>
              <a:rPr lang="zh-CN" altLang="en-US" dirty="0">
                <a:latin typeface="Times New Roman" panose="02020603050405020304" pitchFamily="18" charset="0"/>
                <a:cs typeface="Times New Roman" panose="02020603050405020304" pitchFamily="18" charset="0"/>
              </a:rPr>
              <a:t>显示处理后的图像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 = filter2(</a:t>
            </a:r>
            <a:r>
              <a:rPr lang="en-US" altLang="zh-CN" dirty="0" err="1">
                <a:latin typeface="Times New Roman" panose="02020603050405020304" pitchFamily="18" charset="0"/>
                <a:cs typeface="Times New Roman" panose="02020603050405020304" pitchFamily="18" charset="0"/>
              </a:rPr>
              <a:t>fspecial</a:t>
            </a:r>
            <a:r>
              <a:rPr lang="en-US" altLang="zh-CN" dirty="0">
                <a:latin typeface="Times New Roman" panose="02020603050405020304" pitchFamily="18" charset="0"/>
                <a:cs typeface="Times New Roman" panose="02020603050405020304" pitchFamily="18" charset="0"/>
              </a:rPr>
              <a:t>('average',5),J)/255;</a:t>
            </a:r>
          </a:p>
          <a:p>
            <a:pPr marL="0" indent="0">
              <a:buNone/>
            </a:pPr>
            <a:r>
              <a:rPr lang="en-US" altLang="zh-CN" dirty="0">
                <a:latin typeface="Times New Roman" panose="02020603050405020304" pitchFamily="18" charset="0"/>
                <a:cs typeface="Times New Roman" panose="02020603050405020304" pitchFamily="18" charset="0"/>
              </a:rPr>
              <a:t>subplot(2,3,3),</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椒盐噪声被</a:t>
            </a:r>
            <a:r>
              <a:rPr lang="en-US" altLang="zh-CN" dirty="0">
                <a:latin typeface="Times New Roman" panose="02020603050405020304" pitchFamily="18" charset="0"/>
                <a:cs typeface="Times New Roman" panose="02020603050405020304" pitchFamily="18" charset="0"/>
              </a:rPr>
              <a:t>5*5</a:t>
            </a:r>
            <a:r>
              <a:rPr lang="zh-CN" altLang="en-US" dirty="0">
                <a:latin typeface="Times New Roman" panose="02020603050405020304" pitchFamily="18" charset="0"/>
                <a:cs typeface="Times New Roman" panose="02020603050405020304" pitchFamily="18" charset="0"/>
              </a:rPr>
              <a:t>的模板滤波后的图像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J2=</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(I,'gaussian',0.03);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的高斯噪声</a:t>
            </a:r>
          </a:p>
          <a:p>
            <a:pPr marL="0" indent="0">
              <a:buNone/>
            </a:pPr>
            <a:r>
              <a:rPr lang="en-US" altLang="zh-CN" dirty="0">
                <a:latin typeface="Times New Roman" panose="02020603050405020304" pitchFamily="18" charset="0"/>
                <a:cs typeface="Times New Roman" panose="02020603050405020304" pitchFamily="18" charset="0"/>
              </a:rPr>
              <a:t>subplot(2,3,4),</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K2 = medfilt2(J2);              		% </a:t>
            </a:r>
            <a:r>
              <a:rPr lang="zh-CN" altLang="en-US" dirty="0">
                <a:latin typeface="Times New Roman" panose="02020603050405020304" pitchFamily="18" charset="0"/>
                <a:cs typeface="Times New Roman" panose="02020603050405020304" pitchFamily="18" charset="0"/>
              </a:rPr>
              <a:t>图像滤波处理</a:t>
            </a:r>
          </a:p>
          <a:p>
            <a:pPr marL="0" indent="0">
              <a:buNone/>
            </a:pPr>
            <a:r>
              <a:rPr lang="en-US" altLang="zh-CN" dirty="0">
                <a:latin typeface="Times New Roman" panose="02020603050405020304" pitchFamily="18" charset="0"/>
                <a:cs typeface="Times New Roman" panose="02020603050405020304" pitchFamily="18" charset="0"/>
              </a:rPr>
              <a:t>subplot(2,3,5),</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高斯噪声被</a:t>
            </a:r>
            <a:r>
              <a:rPr lang="en-US" altLang="zh-CN" dirty="0">
                <a:latin typeface="Times New Roman" panose="02020603050405020304" pitchFamily="18" charset="0"/>
                <a:cs typeface="Times New Roman" panose="02020603050405020304" pitchFamily="18" charset="0"/>
              </a:rPr>
              <a:t>5*5</a:t>
            </a:r>
            <a:r>
              <a:rPr lang="zh-CN" altLang="en-US" dirty="0">
                <a:latin typeface="Times New Roman" panose="02020603050405020304" pitchFamily="18" charset="0"/>
                <a:cs typeface="Times New Roman" panose="02020603050405020304" pitchFamily="18" charset="0"/>
              </a:rPr>
              <a:t>的模板滤波后的图像</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31</a:t>
            </a:fld>
            <a:endParaRPr lang="en-US" altLang="zh-CN"/>
          </a:p>
        </p:txBody>
      </p:sp>
    </p:spTree>
    <p:extLst>
      <p:ext uri="{BB962C8B-B14F-4D97-AF65-F5344CB8AC3E}">
        <p14:creationId xmlns:p14="http://schemas.microsoft.com/office/powerpoint/2010/main" val="2413069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线性平滑滤波</a:t>
            </a:r>
          </a:p>
        </p:txBody>
      </p:sp>
      <p:sp>
        <p:nvSpPr>
          <p:cNvPr id="3" name="内容占位符 2"/>
          <p:cNvSpPr>
            <a:spLocks noGrp="1"/>
          </p:cNvSpPr>
          <p:nvPr>
            <p:ph idx="1"/>
          </p:nvPr>
        </p:nvSpPr>
        <p:spPr>
          <a:xfrm>
            <a:off x="609600" y="1124744"/>
            <a:ext cx="10972800" cy="4896544"/>
          </a:xfrm>
        </p:spPr>
        <p:txBody>
          <a:bodyPr>
            <a:noAutofit/>
          </a:bodyPr>
          <a:lstStyle/>
          <a:p>
            <a:pPr marL="0" indent="0">
              <a:buNone/>
            </a:pPr>
            <a:r>
              <a:rPr lang="en-US" altLang="zh-CN" sz="1200" dirty="0">
                <a:latin typeface="Times New Roman" panose="02020603050405020304" pitchFamily="18" charset="0"/>
                <a:cs typeface="Times New Roman" panose="02020603050405020304" pitchFamily="18" charset="0"/>
              </a:rPr>
              <a:t>I=</a:t>
            </a:r>
            <a:r>
              <a:rPr lang="en-US" altLang="zh-CN" sz="1200" dirty="0" err="1">
                <a:latin typeface="Times New Roman" panose="02020603050405020304" pitchFamily="18" charset="0"/>
                <a:cs typeface="Times New Roman" panose="02020603050405020304" pitchFamily="18" charset="0"/>
              </a:rPr>
              <a:t>imread</a:t>
            </a:r>
            <a:r>
              <a:rPr lang="en-US" altLang="zh-CN" sz="1200" dirty="0">
                <a:latin typeface="Times New Roman" panose="02020603050405020304" pitchFamily="18" charset="0"/>
                <a:cs typeface="Times New Roman" panose="02020603050405020304" pitchFamily="18" charset="0"/>
              </a:rPr>
              <a:t>('peppers.png');</a:t>
            </a:r>
          </a:p>
          <a:p>
            <a:pPr marL="0" indent="0">
              <a:buNone/>
            </a:pPr>
            <a:r>
              <a:rPr lang="en-US" altLang="zh-CN" sz="1200" dirty="0">
                <a:latin typeface="Times New Roman" panose="02020603050405020304" pitchFamily="18" charset="0"/>
                <a:cs typeface="Times New Roman" panose="02020603050405020304" pitchFamily="18" charset="0"/>
              </a:rPr>
              <a:t>subplot(231)</a:t>
            </a:r>
          </a:p>
          <a:p>
            <a:pPr marL="0" indent="0">
              <a:buNone/>
            </a:pPr>
            <a:r>
              <a:rPr lang="en-US" altLang="zh-CN" sz="1200" dirty="0" err="1">
                <a:latin typeface="Times New Roman" panose="02020603050405020304" pitchFamily="18" charset="0"/>
                <a:cs typeface="Times New Roman" panose="02020603050405020304" pitchFamily="18" charset="0"/>
              </a:rPr>
              <a:t>imshow</a:t>
            </a:r>
            <a:r>
              <a:rPr lang="en-US" altLang="zh-CN" sz="1200" dirty="0">
                <a:latin typeface="Times New Roman" panose="02020603050405020304" pitchFamily="18" charset="0"/>
                <a:cs typeface="Times New Roman" panose="02020603050405020304" pitchFamily="18" charset="0"/>
              </a:rPr>
              <a:t>(I)</a:t>
            </a:r>
          </a:p>
          <a:p>
            <a:pPr marL="0" indent="0">
              <a:buNone/>
            </a:pPr>
            <a:r>
              <a:rPr lang="en-US" altLang="zh-CN" sz="1200" dirty="0">
                <a:latin typeface="Times New Roman" panose="02020603050405020304" pitchFamily="18" charset="0"/>
                <a:cs typeface="Times New Roman" panose="02020603050405020304" pitchFamily="18" charset="0"/>
              </a:rPr>
              <a:t>title('</a:t>
            </a:r>
            <a:r>
              <a:rPr lang="zh-CN" altLang="en-US" sz="1200" dirty="0">
                <a:latin typeface="Times New Roman" panose="02020603050405020304" pitchFamily="18" charset="0"/>
                <a:cs typeface="Times New Roman" panose="02020603050405020304" pitchFamily="18" charset="0"/>
              </a:rPr>
              <a:t>原始图像</a:t>
            </a:r>
            <a:r>
              <a:rPr lang="en-US" altLang="zh-CN" sz="1200" dirty="0">
                <a:latin typeface="Times New Roman" panose="02020603050405020304" pitchFamily="18" charset="0"/>
                <a:cs typeface="Times New Roman" panose="02020603050405020304" pitchFamily="18" charset="0"/>
              </a:rPr>
              <a:t>')</a:t>
            </a:r>
          </a:p>
          <a:p>
            <a:pPr marL="0" indent="0">
              <a:buNone/>
            </a:pPr>
            <a:r>
              <a:rPr lang="en-US" altLang="zh-CN" sz="1200" dirty="0">
                <a:latin typeface="Times New Roman" panose="02020603050405020304" pitchFamily="18" charset="0"/>
                <a:cs typeface="Times New Roman" panose="02020603050405020304" pitchFamily="18" charset="0"/>
              </a:rPr>
              <a:t>I=rgb2gray(I);</a:t>
            </a:r>
          </a:p>
          <a:p>
            <a:pPr marL="0" indent="0">
              <a:buNone/>
            </a:pPr>
            <a:r>
              <a:rPr lang="en-US" altLang="zh-CN" sz="1200" dirty="0">
                <a:latin typeface="Times New Roman" panose="02020603050405020304" pitchFamily="18" charset="0"/>
                <a:cs typeface="Times New Roman" panose="02020603050405020304" pitchFamily="18" charset="0"/>
              </a:rPr>
              <a:t>I1=</a:t>
            </a:r>
            <a:r>
              <a:rPr lang="en-US" altLang="zh-CN" sz="1200" dirty="0" err="1">
                <a:latin typeface="Times New Roman" panose="02020603050405020304" pitchFamily="18" charset="0"/>
                <a:cs typeface="Times New Roman" panose="02020603050405020304" pitchFamily="18" charset="0"/>
              </a:rPr>
              <a:t>imnoise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I,'salt</a:t>
            </a:r>
            <a:r>
              <a:rPr lang="en-US" altLang="zh-CN" sz="1200" dirty="0">
                <a:latin typeface="Times New Roman" panose="02020603050405020304" pitchFamily="18" charset="0"/>
                <a:cs typeface="Times New Roman" panose="02020603050405020304" pitchFamily="18" charset="0"/>
              </a:rPr>
              <a:t> &amp; pepper',0.02);</a:t>
            </a:r>
          </a:p>
          <a:p>
            <a:pPr marL="0" indent="0">
              <a:buNone/>
            </a:pPr>
            <a:r>
              <a:rPr lang="en-US" altLang="zh-CN" sz="1200" dirty="0">
                <a:latin typeface="Times New Roman" panose="02020603050405020304" pitchFamily="18" charset="0"/>
                <a:cs typeface="Times New Roman" panose="02020603050405020304" pitchFamily="18" charset="0"/>
              </a:rPr>
              <a:t>subplot(232)</a:t>
            </a:r>
          </a:p>
          <a:p>
            <a:pPr marL="0" indent="0">
              <a:buNone/>
            </a:pPr>
            <a:r>
              <a:rPr lang="en-US" altLang="zh-CN" sz="1200" dirty="0" err="1">
                <a:latin typeface="Times New Roman" panose="02020603050405020304" pitchFamily="18" charset="0"/>
                <a:cs typeface="Times New Roman" panose="02020603050405020304" pitchFamily="18" charset="0"/>
              </a:rPr>
              <a:t>imshow</a:t>
            </a:r>
            <a:r>
              <a:rPr lang="en-US" altLang="zh-CN" sz="1200" dirty="0">
                <a:latin typeface="Times New Roman" panose="02020603050405020304" pitchFamily="18" charset="0"/>
                <a:cs typeface="Times New Roman" panose="02020603050405020304" pitchFamily="18" charset="0"/>
              </a:rPr>
              <a:t>(I1)</a:t>
            </a:r>
          </a:p>
          <a:p>
            <a:pPr marL="0" indent="0">
              <a:buNone/>
            </a:pPr>
            <a:r>
              <a:rPr lang="en-US" altLang="zh-CN" sz="1200" dirty="0">
                <a:latin typeface="Times New Roman" panose="02020603050405020304" pitchFamily="18" charset="0"/>
                <a:cs typeface="Times New Roman" panose="02020603050405020304" pitchFamily="18" charset="0"/>
              </a:rPr>
              <a:t>title('</a:t>
            </a:r>
            <a:r>
              <a:rPr lang="zh-CN" altLang="en-US" sz="1200" dirty="0">
                <a:latin typeface="Times New Roman" panose="02020603050405020304" pitchFamily="18" charset="0"/>
                <a:cs typeface="Times New Roman" panose="02020603050405020304" pitchFamily="18" charset="0"/>
              </a:rPr>
              <a:t>添加椒盐噪声的图像</a:t>
            </a:r>
            <a:r>
              <a:rPr lang="en-US" altLang="zh-CN" sz="1200" dirty="0">
                <a:latin typeface="Times New Roman" panose="02020603050405020304" pitchFamily="18" charset="0"/>
                <a:cs typeface="Times New Roman" panose="02020603050405020304" pitchFamily="18" charset="0"/>
              </a:rPr>
              <a:t>')</a:t>
            </a:r>
          </a:p>
          <a:p>
            <a:pPr marL="0" indent="0">
              <a:buNone/>
            </a:pPr>
            <a:r>
              <a:rPr lang="en-US" altLang="zh-CN" sz="1200" dirty="0">
                <a:latin typeface="Times New Roman" panose="02020603050405020304" pitchFamily="18" charset="0"/>
                <a:cs typeface="Times New Roman" panose="02020603050405020304" pitchFamily="18" charset="0"/>
              </a:rPr>
              <a:t>k1=filter2(</a:t>
            </a:r>
            <a:r>
              <a:rPr lang="en-US" altLang="zh-CN" sz="1200" dirty="0" err="1">
                <a:latin typeface="Times New Roman" panose="02020603050405020304" pitchFamily="18" charset="0"/>
                <a:cs typeface="Times New Roman" panose="02020603050405020304" pitchFamily="18" charset="0"/>
              </a:rPr>
              <a:t>fspecial</a:t>
            </a:r>
            <a:r>
              <a:rPr lang="en-US" altLang="zh-CN" sz="1200" dirty="0">
                <a:latin typeface="Times New Roman" panose="02020603050405020304" pitchFamily="18" charset="0"/>
                <a:cs typeface="Times New Roman" panose="02020603050405020304" pitchFamily="18" charset="0"/>
              </a:rPr>
              <a:t>('average',3),I1)/255;   	%</a:t>
            </a:r>
            <a:r>
              <a:rPr lang="zh-CN" altLang="en-US" sz="1200" dirty="0">
                <a:latin typeface="Times New Roman" panose="02020603050405020304" pitchFamily="18" charset="0"/>
                <a:cs typeface="Times New Roman" panose="02020603050405020304" pitchFamily="18" charset="0"/>
              </a:rPr>
              <a:t>进行</a:t>
            </a:r>
            <a:r>
              <a:rPr lang="en-US" altLang="zh-CN" sz="1200" dirty="0">
                <a:latin typeface="Times New Roman" panose="02020603050405020304" pitchFamily="18" charset="0"/>
                <a:cs typeface="Times New Roman" panose="02020603050405020304" pitchFamily="18" charset="0"/>
              </a:rPr>
              <a:t>3*3</a:t>
            </a:r>
            <a:r>
              <a:rPr lang="zh-CN" altLang="en-US" sz="1200" dirty="0">
                <a:latin typeface="Times New Roman" panose="02020603050405020304" pitchFamily="18" charset="0"/>
                <a:cs typeface="Times New Roman" panose="02020603050405020304" pitchFamily="18" charset="0"/>
              </a:rPr>
              <a:t>模板平滑滤波</a:t>
            </a:r>
          </a:p>
          <a:p>
            <a:pPr marL="0" indent="0">
              <a:buNone/>
            </a:pPr>
            <a:r>
              <a:rPr lang="en-US" altLang="zh-CN" sz="1200" dirty="0">
                <a:latin typeface="Times New Roman" panose="02020603050405020304" pitchFamily="18" charset="0"/>
                <a:cs typeface="Times New Roman" panose="02020603050405020304" pitchFamily="18" charset="0"/>
              </a:rPr>
              <a:t>k2=filter2(</a:t>
            </a:r>
            <a:r>
              <a:rPr lang="en-US" altLang="zh-CN" sz="1200" dirty="0" err="1">
                <a:latin typeface="Times New Roman" panose="02020603050405020304" pitchFamily="18" charset="0"/>
                <a:cs typeface="Times New Roman" panose="02020603050405020304" pitchFamily="18" charset="0"/>
              </a:rPr>
              <a:t>fspecial</a:t>
            </a:r>
            <a:r>
              <a:rPr lang="en-US" altLang="zh-CN" sz="1200" dirty="0">
                <a:latin typeface="Times New Roman" panose="02020603050405020304" pitchFamily="18" charset="0"/>
                <a:cs typeface="Times New Roman" panose="02020603050405020304" pitchFamily="18" charset="0"/>
              </a:rPr>
              <a:t>('average',5),I1)/255;   	%</a:t>
            </a:r>
            <a:r>
              <a:rPr lang="zh-CN" altLang="en-US" sz="1200" dirty="0">
                <a:latin typeface="Times New Roman" panose="02020603050405020304" pitchFamily="18" charset="0"/>
                <a:cs typeface="Times New Roman" panose="02020603050405020304" pitchFamily="18" charset="0"/>
              </a:rPr>
              <a:t>进行</a:t>
            </a:r>
            <a:r>
              <a:rPr lang="en-US" altLang="zh-CN" sz="1200" dirty="0">
                <a:latin typeface="Times New Roman" panose="02020603050405020304" pitchFamily="18" charset="0"/>
                <a:cs typeface="Times New Roman" panose="02020603050405020304" pitchFamily="18" charset="0"/>
              </a:rPr>
              <a:t>5*5</a:t>
            </a:r>
            <a:r>
              <a:rPr lang="zh-CN" altLang="en-US" sz="1200" dirty="0">
                <a:latin typeface="Times New Roman" panose="02020603050405020304" pitchFamily="18" charset="0"/>
                <a:cs typeface="Times New Roman" panose="02020603050405020304" pitchFamily="18" charset="0"/>
              </a:rPr>
              <a:t>模板平滑滤波</a:t>
            </a:r>
          </a:p>
          <a:p>
            <a:pPr marL="0" indent="0">
              <a:buNone/>
            </a:pPr>
            <a:r>
              <a:rPr lang="en-US" altLang="zh-CN" sz="1200" dirty="0">
                <a:latin typeface="Times New Roman" panose="02020603050405020304" pitchFamily="18" charset="0"/>
                <a:cs typeface="Times New Roman" panose="02020603050405020304" pitchFamily="18" charset="0"/>
              </a:rPr>
              <a:t>k4=filter2(</a:t>
            </a:r>
            <a:r>
              <a:rPr lang="en-US" altLang="zh-CN" sz="1200" dirty="0" err="1">
                <a:latin typeface="Times New Roman" panose="02020603050405020304" pitchFamily="18" charset="0"/>
                <a:cs typeface="Times New Roman" panose="02020603050405020304" pitchFamily="18" charset="0"/>
              </a:rPr>
              <a:t>fspecial</a:t>
            </a:r>
            <a:r>
              <a:rPr lang="en-US" altLang="zh-CN" sz="1200" dirty="0">
                <a:latin typeface="Times New Roman" panose="02020603050405020304" pitchFamily="18" charset="0"/>
                <a:cs typeface="Times New Roman" panose="02020603050405020304" pitchFamily="18" charset="0"/>
              </a:rPr>
              <a:t>('average',9),I1)/255;   	%</a:t>
            </a:r>
            <a:r>
              <a:rPr lang="zh-CN" altLang="en-US" sz="1200" dirty="0">
                <a:latin typeface="Times New Roman" panose="02020603050405020304" pitchFamily="18" charset="0"/>
                <a:cs typeface="Times New Roman" panose="02020603050405020304" pitchFamily="18" charset="0"/>
              </a:rPr>
              <a:t>进行</a:t>
            </a:r>
            <a:r>
              <a:rPr lang="en-US" altLang="zh-CN" sz="1200" dirty="0">
                <a:latin typeface="Times New Roman" panose="02020603050405020304" pitchFamily="18" charset="0"/>
                <a:cs typeface="Times New Roman" panose="02020603050405020304" pitchFamily="18" charset="0"/>
              </a:rPr>
              <a:t>9*9</a:t>
            </a:r>
            <a:r>
              <a:rPr lang="zh-CN" altLang="en-US" sz="1200" dirty="0">
                <a:latin typeface="Times New Roman" panose="02020603050405020304" pitchFamily="18" charset="0"/>
                <a:cs typeface="Times New Roman" panose="02020603050405020304" pitchFamily="18" charset="0"/>
              </a:rPr>
              <a:t>模板平滑滤波</a:t>
            </a:r>
          </a:p>
          <a:p>
            <a:pPr marL="0" indent="0">
              <a:buNone/>
            </a:pPr>
            <a:r>
              <a:rPr lang="en-US" altLang="zh-CN" sz="1200" dirty="0">
                <a:latin typeface="Times New Roman" panose="02020603050405020304" pitchFamily="18" charset="0"/>
                <a:cs typeface="Times New Roman" panose="02020603050405020304" pitchFamily="18" charset="0"/>
              </a:rPr>
              <a:t>k3=filter2(</a:t>
            </a:r>
            <a:r>
              <a:rPr lang="en-US" altLang="zh-CN" sz="1200" dirty="0" err="1">
                <a:latin typeface="Times New Roman" panose="02020603050405020304" pitchFamily="18" charset="0"/>
                <a:cs typeface="Times New Roman" panose="02020603050405020304" pitchFamily="18" charset="0"/>
              </a:rPr>
              <a:t>fspecial</a:t>
            </a:r>
            <a:r>
              <a:rPr lang="en-US" altLang="zh-CN" sz="1200" dirty="0">
                <a:latin typeface="Times New Roman" panose="02020603050405020304" pitchFamily="18" charset="0"/>
                <a:cs typeface="Times New Roman" panose="02020603050405020304" pitchFamily="18" charset="0"/>
              </a:rPr>
              <a:t>('average',7),I1)/255;   	%</a:t>
            </a:r>
            <a:r>
              <a:rPr lang="zh-CN" altLang="en-US" sz="1200" dirty="0">
                <a:latin typeface="Times New Roman" panose="02020603050405020304" pitchFamily="18" charset="0"/>
                <a:cs typeface="Times New Roman" panose="02020603050405020304" pitchFamily="18" charset="0"/>
              </a:rPr>
              <a:t>进行</a:t>
            </a:r>
            <a:r>
              <a:rPr lang="en-US" altLang="zh-CN" sz="1200" dirty="0">
                <a:latin typeface="Times New Roman" panose="02020603050405020304" pitchFamily="18" charset="0"/>
                <a:cs typeface="Times New Roman" panose="02020603050405020304" pitchFamily="18" charset="0"/>
              </a:rPr>
              <a:t>7*7</a:t>
            </a:r>
            <a:r>
              <a:rPr lang="zh-CN" altLang="en-US" sz="1200" dirty="0">
                <a:latin typeface="Times New Roman" panose="02020603050405020304" pitchFamily="18" charset="0"/>
                <a:cs typeface="Times New Roman" panose="02020603050405020304" pitchFamily="18" charset="0"/>
              </a:rPr>
              <a:t>模板平滑滤波</a:t>
            </a:r>
          </a:p>
          <a:p>
            <a:pPr marL="0" indent="0">
              <a:buNone/>
            </a:pPr>
            <a:r>
              <a:rPr lang="en-US" altLang="zh-CN" sz="1200" dirty="0">
                <a:latin typeface="Times New Roman" panose="02020603050405020304" pitchFamily="18" charset="0"/>
                <a:cs typeface="Times New Roman" panose="02020603050405020304" pitchFamily="18" charset="0"/>
              </a:rPr>
              <a:t>subplot(233),</a:t>
            </a:r>
          </a:p>
          <a:p>
            <a:pPr marL="0" indent="0">
              <a:buNone/>
            </a:pPr>
            <a:r>
              <a:rPr lang="en-US" altLang="zh-CN" sz="1200" dirty="0" err="1">
                <a:latin typeface="Times New Roman" panose="02020603050405020304" pitchFamily="18" charset="0"/>
                <a:cs typeface="Times New Roman" panose="02020603050405020304" pitchFamily="18" charset="0"/>
              </a:rPr>
              <a:t>imshow</a:t>
            </a:r>
            <a:r>
              <a:rPr lang="en-US" altLang="zh-CN" sz="1200" dirty="0">
                <a:latin typeface="Times New Roman" panose="02020603050405020304" pitchFamily="18" charset="0"/>
                <a:cs typeface="Times New Roman" panose="02020603050405020304" pitchFamily="18" charset="0"/>
              </a:rPr>
              <a:t>(k1);</a:t>
            </a:r>
          </a:p>
          <a:p>
            <a:pPr marL="0" indent="0">
              <a:buNone/>
            </a:pPr>
            <a:r>
              <a:rPr lang="en-US" altLang="zh-CN" sz="1200" dirty="0">
                <a:latin typeface="Times New Roman" panose="02020603050405020304" pitchFamily="18" charset="0"/>
                <a:cs typeface="Times New Roman" panose="02020603050405020304" pitchFamily="18" charset="0"/>
              </a:rPr>
              <a:t>title('3*3</a:t>
            </a:r>
            <a:r>
              <a:rPr lang="zh-CN" altLang="en-US" sz="1200" dirty="0">
                <a:latin typeface="Times New Roman" panose="02020603050405020304" pitchFamily="18" charset="0"/>
                <a:cs typeface="Times New Roman" panose="02020603050405020304" pitchFamily="18" charset="0"/>
              </a:rPr>
              <a:t>模板平滑滤波</a:t>
            </a:r>
            <a:r>
              <a:rPr lang="en-US" altLang="zh-CN" sz="1200" dirty="0">
                <a:latin typeface="Times New Roman" panose="02020603050405020304" pitchFamily="18" charset="0"/>
                <a:cs typeface="Times New Roman" panose="02020603050405020304" pitchFamily="18" charset="0"/>
              </a:rPr>
              <a:t>');</a:t>
            </a:r>
          </a:p>
          <a:p>
            <a:pPr marL="0" indent="0">
              <a:buNone/>
            </a:pPr>
            <a:r>
              <a:rPr lang="en-US" altLang="zh-CN" sz="1200" dirty="0">
                <a:latin typeface="Times New Roman" panose="02020603050405020304" pitchFamily="18" charset="0"/>
                <a:cs typeface="Times New Roman" panose="02020603050405020304" pitchFamily="18" charset="0"/>
              </a:rPr>
              <a:t>subplot(234),</a:t>
            </a:r>
          </a:p>
          <a:p>
            <a:pPr marL="0" indent="0">
              <a:buNone/>
            </a:pPr>
            <a:r>
              <a:rPr lang="en-US" altLang="zh-CN" sz="1200" dirty="0" err="1">
                <a:latin typeface="Times New Roman" panose="02020603050405020304" pitchFamily="18" charset="0"/>
                <a:cs typeface="Times New Roman" panose="02020603050405020304" pitchFamily="18" charset="0"/>
              </a:rPr>
              <a:t>imshow</a:t>
            </a:r>
            <a:r>
              <a:rPr lang="en-US" altLang="zh-CN" sz="1200" dirty="0">
                <a:latin typeface="Times New Roman" panose="02020603050405020304" pitchFamily="18" charset="0"/>
                <a:cs typeface="Times New Roman" panose="02020603050405020304" pitchFamily="18" charset="0"/>
              </a:rPr>
              <a:t>(k2);</a:t>
            </a:r>
          </a:p>
          <a:p>
            <a:pPr marL="0" indent="0">
              <a:buNone/>
            </a:pPr>
            <a:r>
              <a:rPr lang="en-US" altLang="zh-CN" sz="1200" dirty="0">
                <a:latin typeface="Times New Roman" panose="02020603050405020304" pitchFamily="18" charset="0"/>
                <a:cs typeface="Times New Roman" panose="02020603050405020304" pitchFamily="18" charset="0"/>
              </a:rPr>
              <a:t>title('5*5</a:t>
            </a:r>
            <a:r>
              <a:rPr lang="zh-CN" altLang="en-US" sz="1200" dirty="0">
                <a:latin typeface="Times New Roman" panose="02020603050405020304" pitchFamily="18" charset="0"/>
                <a:cs typeface="Times New Roman" panose="02020603050405020304" pitchFamily="18" charset="0"/>
              </a:rPr>
              <a:t>模板平滑滤波</a:t>
            </a:r>
            <a:r>
              <a:rPr lang="en-US" altLang="zh-CN" sz="1200" dirty="0">
                <a:latin typeface="Times New Roman" panose="02020603050405020304" pitchFamily="18" charset="0"/>
                <a:cs typeface="Times New Roman" panose="02020603050405020304" pitchFamily="18" charset="0"/>
              </a:rPr>
              <a:t>');</a:t>
            </a:r>
          </a:p>
          <a:p>
            <a:pPr marL="0" indent="0">
              <a:buNone/>
            </a:pPr>
            <a:r>
              <a:rPr lang="en-US" altLang="zh-CN" sz="1200" dirty="0">
                <a:latin typeface="Times New Roman" panose="02020603050405020304" pitchFamily="18" charset="0"/>
                <a:cs typeface="Times New Roman" panose="02020603050405020304" pitchFamily="18" charset="0"/>
              </a:rPr>
              <a:t>subplot(235),</a:t>
            </a:r>
          </a:p>
          <a:p>
            <a:pPr marL="0" indent="0">
              <a:buNone/>
            </a:pPr>
            <a:r>
              <a:rPr lang="en-US" altLang="zh-CN" sz="1200" dirty="0" err="1">
                <a:latin typeface="Times New Roman" panose="02020603050405020304" pitchFamily="18" charset="0"/>
                <a:cs typeface="Times New Roman" panose="02020603050405020304" pitchFamily="18" charset="0"/>
              </a:rPr>
              <a:t>imshow</a:t>
            </a:r>
            <a:r>
              <a:rPr lang="en-US" altLang="zh-CN" sz="1200" dirty="0">
                <a:latin typeface="Times New Roman" panose="02020603050405020304" pitchFamily="18" charset="0"/>
                <a:cs typeface="Times New Roman" panose="02020603050405020304" pitchFamily="18" charset="0"/>
              </a:rPr>
              <a:t>(k3);</a:t>
            </a:r>
          </a:p>
          <a:p>
            <a:pPr marL="0" indent="0">
              <a:buNone/>
            </a:pPr>
            <a:r>
              <a:rPr lang="en-US" altLang="zh-CN" sz="1200" dirty="0">
                <a:latin typeface="Times New Roman" panose="02020603050405020304" pitchFamily="18" charset="0"/>
                <a:cs typeface="Times New Roman" panose="02020603050405020304" pitchFamily="18" charset="0"/>
              </a:rPr>
              <a:t>title('7*7</a:t>
            </a:r>
            <a:r>
              <a:rPr lang="zh-CN" altLang="en-US" sz="1200" dirty="0">
                <a:latin typeface="Times New Roman" panose="02020603050405020304" pitchFamily="18" charset="0"/>
                <a:cs typeface="Times New Roman" panose="02020603050405020304" pitchFamily="18" charset="0"/>
              </a:rPr>
              <a:t>模板平滑滤波</a:t>
            </a:r>
            <a:r>
              <a:rPr lang="en-US" altLang="zh-CN" sz="1200" dirty="0">
                <a:latin typeface="Times New Roman" panose="02020603050405020304" pitchFamily="18" charset="0"/>
                <a:cs typeface="Times New Roman" panose="02020603050405020304" pitchFamily="18" charset="0"/>
              </a:rPr>
              <a:t>');</a:t>
            </a:r>
          </a:p>
          <a:p>
            <a:pPr marL="0" indent="0">
              <a:buNone/>
            </a:pPr>
            <a:r>
              <a:rPr lang="en-US" altLang="zh-CN" sz="1200" dirty="0">
                <a:latin typeface="Times New Roman" panose="02020603050405020304" pitchFamily="18" charset="0"/>
                <a:cs typeface="Times New Roman" panose="02020603050405020304" pitchFamily="18" charset="0"/>
              </a:rPr>
              <a:t>subplot(236),</a:t>
            </a:r>
          </a:p>
          <a:p>
            <a:pPr marL="0" indent="0">
              <a:buNone/>
            </a:pPr>
            <a:r>
              <a:rPr lang="en-US" altLang="zh-CN" sz="1200" dirty="0" err="1">
                <a:latin typeface="Times New Roman" panose="02020603050405020304" pitchFamily="18" charset="0"/>
                <a:cs typeface="Times New Roman" panose="02020603050405020304" pitchFamily="18" charset="0"/>
              </a:rPr>
              <a:t>imshow</a:t>
            </a:r>
            <a:r>
              <a:rPr lang="en-US" altLang="zh-CN" sz="1200" dirty="0">
                <a:latin typeface="Times New Roman" panose="02020603050405020304" pitchFamily="18" charset="0"/>
                <a:cs typeface="Times New Roman" panose="02020603050405020304" pitchFamily="18" charset="0"/>
              </a:rPr>
              <a:t>(k4);</a:t>
            </a:r>
          </a:p>
          <a:p>
            <a:pPr marL="0" indent="0">
              <a:buNone/>
            </a:pPr>
            <a:r>
              <a:rPr lang="en-US" altLang="zh-CN" sz="1200" dirty="0">
                <a:latin typeface="Times New Roman" panose="02020603050405020304" pitchFamily="18" charset="0"/>
                <a:cs typeface="Times New Roman" panose="02020603050405020304" pitchFamily="18" charset="0"/>
              </a:rPr>
              <a:t>title('9*9</a:t>
            </a:r>
            <a:r>
              <a:rPr lang="zh-CN" altLang="en-US" sz="1200" dirty="0">
                <a:latin typeface="Times New Roman" panose="02020603050405020304" pitchFamily="18" charset="0"/>
                <a:cs typeface="Times New Roman" panose="02020603050405020304" pitchFamily="18" charset="0"/>
              </a:rPr>
              <a:t>模板平滑滤波</a:t>
            </a:r>
            <a:r>
              <a:rPr lang="en-US" altLang="zh-CN" sz="1200"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32</a:t>
            </a:fld>
            <a:endParaRPr lang="en-US" altLang="zh-CN"/>
          </a:p>
        </p:txBody>
      </p:sp>
    </p:spTree>
    <p:extLst>
      <p:ext uri="{BB962C8B-B14F-4D97-AF65-F5344CB8AC3E}">
        <p14:creationId xmlns:p14="http://schemas.microsoft.com/office/powerpoint/2010/main" val="2692350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中值滤波</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eight.tif</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读入图像</a:t>
            </a:r>
          </a:p>
          <a:p>
            <a:pPr marL="0" indent="0">
              <a:buNone/>
            </a:pPr>
            <a:r>
              <a:rPr lang="en-US" altLang="zh-CN" dirty="0">
                <a:latin typeface="Times New Roman" panose="02020603050405020304" pitchFamily="18" charset="0"/>
                <a:cs typeface="Times New Roman" panose="02020603050405020304" pitchFamily="18" charset="0"/>
              </a:rPr>
              <a:t>subplot(2,3,1),</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(I);              % </a:t>
            </a:r>
            <a:r>
              <a:rPr lang="zh-CN" altLang="en-US" dirty="0">
                <a:latin typeface="Times New Roman" panose="02020603050405020304" pitchFamily="18" charset="0"/>
                <a:cs typeface="Times New Roman" panose="02020603050405020304" pitchFamily="18" charset="0"/>
              </a:rPr>
              <a:t>显示原始图像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原始图像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I,'salt</a:t>
            </a:r>
            <a:r>
              <a:rPr lang="en-US" altLang="zh-CN" dirty="0">
                <a:latin typeface="Times New Roman" panose="02020603050405020304" pitchFamily="18" charset="0"/>
                <a:cs typeface="Times New Roman" panose="02020603050405020304" pitchFamily="18" charset="0"/>
              </a:rPr>
              <a:t> &amp; pepper',0.03);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的椒盐噪声</a:t>
            </a:r>
          </a:p>
          <a:p>
            <a:pPr marL="0" indent="0">
              <a:buNone/>
            </a:pPr>
            <a:r>
              <a:rPr lang="en-US" altLang="zh-CN" dirty="0">
                <a:latin typeface="Times New Roman" panose="02020603050405020304" pitchFamily="18" charset="0"/>
                <a:cs typeface="Times New Roman" panose="02020603050405020304" pitchFamily="18" charset="0"/>
              </a:rPr>
              <a:t>subplot(2,3,2),</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              % </a:t>
            </a:r>
            <a:r>
              <a:rPr lang="zh-CN" altLang="en-US" dirty="0">
                <a:latin typeface="Times New Roman" panose="02020603050405020304" pitchFamily="18" charset="0"/>
                <a:cs typeface="Times New Roman" panose="02020603050405020304" pitchFamily="18" charset="0"/>
              </a:rPr>
              <a:t>显示处理后的图像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 = medfilt2(J);                       </a:t>
            </a:r>
          </a:p>
          <a:p>
            <a:pPr marL="0" indent="0">
              <a:buNone/>
            </a:pPr>
            <a:r>
              <a:rPr lang="en-US" altLang="zh-CN" dirty="0">
                <a:latin typeface="Times New Roman" panose="02020603050405020304" pitchFamily="18" charset="0"/>
                <a:cs typeface="Times New Roman" panose="02020603050405020304" pitchFamily="18" charset="0"/>
              </a:rPr>
              <a:t>subplot(2,3,3),</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椒盐噪声被滤波后的图像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J2=</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(I,'gaussian',0.03);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的高斯噪声</a:t>
            </a:r>
          </a:p>
          <a:p>
            <a:pPr marL="0" indent="0">
              <a:buNone/>
            </a:pPr>
            <a:r>
              <a:rPr lang="en-US" altLang="zh-CN" dirty="0">
                <a:latin typeface="Times New Roman" panose="02020603050405020304" pitchFamily="18" charset="0"/>
                <a:cs typeface="Times New Roman" panose="02020603050405020304" pitchFamily="18" charset="0"/>
              </a:rPr>
              <a:t>subplot(2,3,4),</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K2 = medfilt2(J2);                     % </a:t>
            </a:r>
            <a:r>
              <a:rPr lang="zh-CN" altLang="en-US" dirty="0">
                <a:latin typeface="Times New Roman" panose="02020603050405020304" pitchFamily="18" charset="0"/>
                <a:cs typeface="Times New Roman" panose="02020603050405020304" pitchFamily="18" charset="0"/>
              </a:rPr>
              <a:t>图像滤波处理</a:t>
            </a:r>
          </a:p>
          <a:p>
            <a:pPr marL="0" indent="0">
              <a:buNone/>
            </a:pPr>
            <a:r>
              <a:rPr lang="en-US" altLang="zh-CN" dirty="0">
                <a:latin typeface="Times New Roman" panose="02020603050405020304" pitchFamily="18" charset="0"/>
                <a:cs typeface="Times New Roman" panose="02020603050405020304" pitchFamily="18" charset="0"/>
              </a:rPr>
              <a:t>subplot(2,3,5),</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高斯噪声被滤波后的图像</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33</a:t>
            </a:fld>
            <a:endParaRPr lang="en-US" altLang="zh-CN"/>
          </a:p>
        </p:txBody>
      </p:sp>
    </p:spTree>
    <p:extLst>
      <p:ext uri="{BB962C8B-B14F-4D97-AF65-F5344CB8AC3E}">
        <p14:creationId xmlns:p14="http://schemas.microsoft.com/office/powerpoint/2010/main" val="3054615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中值滤波</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eight.tif</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读入图像</a:t>
            </a:r>
          </a:p>
          <a:p>
            <a:pPr marL="0" indent="0">
              <a:buNone/>
            </a:pPr>
            <a:r>
              <a:rPr lang="en-US" altLang="zh-CN" dirty="0">
                <a:latin typeface="Times New Roman" panose="02020603050405020304" pitchFamily="18" charset="0"/>
                <a:cs typeface="Times New Roman" panose="02020603050405020304" pitchFamily="18" charset="0"/>
              </a:rPr>
              <a:t>subplot(2,3,1),</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(I);              % </a:t>
            </a:r>
            <a:r>
              <a:rPr lang="zh-CN" altLang="en-US" dirty="0">
                <a:latin typeface="Times New Roman" panose="02020603050405020304" pitchFamily="18" charset="0"/>
                <a:cs typeface="Times New Roman" panose="02020603050405020304" pitchFamily="18" charset="0"/>
              </a:rPr>
              <a:t>显示原始图像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原始图像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I,'salt</a:t>
            </a:r>
            <a:r>
              <a:rPr lang="en-US" altLang="zh-CN" dirty="0">
                <a:latin typeface="Times New Roman" panose="02020603050405020304" pitchFamily="18" charset="0"/>
                <a:cs typeface="Times New Roman" panose="02020603050405020304" pitchFamily="18" charset="0"/>
              </a:rPr>
              <a:t> &amp; pepper',0.03);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的椒盐噪声</a:t>
            </a:r>
          </a:p>
          <a:p>
            <a:pPr marL="0" indent="0">
              <a:buNone/>
            </a:pPr>
            <a:r>
              <a:rPr lang="en-US" altLang="zh-CN" dirty="0">
                <a:latin typeface="Times New Roman" panose="02020603050405020304" pitchFamily="18" charset="0"/>
                <a:cs typeface="Times New Roman" panose="02020603050405020304" pitchFamily="18" charset="0"/>
              </a:rPr>
              <a:t>subplot(2,3,2),</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              % </a:t>
            </a:r>
            <a:r>
              <a:rPr lang="zh-CN" altLang="en-US" dirty="0">
                <a:latin typeface="Times New Roman" panose="02020603050405020304" pitchFamily="18" charset="0"/>
                <a:cs typeface="Times New Roman" panose="02020603050405020304" pitchFamily="18" charset="0"/>
              </a:rPr>
              <a:t>显示处理后的图像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 = medfilt2(J,[5,5]);                            </a:t>
            </a:r>
          </a:p>
          <a:p>
            <a:pPr marL="0" indent="0">
              <a:buNone/>
            </a:pPr>
            <a:r>
              <a:rPr lang="en-US" altLang="zh-CN" dirty="0">
                <a:latin typeface="Times New Roman" panose="02020603050405020304" pitchFamily="18" charset="0"/>
                <a:cs typeface="Times New Roman" panose="02020603050405020304" pitchFamily="18" charset="0"/>
              </a:rPr>
              <a:t>subplot(2,3,3),</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椒盐噪声被被</a:t>
            </a:r>
            <a:r>
              <a:rPr lang="en-US" altLang="zh-CN" dirty="0">
                <a:latin typeface="Times New Roman" panose="02020603050405020304" pitchFamily="18" charset="0"/>
                <a:cs typeface="Times New Roman" panose="02020603050405020304" pitchFamily="18" charset="0"/>
              </a:rPr>
              <a:t>5*5</a:t>
            </a:r>
            <a:r>
              <a:rPr lang="zh-CN" altLang="en-US" dirty="0">
                <a:latin typeface="Times New Roman" panose="02020603050405020304" pitchFamily="18" charset="0"/>
                <a:cs typeface="Times New Roman" panose="02020603050405020304" pitchFamily="18" charset="0"/>
              </a:rPr>
              <a:t>的滤波后的图像</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J2=</a:t>
            </a:r>
            <a:r>
              <a:rPr lang="en-US" altLang="zh-CN" dirty="0" err="1">
                <a:latin typeface="Times New Roman" panose="02020603050405020304" pitchFamily="18" charset="0"/>
                <a:cs typeface="Times New Roman" panose="02020603050405020304" pitchFamily="18" charset="0"/>
              </a:rPr>
              <a:t>imnoise</a:t>
            </a:r>
            <a:r>
              <a:rPr lang="en-US" altLang="zh-CN" dirty="0">
                <a:latin typeface="Times New Roman" panose="02020603050405020304" pitchFamily="18" charset="0"/>
                <a:cs typeface="Times New Roman" panose="02020603050405020304" pitchFamily="18" charset="0"/>
              </a:rPr>
              <a:t>(I,'gaussian',0.03);        % </a:t>
            </a:r>
            <a:r>
              <a:rPr lang="zh-CN" altLang="en-US" dirty="0">
                <a:latin typeface="Times New Roman" panose="02020603050405020304" pitchFamily="18" charset="0"/>
                <a:cs typeface="Times New Roman" panose="02020603050405020304" pitchFamily="18" charset="0"/>
              </a:rPr>
              <a:t>加均值为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，方差为 </a:t>
            </a:r>
            <a:r>
              <a:rPr lang="en-US" altLang="zh-CN" dirty="0">
                <a:latin typeface="Times New Roman" panose="02020603050405020304" pitchFamily="18" charset="0"/>
                <a:cs typeface="Times New Roman" panose="02020603050405020304" pitchFamily="18" charset="0"/>
              </a:rPr>
              <a:t>0.03 </a:t>
            </a:r>
            <a:r>
              <a:rPr lang="zh-CN" altLang="en-US" dirty="0">
                <a:latin typeface="Times New Roman" panose="02020603050405020304" pitchFamily="18" charset="0"/>
                <a:cs typeface="Times New Roman" panose="02020603050405020304" pitchFamily="18" charset="0"/>
              </a:rPr>
              <a:t>的高斯噪声</a:t>
            </a:r>
          </a:p>
          <a:p>
            <a:pPr marL="0" indent="0">
              <a:buNone/>
            </a:pPr>
            <a:r>
              <a:rPr lang="en-US" altLang="zh-CN" dirty="0">
                <a:latin typeface="Times New Roman" panose="02020603050405020304" pitchFamily="18" charset="0"/>
                <a:cs typeface="Times New Roman" panose="02020603050405020304" pitchFamily="18" charset="0"/>
              </a:rPr>
              <a:t>subplot(2,3,4),</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(J2);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设置图像标题</a:t>
            </a:r>
          </a:p>
          <a:p>
            <a:pPr marL="0" indent="0">
              <a:buNone/>
            </a:pPr>
            <a:r>
              <a:rPr lang="en-US" altLang="zh-CN" dirty="0">
                <a:latin typeface="Times New Roman" panose="02020603050405020304" pitchFamily="18" charset="0"/>
                <a:cs typeface="Times New Roman" panose="02020603050405020304" pitchFamily="18" charset="0"/>
              </a:rPr>
              <a:t>K2 = medfilt2(J2,[5,5]);             % </a:t>
            </a:r>
            <a:r>
              <a:rPr lang="zh-CN" altLang="en-US" dirty="0">
                <a:latin typeface="Times New Roman" panose="02020603050405020304" pitchFamily="18" charset="0"/>
                <a:cs typeface="Times New Roman" panose="02020603050405020304" pitchFamily="18" charset="0"/>
              </a:rPr>
              <a:t>图像滤波处理</a:t>
            </a:r>
          </a:p>
          <a:p>
            <a:pPr marL="0" indent="0">
              <a:buNone/>
            </a:pPr>
            <a:r>
              <a:rPr lang="en-US" altLang="zh-CN" dirty="0">
                <a:latin typeface="Times New Roman" panose="02020603050405020304" pitchFamily="18" charset="0"/>
                <a:cs typeface="Times New Roman" panose="02020603050405020304" pitchFamily="18" charset="0"/>
              </a:rPr>
              <a:t>subplot(2,3,5),</a:t>
            </a: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(K2,[]);         </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高斯噪声被被</a:t>
            </a:r>
            <a:r>
              <a:rPr lang="en-US" altLang="zh-CN" dirty="0">
                <a:latin typeface="Times New Roman" panose="02020603050405020304" pitchFamily="18" charset="0"/>
                <a:cs typeface="Times New Roman" panose="02020603050405020304" pitchFamily="18" charset="0"/>
              </a:rPr>
              <a:t>5*5</a:t>
            </a:r>
            <a:r>
              <a:rPr lang="zh-CN" altLang="en-US" dirty="0">
                <a:latin typeface="Times New Roman" panose="02020603050405020304" pitchFamily="18" charset="0"/>
                <a:cs typeface="Times New Roman" panose="02020603050405020304" pitchFamily="18" charset="0"/>
              </a:rPr>
              <a:t>的滤波后的图像</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34</a:t>
            </a:fld>
            <a:endParaRPr lang="en-US" altLang="zh-CN"/>
          </a:p>
        </p:txBody>
      </p:sp>
    </p:spTree>
    <p:extLst>
      <p:ext uri="{BB962C8B-B14F-4D97-AF65-F5344CB8AC3E}">
        <p14:creationId xmlns:p14="http://schemas.microsoft.com/office/powerpoint/2010/main" val="8667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中值滤波</a:t>
            </a:r>
          </a:p>
        </p:txBody>
      </p:sp>
      <p:sp>
        <p:nvSpPr>
          <p:cNvPr id="3" name="内容占位符 2"/>
          <p:cNvSpPr>
            <a:spLocks noGrp="1"/>
          </p:cNvSpPr>
          <p:nvPr>
            <p:ph idx="1"/>
          </p:nvPr>
        </p:nvSpPr>
        <p:spPr>
          <a:xfrm>
            <a:off x="597595" y="1124744"/>
            <a:ext cx="10972800" cy="5328592"/>
          </a:xfrm>
        </p:spPr>
        <p:txBody>
          <a:bodyPr>
            <a:noAutofit/>
          </a:bodyPr>
          <a:lstStyle/>
          <a:p>
            <a:pPr marL="0" indent="0">
              <a:buNone/>
            </a:pPr>
            <a:r>
              <a:rPr lang="en-US" altLang="zh-CN" sz="1300" dirty="0">
                <a:latin typeface="Times New Roman" panose="02020603050405020304" pitchFamily="18" charset="0"/>
                <a:cs typeface="Times New Roman" panose="02020603050405020304" pitchFamily="18" charset="0"/>
              </a:rPr>
              <a:t>I=</a:t>
            </a:r>
            <a:r>
              <a:rPr lang="en-US" altLang="zh-CN" sz="1300" dirty="0" err="1">
                <a:latin typeface="Times New Roman" panose="02020603050405020304" pitchFamily="18" charset="0"/>
                <a:cs typeface="Times New Roman" panose="02020603050405020304" pitchFamily="18" charset="0"/>
              </a:rPr>
              <a:t>imread</a:t>
            </a:r>
            <a:r>
              <a:rPr lang="en-US" altLang="zh-CN" sz="1300" dirty="0">
                <a:latin typeface="Times New Roman" panose="02020603050405020304" pitchFamily="18" charset="0"/>
                <a:cs typeface="Times New Roman" panose="02020603050405020304" pitchFamily="18" charset="0"/>
              </a:rPr>
              <a:t>('</a:t>
            </a:r>
            <a:r>
              <a:rPr lang="en-US" altLang="zh-CN" sz="1300" dirty="0" err="1">
                <a:latin typeface="Times New Roman" panose="02020603050405020304" pitchFamily="18" charset="0"/>
                <a:cs typeface="Times New Roman" panose="02020603050405020304" pitchFamily="18" charset="0"/>
              </a:rPr>
              <a:t>eight.tif</a:t>
            </a:r>
            <a:r>
              <a:rPr lang="en-US" altLang="zh-CN" sz="1300" dirty="0">
                <a:latin typeface="Times New Roman" panose="02020603050405020304" pitchFamily="18" charset="0"/>
                <a:cs typeface="Times New Roman" panose="02020603050405020304" pitchFamily="18" charset="0"/>
              </a:rPr>
              <a:t>');</a:t>
            </a:r>
          </a:p>
          <a:p>
            <a:pPr marL="0" indent="0">
              <a:buNone/>
            </a:pPr>
            <a:r>
              <a:rPr lang="en-US" altLang="zh-CN" sz="1300" dirty="0">
                <a:latin typeface="Times New Roman" panose="02020603050405020304" pitchFamily="18" charset="0"/>
                <a:cs typeface="Times New Roman" panose="02020603050405020304" pitchFamily="18" charset="0"/>
              </a:rPr>
              <a:t>J=</a:t>
            </a:r>
            <a:r>
              <a:rPr lang="en-US" altLang="zh-CN" sz="1300" dirty="0" err="1">
                <a:latin typeface="Times New Roman" panose="02020603050405020304" pitchFamily="18" charset="0"/>
                <a:cs typeface="Times New Roman" panose="02020603050405020304" pitchFamily="18" charset="0"/>
              </a:rPr>
              <a:t>imnoise</a:t>
            </a:r>
            <a:r>
              <a:rPr lang="en-US" altLang="zh-CN" sz="1300" dirty="0">
                <a:latin typeface="Times New Roman" panose="02020603050405020304" pitchFamily="18" charset="0"/>
                <a:cs typeface="Times New Roman" panose="02020603050405020304" pitchFamily="18" charset="0"/>
              </a:rPr>
              <a:t>(</a:t>
            </a:r>
            <a:r>
              <a:rPr lang="en-US" altLang="zh-CN" sz="1300" dirty="0" err="1">
                <a:latin typeface="Times New Roman" panose="02020603050405020304" pitchFamily="18" charset="0"/>
                <a:cs typeface="Times New Roman" panose="02020603050405020304" pitchFamily="18" charset="0"/>
              </a:rPr>
              <a:t>I,'salt</a:t>
            </a:r>
            <a:r>
              <a:rPr lang="en-US" altLang="zh-CN" sz="1300" dirty="0">
                <a:latin typeface="Times New Roman" panose="02020603050405020304" pitchFamily="18" charset="0"/>
                <a:cs typeface="Times New Roman" panose="02020603050405020304" pitchFamily="18" charset="0"/>
              </a:rPr>
              <a:t> &amp; pepper',0.03);</a:t>
            </a:r>
          </a:p>
          <a:p>
            <a:pPr marL="0" indent="0">
              <a:buNone/>
            </a:pPr>
            <a:r>
              <a:rPr lang="en-US" altLang="zh-CN" sz="1300" dirty="0">
                <a:latin typeface="Times New Roman" panose="02020603050405020304" pitchFamily="18" charset="0"/>
                <a:cs typeface="Times New Roman" panose="02020603050405020304" pitchFamily="18" charset="0"/>
              </a:rPr>
              <a:t>subplot(231),</a:t>
            </a:r>
          </a:p>
          <a:p>
            <a:pPr marL="0" indent="0">
              <a:buNone/>
            </a:pPr>
            <a:r>
              <a:rPr lang="en-US" altLang="zh-CN" sz="1300" dirty="0" err="1">
                <a:latin typeface="Times New Roman" panose="02020603050405020304" pitchFamily="18" charset="0"/>
                <a:cs typeface="Times New Roman" panose="02020603050405020304" pitchFamily="18" charset="0"/>
              </a:rPr>
              <a:t>imshow</a:t>
            </a:r>
            <a:r>
              <a:rPr lang="en-US" altLang="zh-CN" sz="1300" dirty="0">
                <a:latin typeface="Times New Roman" panose="02020603050405020304" pitchFamily="18" charset="0"/>
                <a:cs typeface="Times New Roman" panose="02020603050405020304" pitchFamily="18" charset="0"/>
              </a:rPr>
              <a:t>(I);</a:t>
            </a:r>
          </a:p>
          <a:p>
            <a:pPr marL="0" indent="0">
              <a:buNone/>
            </a:pPr>
            <a:r>
              <a:rPr lang="en-US" altLang="zh-CN" sz="1300" dirty="0">
                <a:latin typeface="Times New Roman" panose="02020603050405020304" pitchFamily="18" charset="0"/>
                <a:cs typeface="Times New Roman" panose="02020603050405020304" pitchFamily="18" charset="0"/>
              </a:rPr>
              <a:t>title('</a:t>
            </a:r>
            <a:r>
              <a:rPr lang="zh-CN" altLang="en-US" sz="1300" dirty="0">
                <a:latin typeface="Times New Roman" panose="02020603050405020304" pitchFamily="18" charset="0"/>
                <a:cs typeface="Times New Roman" panose="02020603050405020304" pitchFamily="18" charset="0"/>
              </a:rPr>
              <a:t>原图像</a:t>
            </a:r>
            <a:r>
              <a:rPr lang="en-US" altLang="zh-CN" sz="1300" dirty="0">
                <a:latin typeface="Times New Roman" panose="02020603050405020304" pitchFamily="18" charset="0"/>
                <a:cs typeface="Times New Roman" panose="02020603050405020304" pitchFamily="18" charset="0"/>
              </a:rPr>
              <a:t>');</a:t>
            </a:r>
          </a:p>
          <a:p>
            <a:pPr marL="0" indent="0">
              <a:buNone/>
            </a:pPr>
            <a:r>
              <a:rPr lang="en-US" altLang="zh-CN" sz="1300" dirty="0">
                <a:latin typeface="Times New Roman" panose="02020603050405020304" pitchFamily="18" charset="0"/>
                <a:cs typeface="Times New Roman" panose="02020603050405020304" pitchFamily="18" charset="0"/>
              </a:rPr>
              <a:t>subplot(232),</a:t>
            </a:r>
          </a:p>
          <a:p>
            <a:pPr marL="0" indent="0">
              <a:buNone/>
            </a:pPr>
            <a:r>
              <a:rPr lang="en-US" altLang="zh-CN" sz="1300" dirty="0" err="1">
                <a:latin typeface="Times New Roman" panose="02020603050405020304" pitchFamily="18" charset="0"/>
                <a:cs typeface="Times New Roman" panose="02020603050405020304" pitchFamily="18" charset="0"/>
              </a:rPr>
              <a:t>imshow</a:t>
            </a:r>
            <a:r>
              <a:rPr lang="en-US" altLang="zh-CN" sz="1300" dirty="0">
                <a:latin typeface="Times New Roman" panose="02020603050405020304" pitchFamily="18" charset="0"/>
                <a:cs typeface="Times New Roman" panose="02020603050405020304" pitchFamily="18" charset="0"/>
              </a:rPr>
              <a:t>(J);</a:t>
            </a:r>
          </a:p>
          <a:p>
            <a:pPr marL="0" indent="0">
              <a:buNone/>
            </a:pPr>
            <a:r>
              <a:rPr lang="en-US" altLang="zh-CN" sz="1300" dirty="0">
                <a:latin typeface="Times New Roman" panose="02020603050405020304" pitchFamily="18" charset="0"/>
                <a:cs typeface="Times New Roman" panose="02020603050405020304" pitchFamily="18" charset="0"/>
              </a:rPr>
              <a:t>title('</a:t>
            </a:r>
            <a:r>
              <a:rPr lang="zh-CN" altLang="en-US" sz="1300" dirty="0">
                <a:latin typeface="Times New Roman" panose="02020603050405020304" pitchFamily="18" charset="0"/>
                <a:cs typeface="Times New Roman" panose="02020603050405020304" pitchFamily="18" charset="0"/>
              </a:rPr>
              <a:t>添加椒盐噪声图像</a:t>
            </a:r>
            <a:r>
              <a:rPr lang="en-US" altLang="zh-CN" sz="1300" dirty="0">
                <a:latin typeface="Times New Roman" panose="02020603050405020304" pitchFamily="18" charset="0"/>
                <a:cs typeface="Times New Roman" panose="02020603050405020304" pitchFamily="18" charset="0"/>
              </a:rPr>
              <a:t>');</a:t>
            </a:r>
          </a:p>
          <a:p>
            <a:pPr marL="0" indent="0">
              <a:buNone/>
            </a:pPr>
            <a:r>
              <a:rPr lang="en-US" altLang="zh-CN" sz="1300" dirty="0">
                <a:latin typeface="Times New Roman" panose="02020603050405020304" pitchFamily="18" charset="0"/>
                <a:cs typeface="Times New Roman" panose="02020603050405020304" pitchFamily="18" charset="0"/>
              </a:rPr>
              <a:t>k1=medfilt2(J);           	%</a:t>
            </a:r>
            <a:r>
              <a:rPr lang="zh-CN" altLang="en-US" sz="1300" dirty="0">
                <a:latin typeface="Times New Roman" panose="02020603050405020304" pitchFamily="18" charset="0"/>
                <a:cs typeface="Times New Roman" panose="02020603050405020304" pitchFamily="18" charset="0"/>
              </a:rPr>
              <a:t>进行</a:t>
            </a:r>
            <a:r>
              <a:rPr lang="en-US" altLang="zh-CN" sz="1300" dirty="0">
                <a:latin typeface="Times New Roman" panose="02020603050405020304" pitchFamily="18" charset="0"/>
                <a:cs typeface="Times New Roman" panose="02020603050405020304" pitchFamily="18" charset="0"/>
              </a:rPr>
              <a:t>3*3</a:t>
            </a:r>
            <a:r>
              <a:rPr lang="zh-CN" altLang="en-US" sz="1300" dirty="0">
                <a:latin typeface="Times New Roman" panose="02020603050405020304" pitchFamily="18" charset="0"/>
                <a:cs typeface="Times New Roman" panose="02020603050405020304" pitchFamily="18" charset="0"/>
              </a:rPr>
              <a:t>模板中值滤波</a:t>
            </a:r>
          </a:p>
          <a:p>
            <a:pPr marL="0" indent="0">
              <a:buNone/>
            </a:pPr>
            <a:r>
              <a:rPr lang="en-US" altLang="zh-CN" sz="1300" dirty="0">
                <a:latin typeface="Times New Roman" panose="02020603050405020304" pitchFamily="18" charset="0"/>
                <a:cs typeface="Times New Roman" panose="02020603050405020304" pitchFamily="18" charset="0"/>
              </a:rPr>
              <a:t>k2=medfilt2(J,[5,5]);        	%</a:t>
            </a:r>
            <a:r>
              <a:rPr lang="zh-CN" altLang="en-US" sz="1300" dirty="0">
                <a:latin typeface="Times New Roman" panose="02020603050405020304" pitchFamily="18" charset="0"/>
                <a:cs typeface="Times New Roman" panose="02020603050405020304" pitchFamily="18" charset="0"/>
              </a:rPr>
              <a:t>进行</a:t>
            </a:r>
            <a:r>
              <a:rPr lang="en-US" altLang="zh-CN" sz="1300" dirty="0">
                <a:latin typeface="Times New Roman" panose="02020603050405020304" pitchFamily="18" charset="0"/>
                <a:cs typeface="Times New Roman" panose="02020603050405020304" pitchFamily="18" charset="0"/>
              </a:rPr>
              <a:t>5*5</a:t>
            </a:r>
            <a:r>
              <a:rPr lang="zh-CN" altLang="en-US" sz="1300" dirty="0">
                <a:latin typeface="Times New Roman" panose="02020603050405020304" pitchFamily="18" charset="0"/>
                <a:cs typeface="Times New Roman" panose="02020603050405020304" pitchFamily="18" charset="0"/>
              </a:rPr>
              <a:t>模板中值滤波</a:t>
            </a:r>
          </a:p>
          <a:p>
            <a:pPr marL="0" indent="0">
              <a:buNone/>
            </a:pPr>
            <a:r>
              <a:rPr lang="en-US" altLang="zh-CN" sz="1300" dirty="0">
                <a:latin typeface="Times New Roman" panose="02020603050405020304" pitchFamily="18" charset="0"/>
                <a:cs typeface="Times New Roman" panose="02020603050405020304" pitchFamily="18" charset="0"/>
              </a:rPr>
              <a:t>k3=medfilt2(J,[7,7]);         	%</a:t>
            </a:r>
            <a:r>
              <a:rPr lang="zh-CN" altLang="en-US" sz="1300" dirty="0">
                <a:latin typeface="Times New Roman" panose="02020603050405020304" pitchFamily="18" charset="0"/>
                <a:cs typeface="Times New Roman" panose="02020603050405020304" pitchFamily="18" charset="0"/>
              </a:rPr>
              <a:t>进行</a:t>
            </a:r>
            <a:r>
              <a:rPr lang="en-US" altLang="zh-CN" sz="1300" dirty="0">
                <a:latin typeface="Times New Roman" panose="02020603050405020304" pitchFamily="18" charset="0"/>
                <a:cs typeface="Times New Roman" panose="02020603050405020304" pitchFamily="18" charset="0"/>
              </a:rPr>
              <a:t>7*7</a:t>
            </a:r>
            <a:r>
              <a:rPr lang="zh-CN" altLang="en-US" sz="1300" dirty="0">
                <a:latin typeface="Times New Roman" panose="02020603050405020304" pitchFamily="18" charset="0"/>
                <a:cs typeface="Times New Roman" panose="02020603050405020304" pitchFamily="18" charset="0"/>
              </a:rPr>
              <a:t>模板中值滤波</a:t>
            </a:r>
          </a:p>
          <a:p>
            <a:pPr marL="0" indent="0">
              <a:buNone/>
            </a:pPr>
            <a:r>
              <a:rPr lang="en-US" altLang="zh-CN" sz="1300" dirty="0">
                <a:latin typeface="Times New Roman" panose="02020603050405020304" pitchFamily="18" charset="0"/>
                <a:cs typeface="Times New Roman" panose="02020603050405020304" pitchFamily="18" charset="0"/>
              </a:rPr>
              <a:t>k4=medfilt2(J,[9,9]);     	%</a:t>
            </a:r>
            <a:r>
              <a:rPr lang="zh-CN" altLang="en-US" sz="1300" dirty="0">
                <a:latin typeface="Times New Roman" panose="02020603050405020304" pitchFamily="18" charset="0"/>
                <a:cs typeface="Times New Roman" panose="02020603050405020304" pitchFamily="18" charset="0"/>
              </a:rPr>
              <a:t>进行</a:t>
            </a:r>
            <a:r>
              <a:rPr lang="en-US" altLang="zh-CN" sz="1300" dirty="0">
                <a:latin typeface="Times New Roman" panose="02020603050405020304" pitchFamily="18" charset="0"/>
                <a:cs typeface="Times New Roman" panose="02020603050405020304" pitchFamily="18" charset="0"/>
              </a:rPr>
              <a:t>9*9</a:t>
            </a:r>
            <a:r>
              <a:rPr lang="zh-CN" altLang="en-US" sz="1300" dirty="0">
                <a:latin typeface="Times New Roman" panose="02020603050405020304" pitchFamily="18" charset="0"/>
                <a:cs typeface="Times New Roman" panose="02020603050405020304" pitchFamily="18" charset="0"/>
              </a:rPr>
              <a:t>模板中值滤波</a:t>
            </a:r>
          </a:p>
          <a:p>
            <a:pPr marL="0" indent="0">
              <a:buNone/>
            </a:pPr>
            <a:r>
              <a:rPr lang="en-US" altLang="zh-CN" sz="1300" dirty="0">
                <a:latin typeface="Times New Roman" panose="02020603050405020304" pitchFamily="18" charset="0"/>
                <a:cs typeface="Times New Roman" panose="02020603050405020304" pitchFamily="18" charset="0"/>
              </a:rPr>
              <a:t>subplot(233),</a:t>
            </a:r>
          </a:p>
          <a:p>
            <a:pPr marL="0" indent="0">
              <a:buNone/>
            </a:pPr>
            <a:r>
              <a:rPr lang="en-US" altLang="zh-CN" sz="1300" dirty="0" err="1">
                <a:latin typeface="Times New Roman" panose="02020603050405020304" pitchFamily="18" charset="0"/>
                <a:cs typeface="Times New Roman" panose="02020603050405020304" pitchFamily="18" charset="0"/>
              </a:rPr>
              <a:t>imshow</a:t>
            </a:r>
            <a:r>
              <a:rPr lang="en-US" altLang="zh-CN" sz="1300" dirty="0">
                <a:latin typeface="Times New Roman" panose="02020603050405020304" pitchFamily="18" charset="0"/>
                <a:cs typeface="Times New Roman" panose="02020603050405020304" pitchFamily="18" charset="0"/>
              </a:rPr>
              <a:t>(k1);</a:t>
            </a:r>
          </a:p>
          <a:p>
            <a:pPr marL="0" indent="0">
              <a:buNone/>
            </a:pPr>
            <a:r>
              <a:rPr lang="en-US" altLang="zh-CN" sz="1300" dirty="0">
                <a:latin typeface="Times New Roman" panose="02020603050405020304" pitchFamily="18" charset="0"/>
                <a:cs typeface="Times New Roman" panose="02020603050405020304" pitchFamily="18" charset="0"/>
              </a:rPr>
              <a:t>title('3*3</a:t>
            </a:r>
            <a:r>
              <a:rPr lang="zh-CN" altLang="en-US" sz="1300" dirty="0">
                <a:latin typeface="Times New Roman" panose="02020603050405020304" pitchFamily="18" charset="0"/>
                <a:cs typeface="Times New Roman" panose="02020603050405020304" pitchFamily="18" charset="0"/>
              </a:rPr>
              <a:t>模板中值滤波</a:t>
            </a:r>
            <a:r>
              <a:rPr lang="en-US" altLang="zh-CN" sz="1300" dirty="0">
                <a:latin typeface="Times New Roman" panose="02020603050405020304" pitchFamily="18" charset="0"/>
                <a:cs typeface="Times New Roman" panose="02020603050405020304" pitchFamily="18" charset="0"/>
              </a:rPr>
              <a:t>');</a:t>
            </a:r>
          </a:p>
          <a:p>
            <a:pPr marL="0" indent="0">
              <a:buNone/>
            </a:pPr>
            <a:r>
              <a:rPr lang="en-US" altLang="zh-CN" sz="1300" dirty="0">
                <a:latin typeface="Times New Roman" panose="02020603050405020304" pitchFamily="18" charset="0"/>
                <a:cs typeface="Times New Roman" panose="02020603050405020304" pitchFamily="18" charset="0"/>
              </a:rPr>
              <a:t>subplot(234),</a:t>
            </a:r>
          </a:p>
          <a:p>
            <a:pPr marL="0" indent="0">
              <a:buNone/>
            </a:pPr>
            <a:r>
              <a:rPr lang="en-US" altLang="zh-CN" sz="1300" dirty="0" err="1">
                <a:latin typeface="Times New Roman" panose="02020603050405020304" pitchFamily="18" charset="0"/>
                <a:cs typeface="Times New Roman" panose="02020603050405020304" pitchFamily="18" charset="0"/>
              </a:rPr>
              <a:t>imshow</a:t>
            </a:r>
            <a:r>
              <a:rPr lang="en-US" altLang="zh-CN" sz="1300" dirty="0">
                <a:latin typeface="Times New Roman" panose="02020603050405020304" pitchFamily="18" charset="0"/>
                <a:cs typeface="Times New Roman" panose="02020603050405020304" pitchFamily="18" charset="0"/>
              </a:rPr>
              <a:t>(k2);</a:t>
            </a:r>
          </a:p>
          <a:p>
            <a:pPr marL="0" indent="0">
              <a:buNone/>
            </a:pPr>
            <a:r>
              <a:rPr lang="en-US" altLang="zh-CN" sz="1300" dirty="0">
                <a:latin typeface="Times New Roman" panose="02020603050405020304" pitchFamily="18" charset="0"/>
                <a:cs typeface="Times New Roman" panose="02020603050405020304" pitchFamily="18" charset="0"/>
              </a:rPr>
              <a:t>title('5*5</a:t>
            </a:r>
            <a:r>
              <a:rPr lang="zh-CN" altLang="en-US" sz="1300" dirty="0">
                <a:latin typeface="Times New Roman" panose="02020603050405020304" pitchFamily="18" charset="0"/>
                <a:cs typeface="Times New Roman" panose="02020603050405020304" pitchFamily="18" charset="0"/>
              </a:rPr>
              <a:t>模板中值滤波</a:t>
            </a:r>
            <a:r>
              <a:rPr lang="en-US" altLang="zh-CN" sz="1300" dirty="0">
                <a:latin typeface="Times New Roman" panose="02020603050405020304" pitchFamily="18" charset="0"/>
                <a:cs typeface="Times New Roman" panose="02020603050405020304" pitchFamily="18" charset="0"/>
              </a:rPr>
              <a:t>');</a:t>
            </a:r>
          </a:p>
          <a:p>
            <a:pPr marL="0" indent="0">
              <a:buNone/>
            </a:pPr>
            <a:r>
              <a:rPr lang="en-US" altLang="zh-CN" sz="1300" dirty="0">
                <a:latin typeface="Times New Roman" panose="02020603050405020304" pitchFamily="18" charset="0"/>
                <a:cs typeface="Times New Roman" panose="02020603050405020304" pitchFamily="18" charset="0"/>
              </a:rPr>
              <a:t>subplot(235),</a:t>
            </a:r>
          </a:p>
          <a:p>
            <a:pPr marL="0" indent="0">
              <a:buNone/>
            </a:pPr>
            <a:r>
              <a:rPr lang="en-US" altLang="zh-CN" sz="1300" dirty="0" err="1">
                <a:latin typeface="Times New Roman" panose="02020603050405020304" pitchFamily="18" charset="0"/>
                <a:cs typeface="Times New Roman" panose="02020603050405020304" pitchFamily="18" charset="0"/>
              </a:rPr>
              <a:t>imshow</a:t>
            </a:r>
            <a:r>
              <a:rPr lang="en-US" altLang="zh-CN" sz="1300" dirty="0">
                <a:latin typeface="Times New Roman" panose="02020603050405020304" pitchFamily="18" charset="0"/>
                <a:cs typeface="Times New Roman" panose="02020603050405020304" pitchFamily="18" charset="0"/>
              </a:rPr>
              <a:t>(k3);</a:t>
            </a:r>
          </a:p>
          <a:p>
            <a:pPr marL="0" indent="0">
              <a:buNone/>
            </a:pPr>
            <a:r>
              <a:rPr lang="en-US" altLang="zh-CN" sz="1300" dirty="0">
                <a:latin typeface="Times New Roman" panose="02020603050405020304" pitchFamily="18" charset="0"/>
                <a:cs typeface="Times New Roman" panose="02020603050405020304" pitchFamily="18" charset="0"/>
              </a:rPr>
              <a:t>title('7*7</a:t>
            </a:r>
            <a:r>
              <a:rPr lang="zh-CN" altLang="en-US" sz="1300" dirty="0">
                <a:latin typeface="Times New Roman" panose="02020603050405020304" pitchFamily="18" charset="0"/>
                <a:cs typeface="Times New Roman" panose="02020603050405020304" pitchFamily="18" charset="0"/>
              </a:rPr>
              <a:t>模板中值滤波</a:t>
            </a:r>
            <a:r>
              <a:rPr lang="en-US" altLang="zh-CN" sz="1300" dirty="0">
                <a:latin typeface="Times New Roman" panose="02020603050405020304" pitchFamily="18" charset="0"/>
                <a:cs typeface="Times New Roman" panose="02020603050405020304" pitchFamily="18" charset="0"/>
              </a:rPr>
              <a:t>');</a:t>
            </a:r>
          </a:p>
          <a:p>
            <a:pPr marL="0" indent="0">
              <a:buNone/>
            </a:pPr>
            <a:r>
              <a:rPr lang="en-US" altLang="zh-CN" sz="1300" dirty="0">
                <a:latin typeface="Times New Roman" panose="02020603050405020304" pitchFamily="18" charset="0"/>
                <a:cs typeface="Times New Roman" panose="02020603050405020304" pitchFamily="18" charset="0"/>
              </a:rPr>
              <a:t>subplot(236),</a:t>
            </a:r>
          </a:p>
          <a:p>
            <a:pPr marL="0" indent="0">
              <a:buNone/>
            </a:pPr>
            <a:r>
              <a:rPr lang="en-US" altLang="zh-CN" sz="1300" dirty="0" err="1">
                <a:latin typeface="Times New Roman" panose="02020603050405020304" pitchFamily="18" charset="0"/>
                <a:cs typeface="Times New Roman" panose="02020603050405020304" pitchFamily="18" charset="0"/>
              </a:rPr>
              <a:t>imshow</a:t>
            </a:r>
            <a:r>
              <a:rPr lang="en-US" altLang="zh-CN" sz="1300" dirty="0">
                <a:latin typeface="Times New Roman" panose="02020603050405020304" pitchFamily="18" charset="0"/>
                <a:cs typeface="Times New Roman" panose="02020603050405020304" pitchFamily="18" charset="0"/>
              </a:rPr>
              <a:t>(k4);</a:t>
            </a:r>
          </a:p>
          <a:p>
            <a:pPr marL="0" indent="0">
              <a:buNone/>
            </a:pPr>
            <a:r>
              <a:rPr lang="en-US" altLang="zh-CN" sz="1300" dirty="0">
                <a:latin typeface="Times New Roman" panose="02020603050405020304" pitchFamily="18" charset="0"/>
                <a:cs typeface="Times New Roman" panose="02020603050405020304" pitchFamily="18" charset="0"/>
              </a:rPr>
              <a:t>title('9*9</a:t>
            </a:r>
            <a:r>
              <a:rPr lang="zh-CN" altLang="en-US" sz="1300" dirty="0">
                <a:latin typeface="Times New Roman" panose="02020603050405020304" pitchFamily="18" charset="0"/>
                <a:cs typeface="Times New Roman" panose="02020603050405020304" pitchFamily="18" charset="0"/>
              </a:rPr>
              <a:t>模板中值滤波</a:t>
            </a:r>
            <a:r>
              <a:rPr lang="en-US" altLang="zh-CN" sz="1300"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35</a:t>
            </a:fld>
            <a:endParaRPr lang="en-US" altLang="zh-CN"/>
          </a:p>
        </p:txBody>
      </p:sp>
    </p:spTree>
    <p:extLst>
      <p:ext uri="{BB962C8B-B14F-4D97-AF65-F5344CB8AC3E}">
        <p14:creationId xmlns:p14="http://schemas.microsoft.com/office/powerpoint/2010/main" val="231475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锐化空间滤波器</a:t>
            </a:r>
          </a:p>
        </p:txBody>
      </p:sp>
      <p:sp>
        <p:nvSpPr>
          <p:cNvPr id="3" name="内容占位符 2"/>
          <p:cNvSpPr>
            <a:spLocks noGrp="1"/>
          </p:cNvSpPr>
          <p:nvPr>
            <p:ph idx="1"/>
          </p:nvPr>
        </p:nvSpPr>
        <p:spPr/>
        <p:txBody>
          <a:bodyPr/>
          <a:lstStyle/>
          <a:p>
            <a:r>
              <a:rPr lang="zh-CN" altLang="en-US" dirty="0"/>
              <a:t>目的</a:t>
            </a:r>
            <a:endParaRPr lang="en-US" altLang="zh-CN" dirty="0"/>
          </a:p>
          <a:p>
            <a:pPr lvl="1"/>
            <a:r>
              <a:rPr lang="zh-CN" altLang="en-US" dirty="0"/>
              <a:t>突出图像中的细节或者增强被模糊了的细节。 </a:t>
            </a:r>
          </a:p>
          <a:p>
            <a:pPr lvl="1"/>
            <a:endParaRPr lang="en-US" altLang="zh-CN" dirty="0"/>
          </a:p>
          <a:p>
            <a:r>
              <a:rPr lang="zh-CN" altLang="en-US" dirty="0"/>
              <a:t>工具</a:t>
            </a:r>
            <a:endParaRPr lang="en-US" altLang="zh-CN" dirty="0"/>
          </a:p>
          <a:p>
            <a:pPr lvl="1"/>
            <a:r>
              <a:rPr lang="zh-CN" altLang="en-US" dirty="0">
                <a:solidFill>
                  <a:srgbClr val="FF0000"/>
                </a:solidFill>
              </a:rPr>
              <a:t>微分算子</a:t>
            </a:r>
            <a:r>
              <a:rPr lang="zh-CN" altLang="en-US" dirty="0"/>
              <a:t>是实现锐化的工具，其响应程度与图像在该点处的突变程度有关。微分算子增强了边缘和其他突变（如噪声）并削弱了灰度变化缓慢的区域。</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36</a:t>
            </a:fld>
            <a:endParaRPr lang="en-US" altLang="zh-CN"/>
          </a:p>
        </p:txBody>
      </p:sp>
    </p:spTree>
    <p:extLst>
      <p:ext uri="{BB962C8B-B14F-4D97-AF65-F5344CB8AC3E}">
        <p14:creationId xmlns:p14="http://schemas.microsoft.com/office/powerpoint/2010/main" val="2594947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锐化空间滤波器</a:t>
            </a:r>
          </a:p>
        </p:txBody>
      </p:sp>
      <p:sp>
        <p:nvSpPr>
          <p:cNvPr id="3" name="内容占位符 2"/>
          <p:cNvSpPr>
            <a:spLocks noGrp="1"/>
          </p:cNvSpPr>
          <p:nvPr>
            <p:ph idx="1"/>
          </p:nvPr>
        </p:nvSpPr>
        <p:spPr/>
        <p:txBody>
          <a:bodyPr/>
          <a:lstStyle/>
          <a:p>
            <a:r>
              <a:rPr lang="zh-CN" altLang="en-US" dirty="0">
                <a:latin typeface="Times New Roman" pitchFamily="18" charset="0"/>
                <a:cs typeface="Times New Roman" pitchFamily="18" charset="0"/>
              </a:rPr>
              <a:t>微分定义</a:t>
            </a:r>
            <a:endParaRPr lang="en-US" altLang="zh-CN" dirty="0">
              <a:latin typeface="Times New Roman" pitchFamily="18" charset="0"/>
              <a:cs typeface="Times New Roman" pitchFamily="18" charset="0"/>
            </a:endParaRPr>
          </a:p>
          <a:p>
            <a:pPr lvl="1"/>
            <a:r>
              <a:rPr lang="zh-CN" altLang="en-US" dirty="0">
                <a:solidFill>
                  <a:srgbClr val="000000"/>
                </a:solidFill>
                <a:latin typeface="Times New Roman" pitchFamily="18" charset="0"/>
                <a:cs typeface="Times New Roman" pitchFamily="18" charset="0"/>
              </a:rPr>
              <a:t>对于函数</a:t>
            </a:r>
            <a:r>
              <a:rPr lang="en-US" altLang="zh-CN" i="1" dirty="0">
                <a:solidFill>
                  <a:srgbClr val="000000"/>
                </a:solidFill>
                <a:latin typeface="Times New Roman" pitchFamily="18" charset="0"/>
                <a:cs typeface="Times New Roman" pitchFamily="18" charset="0"/>
              </a:rPr>
              <a:t>f</a:t>
            </a:r>
            <a:r>
              <a:rPr lang="en-US" altLang="zh-CN" dirty="0">
                <a:solidFill>
                  <a:srgbClr val="000000"/>
                </a:solidFill>
                <a:latin typeface="Times New Roman" pitchFamily="18" charset="0"/>
                <a:cs typeface="Times New Roman" pitchFamily="18" charset="0"/>
              </a:rPr>
              <a:t>(</a:t>
            </a:r>
            <a:r>
              <a:rPr lang="en-US" altLang="zh-CN" i="1" dirty="0">
                <a:solidFill>
                  <a:srgbClr val="000000"/>
                </a:solidFill>
                <a:latin typeface="Times New Roman" pitchFamily="18" charset="0"/>
                <a:cs typeface="Times New Roman" pitchFamily="18" charset="0"/>
              </a:rPr>
              <a:t>x</a:t>
            </a:r>
            <a:r>
              <a:rPr lang="en-US" altLang="zh-CN" dirty="0">
                <a:solidFill>
                  <a:srgbClr val="000000"/>
                </a:solidFill>
                <a:latin typeface="Times New Roman" pitchFamily="18" charset="0"/>
                <a:cs typeface="Times New Roman" pitchFamily="18" charset="0"/>
              </a:rPr>
              <a:t>)</a:t>
            </a:r>
            <a:r>
              <a:rPr lang="zh-CN" altLang="en-US" dirty="0">
                <a:solidFill>
                  <a:srgbClr val="000000"/>
                </a:solidFill>
                <a:latin typeface="Times New Roman" pitchFamily="18" charset="0"/>
                <a:cs typeface="Times New Roman" pitchFamily="18" charset="0"/>
              </a:rPr>
              <a:t>，用差值来表达一阶微分：</a:t>
            </a:r>
            <a:endParaRPr lang="zh-CN" altLang="en-US"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solidFill>
                  <a:srgbClr val="000000"/>
                </a:solidFill>
                <a:latin typeface="Times New Roman" pitchFamily="18" charset="0"/>
                <a:cs typeface="Times New Roman" pitchFamily="18" charset="0"/>
              </a:rPr>
              <a:t>类似地，用差分定义二阶微分：</a:t>
            </a:r>
            <a:endParaRPr lang="zh-CN" altLang="en-US" dirty="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37</a:t>
            </a:fld>
            <a:endParaRPr lang="en-US" altLang="zh-CN"/>
          </a:p>
        </p:txBody>
      </p:sp>
      <p:graphicFrame>
        <p:nvGraphicFramePr>
          <p:cNvPr id="36866" name="Object 2"/>
          <p:cNvGraphicFramePr>
            <a:graphicFrameLocks noChangeAspect="1"/>
          </p:cNvGraphicFramePr>
          <p:nvPr/>
        </p:nvGraphicFramePr>
        <p:xfrm>
          <a:off x="3647729" y="2276872"/>
          <a:ext cx="3197065" cy="936104"/>
        </p:xfrm>
        <a:graphic>
          <a:graphicData uri="http://schemas.openxmlformats.org/presentationml/2006/ole">
            <mc:AlternateContent xmlns:mc="http://schemas.openxmlformats.org/markup-compatibility/2006">
              <mc:Choice xmlns:v="urn:schemas-microsoft-com:vml" Requires="v">
                <p:oleObj spid="_x0000_s5122" name="Equation" r:id="rId3" imgW="1333500" imgH="393700" progId="">
                  <p:embed/>
                </p:oleObj>
              </mc:Choice>
              <mc:Fallback>
                <p:oleObj name="Equation" r:id="rId3" imgW="1333500" imgH="3937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9" y="2276872"/>
                        <a:ext cx="3197065"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p:cNvGraphicFramePr>
            <a:graphicFrameLocks noChangeAspect="1"/>
          </p:cNvGraphicFramePr>
          <p:nvPr/>
        </p:nvGraphicFramePr>
        <p:xfrm>
          <a:off x="3431704" y="4221089"/>
          <a:ext cx="4692650" cy="917575"/>
        </p:xfrm>
        <a:graphic>
          <a:graphicData uri="http://schemas.openxmlformats.org/presentationml/2006/ole">
            <mc:AlternateContent xmlns:mc="http://schemas.openxmlformats.org/markup-compatibility/2006">
              <mc:Choice xmlns:v="urn:schemas-microsoft-com:vml" Requires="v">
                <p:oleObj spid="_x0000_s5123" name="Equation" r:id="rId5" imgW="2146300" imgH="419100" progId="">
                  <p:embed/>
                </p:oleObj>
              </mc:Choice>
              <mc:Fallback>
                <p:oleObj name="Equation" r:id="rId5" imgW="21463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1704" y="4221089"/>
                        <a:ext cx="46926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6572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solidFill>
                  <a:srgbClr val="3366CC"/>
                </a:solidFill>
              </a:rPr>
              <a:t>基于二阶微分的图像增强</a:t>
            </a:r>
            <a:endParaRPr lang="en-US" altLang="zh-CN" dirty="0">
              <a:solidFill>
                <a:srgbClr val="3366CC"/>
              </a:solidFill>
            </a:endParaRPr>
          </a:p>
          <a:p>
            <a:pPr lvl="1"/>
            <a:r>
              <a:rPr lang="zh-CN" altLang="en-US" dirty="0"/>
              <a:t>拉普拉斯算子是一种各向同性滤波器，其响应和图像突变方向无关。各向同性滤波器是旋转不变的，即将原始图像旋转后进行滤波处理得出的结果与先对图像滤波，然后再旋转的结果相同。</a:t>
            </a:r>
            <a:endParaRPr lang="en-US" altLang="zh-CN" dirty="0"/>
          </a:p>
          <a:p>
            <a:pPr lvl="1">
              <a:spcBef>
                <a:spcPts val="1200"/>
              </a:spcBef>
            </a:pPr>
            <a:r>
              <a:rPr lang="zh-CN" altLang="en-US" dirty="0"/>
              <a:t>公式：</a:t>
            </a:r>
            <a:endParaRPr lang="en-US" altLang="zh-CN" dirty="0"/>
          </a:p>
          <a:p>
            <a:pPr lvl="1"/>
            <a:endParaRPr lang="en-US" altLang="zh-CN" dirty="0"/>
          </a:p>
          <a:p>
            <a:pPr lvl="1"/>
            <a:endParaRPr lang="en-US" altLang="zh-CN" dirty="0"/>
          </a:p>
          <a:p>
            <a:pPr lvl="1"/>
            <a:r>
              <a:rPr lang="zh-CN" altLang="en-US" dirty="0"/>
              <a:t>离散形式：</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38</a:t>
            </a:fld>
            <a:endParaRPr lang="en-US" altLang="zh-CN"/>
          </a:p>
        </p:txBody>
      </p:sp>
      <p:graphicFrame>
        <p:nvGraphicFramePr>
          <p:cNvPr id="37890" name="Object 2"/>
          <p:cNvGraphicFramePr>
            <a:graphicFrameLocks noChangeAspect="1"/>
          </p:cNvGraphicFramePr>
          <p:nvPr/>
        </p:nvGraphicFramePr>
        <p:xfrm>
          <a:off x="4007769" y="2852936"/>
          <a:ext cx="3665537" cy="936104"/>
        </p:xfrm>
        <a:graphic>
          <a:graphicData uri="http://schemas.openxmlformats.org/presentationml/2006/ole">
            <mc:AlternateContent xmlns:mc="http://schemas.openxmlformats.org/markup-compatibility/2006">
              <mc:Choice xmlns:v="urn:schemas-microsoft-com:vml" Requires="v">
                <p:oleObj spid="_x0000_s6146" name="Equation" r:id="rId3" imgW="1129810" imgH="444307" progId="">
                  <p:embed/>
                </p:oleObj>
              </mc:Choice>
              <mc:Fallback>
                <p:oleObj name="Equation" r:id="rId3" imgW="1129810" imgH="4443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69" y="2852936"/>
                        <a:ext cx="3665537"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nvGraphicFramePr>
        <p:xfrm>
          <a:off x="4439816" y="3920159"/>
          <a:ext cx="4959350" cy="811213"/>
        </p:xfrm>
        <a:graphic>
          <a:graphicData uri="http://schemas.openxmlformats.org/presentationml/2006/ole">
            <mc:AlternateContent xmlns:mc="http://schemas.openxmlformats.org/markup-compatibility/2006">
              <mc:Choice xmlns:v="urn:schemas-microsoft-com:vml" Requires="v">
                <p:oleObj spid="_x0000_s6147" name="Equation" r:id="rId5" imgW="2565400" imgH="419100" progId="">
                  <p:embed/>
                </p:oleObj>
              </mc:Choice>
              <mc:Fallback>
                <p:oleObj name="Equation" r:id="rId5" imgW="25654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816" y="3920159"/>
                        <a:ext cx="4959350" cy="811213"/>
                      </a:xfrm>
                      <a:prstGeom prst="rect">
                        <a:avLst/>
                      </a:prstGeom>
                      <a:solidFill>
                        <a:schemeClr val="accent1"/>
                      </a:solidFill>
                    </p:spPr>
                  </p:pic>
                </p:oleObj>
              </mc:Fallback>
            </mc:AlternateContent>
          </a:graphicData>
        </a:graphic>
      </p:graphicFrame>
      <p:graphicFrame>
        <p:nvGraphicFramePr>
          <p:cNvPr id="37895" name="Object 7"/>
          <p:cNvGraphicFramePr>
            <a:graphicFrameLocks noChangeAspect="1"/>
          </p:cNvGraphicFramePr>
          <p:nvPr/>
        </p:nvGraphicFramePr>
        <p:xfrm>
          <a:off x="4439817" y="4856263"/>
          <a:ext cx="4899025" cy="855663"/>
        </p:xfrm>
        <a:graphic>
          <a:graphicData uri="http://schemas.openxmlformats.org/presentationml/2006/ole">
            <mc:AlternateContent xmlns:mc="http://schemas.openxmlformats.org/markup-compatibility/2006">
              <mc:Choice xmlns:v="urn:schemas-microsoft-com:vml" Requires="v">
                <p:oleObj spid="_x0000_s6148" name="Equation" r:id="rId7" imgW="2565400" imgH="444500" progId="">
                  <p:embed/>
                </p:oleObj>
              </mc:Choice>
              <mc:Fallback>
                <p:oleObj name="Equation" r:id="rId7" imgW="2565400" imgH="4445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817" y="4856263"/>
                        <a:ext cx="4899025" cy="855663"/>
                      </a:xfrm>
                      <a:prstGeom prst="rect">
                        <a:avLst/>
                      </a:prstGeom>
                      <a:solidFill>
                        <a:schemeClr val="accent1"/>
                      </a:solidFill>
                    </p:spPr>
                  </p:pic>
                </p:oleObj>
              </mc:Fallback>
            </mc:AlternateContent>
          </a:graphicData>
        </a:graphic>
      </p:graphicFrame>
      <p:graphicFrame>
        <p:nvGraphicFramePr>
          <p:cNvPr id="37896" name="Object 8"/>
          <p:cNvGraphicFramePr>
            <a:graphicFrameLocks noChangeAspect="1"/>
          </p:cNvGraphicFramePr>
          <p:nvPr/>
        </p:nvGraphicFramePr>
        <p:xfrm>
          <a:off x="2999657" y="5792366"/>
          <a:ext cx="7096125" cy="588962"/>
        </p:xfrm>
        <a:graphic>
          <a:graphicData uri="http://schemas.openxmlformats.org/presentationml/2006/ole">
            <mc:AlternateContent xmlns:mc="http://schemas.openxmlformats.org/markup-compatibility/2006">
              <mc:Choice xmlns:v="urn:schemas-microsoft-com:vml" Requires="v">
                <p:oleObj spid="_x0000_s6149" name="Equation" r:id="rId9" imgW="4279900" imgH="279400" progId="">
                  <p:embed/>
                </p:oleObj>
              </mc:Choice>
              <mc:Fallback>
                <p:oleObj name="Equation" r:id="rId9" imgW="4279900" imgH="2794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9657" y="5792366"/>
                        <a:ext cx="7096125" cy="588962"/>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429386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t>掩模</a:t>
            </a:r>
            <a:endParaRPr lang="en-US" altLang="zh-CN" dirty="0"/>
          </a:p>
          <a:p>
            <a:endParaRPr lang="en-US" altLang="zh-CN" dirty="0"/>
          </a:p>
          <a:p>
            <a:endParaRPr lang="en-US" altLang="zh-CN" dirty="0"/>
          </a:p>
          <a:p>
            <a:endParaRPr lang="en-US" altLang="zh-CN" dirty="0"/>
          </a:p>
          <a:p>
            <a:endParaRPr lang="en-US" altLang="zh-CN" dirty="0"/>
          </a:p>
          <a:p>
            <a:r>
              <a:rPr lang="zh-CN" altLang="en-US" sz="2200" dirty="0"/>
              <a:t>对角线方向也可以加入到拉普拉斯变换的定义中，其定义为：</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39</a:t>
            </a:fld>
            <a:endParaRPr lang="en-US" altLang="zh-CN"/>
          </a:p>
        </p:txBody>
      </p:sp>
      <p:grpSp>
        <p:nvGrpSpPr>
          <p:cNvPr id="5" name="Group 11"/>
          <p:cNvGrpSpPr>
            <a:grpSpLocks/>
          </p:cNvGrpSpPr>
          <p:nvPr/>
        </p:nvGrpSpPr>
        <p:grpSpPr bwMode="auto">
          <a:xfrm>
            <a:off x="3791746" y="1340770"/>
            <a:ext cx="2232247" cy="1872207"/>
            <a:chOff x="2340" y="1904"/>
            <a:chExt cx="2235" cy="1951"/>
          </a:xfrm>
        </p:grpSpPr>
        <p:grpSp>
          <p:nvGrpSpPr>
            <p:cNvPr id="6" name="Group 12"/>
            <p:cNvGrpSpPr>
              <a:grpSpLocks/>
            </p:cNvGrpSpPr>
            <p:nvPr/>
          </p:nvGrpSpPr>
          <p:grpSpPr bwMode="auto">
            <a:xfrm>
              <a:off x="2490" y="1904"/>
              <a:ext cx="1919" cy="1921"/>
              <a:chOff x="2490" y="1904"/>
              <a:chExt cx="1919" cy="1921"/>
            </a:xfrm>
          </p:grpSpPr>
          <p:grpSp>
            <p:nvGrpSpPr>
              <p:cNvPr id="16" name="Group 13"/>
              <p:cNvGrpSpPr>
                <a:grpSpLocks/>
              </p:cNvGrpSpPr>
              <p:nvPr/>
            </p:nvGrpSpPr>
            <p:grpSpPr bwMode="auto">
              <a:xfrm>
                <a:off x="2490" y="1904"/>
                <a:ext cx="1919" cy="1921"/>
                <a:chOff x="2490" y="1904"/>
                <a:chExt cx="1919" cy="1921"/>
              </a:xfrm>
            </p:grpSpPr>
            <p:sp>
              <p:nvSpPr>
                <p:cNvPr id="19" name="Rectangle 14"/>
                <p:cNvSpPr>
                  <a:spLocks noChangeArrowheads="1"/>
                </p:cNvSpPr>
                <p:nvPr/>
              </p:nvSpPr>
              <p:spPr bwMode="auto">
                <a:xfrm>
                  <a:off x="2490" y="1904"/>
                  <a:ext cx="1919" cy="1921"/>
                </a:xfrm>
                <a:prstGeom prst="rect">
                  <a:avLst/>
                </a:prstGeom>
                <a:noFill/>
                <a:ln w="9525">
                  <a:solidFill>
                    <a:srgbClr val="000000"/>
                  </a:solidFill>
                  <a:miter lim="800000"/>
                  <a:headEnd/>
                  <a:tailEnd/>
                </a:ln>
              </p:spPr>
              <p:txBody>
                <a:bodyPr/>
                <a:lstStyle/>
                <a:p>
                  <a:endParaRPr lang="zh-CN" altLang="en-US"/>
                </a:p>
              </p:txBody>
            </p:sp>
            <p:sp>
              <p:nvSpPr>
                <p:cNvPr id="20" name="Line 15"/>
                <p:cNvSpPr>
                  <a:spLocks noChangeShapeType="1"/>
                </p:cNvSpPr>
                <p:nvPr/>
              </p:nvSpPr>
              <p:spPr bwMode="auto">
                <a:xfrm>
                  <a:off x="2490" y="2536"/>
                  <a:ext cx="1889" cy="1"/>
                </a:xfrm>
                <a:prstGeom prst="line">
                  <a:avLst/>
                </a:prstGeom>
                <a:noFill/>
                <a:ln w="9525">
                  <a:solidFill>
                    <a:srgbClr val="000000"/>
                  </a:solidFill>
                  <a:round/>
                  <a:headEnd/>
                  <a:tailEnd/>
                </a:ln>
              </p:spPr>
              <p:txBody>
                <a:bodyPr/>
                <a:lstStyle/>
                <a:p>
                  <a:endParaRPr lang="zh-CN" altLang="en-US"/>
                </a:p>
              </p:txBody>
            </p:sp>
            <p:sp>
              <p:nvSpPr>
                <p:cNvPr id="21" name="Line 16"/>
                <p:cNvSpPr>
                  <a:spLocks noChangeShapeType="1"/>
                </p:cNvSpPr>
                <p:nvPr/>
              </p:nvSpPr>
              <p:spPr bwMode="auto">
                <a:xfrm>
                  <a:off x="2490" y="3180"/>
                  <a:ext cx="1889" cy="2"/>
                </a:xfrm>
                <a:prstGeom prst="line">
                  <a:avLst/>
                </a:prstGeom>
                <a:noFill/>
                <a:ln w="9525">
                  <a:solidFill>
                    <a:srgbClr val="000000"/>
                  </a:solidFill>
                  <a:round/>
                  <a:headEnd/>
                  <a:tailEnd/>
                </a:ln>
              </p:spPr>
              <p:txBody>
                <a:bodyPr/>
                <a:lstStyle/>
                <a:p>
                  <a:endParaRPr lang="zh-CN" altLang="en-US"/>
                </a:p>
              </p:txBody>
            </p:sp>
          </p:grpSp>
          <p:sp>
            <p:nvSpPr>
              <p:cNvPr id="17" name="Line 17"/>
              <p:cNvSpPr>
                <a:spLocks noChangeShapeType="1"/>
              </p:cNvSpPr>
              <p:nvPr/>
            </p:nvSpPr>
            <p:spPr bwMode="auto">
              <a:xfrm rot="5400000">
                <a:off x="2833" y="2849"/>
                <a:ext cx="1889" cy="1"/>
              </a:xfrm>
              <a:prstGeom prst="line">
                <a:avLst/>
              </a:prstGeom>
              <a:noFill/>
              <a:ln w="9525">
                <a:solidFill>
                  <a:srgbClr val="000000"/>
                </a:solidFill>
                <a:round/>
                <a:headEnd/>
                <a:tailEnd/>
              </a:ln>
            </p:spPr>
            <p:txBody>
              <a:bodyPr/>
              <a:lstStyle/>
              <a:p>
                <a:endParaRPr lang="zh-CN" altLang="en-US"/>
              </a:p>
            </p:txBody>
          </p:sp>
          <p:sp>
            <p:nvSpPr>
              <p:cNvPr id="18" name="Line 18"/>
              <p:cNvSpPr>
                <a:spLocks noChangeShapeType="1"/>
              </p:cNvSpPr>
              <p:nvPr/>
            </p:nvSpPr>
            <p:spPr bwMode="auto">
              <a:xfrm rot="5400000">
                <a:off x="2189" y="2849"/>
                <a:ext cx="1889" cy="2"/>
              </a:xfrm>
              <a:prstGeom prst="line">
                <a:avLst/>
              </a:prstGeom>
              <a:noFill/>
              <a:ln w="9525">
                <a:solidFill>
                  <a:srgbClr val="000000"/>
                </a:solidFill>
                <a:round/>
                <a:headEnd/>
                <a:tailEnd/>
              </a:ln>
            </p:spPr>
            <p:txBody>
              <a:bodyPr/>
              <a:lstStyle/>
              <a:p>
                <a:endParaRPr lang="zh-CN" altLang="en-US"/>
              </a:p>
            </p:txBody>
          </p:sp>
        </p:grpSp>
        <p:sp>
          <p:nvSpPr>
            <p:cNvPr id="7" name="Text Box 19"/>
            <p:cNvSpPr txBox="1">
              <a:spLocks noChangeArrowheads="1"/>
            </p:cNvSpPr>
            <p:nvPr/>
          </p:nvSpPr>
          <p:spPr bwMode="auto">
            <a:xfrm>
              <a:off x="2340" y="1995"/>
              <a:ext cx="990" cy="615"/>
            </a:xfrm>
            <a:prstGeom prst="rect">
              <a:avLst/>
            </a:prstGeom>
            <a:noFill/>
            <a:ln w="9525">
              <a:noFill/>
              <a:miter lim="800000"/>
              <a:headEnd/>
              <a:tailEnd/>
            </a:ln>
          </p:spPr>
          <p:txBody>
            <a:bodyPr/>
            <a:lstStyle/>
            <a:p>
              <a:pPr algn="ctr"/>
              <a:r>
                <a:rPr lang="en-US" altLang="zh-CN">
                  <a:latin typeface="Times New Roman" pitchFamily="18" charset="0"/>
                </a:rPr>
                <a:t>0</a:t>
              </a:r>
              <a:endParaRPr lang="en-US" altLang="zh-CN"/>
            </a:p>
          </p:txBody>
        </p:sp>
        <p:sp>
          <p:nvSpPr>
            <p:cNvPr id="8" name="Text Box 20"/>
            <p:cNvSpPr txBox="1">
              <a:spLocks noChangeArrowheads="1"/>
            </p:cNvSpPr>
            <p:nvPr/>
          </p:nvSpPr>
          <p:spPr bwMode="auto">
            <a:xfrm>
              <a:off x="2970" y="199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9" name="Text Box 21"/>
            <p:cNvSpPr txBox="1">
              <a:spLocks noChangeArrowheads="1"/>
            </p:cNvSpPr>
            <p:nvPr/>
          </p:nvSpPr>
          <p:spPr bwMode="auto">
            <a:xfrm>
              <a:off x="3585" y="1995"/>
              <a:ext cx="990" cy="615"/>
            </a:xfrm>
            <a:prstGeom prst="rect">
              <a:avLst/>
            </a:prstGeom>
            <a:noFill/>
            <a:ln w="9525">
              <a:noFill/>
              <a:miter lim="800000"/>
              <a:headEnd/>
              <a:tailEnd/>
            </a:ln>
          </p:spPr>
          <p:txBody>
            <a:bodyPr/>
            <a:lstStyle/>
            <a:p>
              <a:pPr algn="ctr"/>
              <a:r>
                <a:rPr lang="en-US" altLang="zh-CN">
                  <a:latin typeface="Times New Roman" pitchFamily="18" charset="0"/>
                </a:rPr>
                <a:t>0</a:t>
              </a:r>
              <a:endParaRPr lang="en-US" altLang="zh-CN"/>
            </a:p>
          </p:txBody>
        </p:sp>
        <p:sp>
          <p:nvSpPr>
            <p:cNvPr id="10" name="Text Box 22"/>
            <p:cNvSpPr txBox="1">
              <a:spLocks noChangeArrowheads="1"/>
            </p:cNvSpPr>
            <p:nvPr/>
          </p:nvSpPr>
          <p:spPr bwMode="auto">
            <a:xfrm>
              <a:off x="2340" y="265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1" name="Text Box 23"/>
            <p:cNvSpPr txBox="1">
              <a:spLocks noChangeArrowheads="1"/>
            </p:cNvSpPr>
            <p:nvPr/>
          </p:nvSpPr>
          <p:spPr bwMode="auto">
            <a:xfrm>
              <a:off x="2970" y="2655"/>
              <a:ext cx="990" cy="615"/>
            </a:xfrm>
            <a:prstGeom prst="rect">
              <a:avLst/>
            </a:prstGeom>
            <a:noFill/>
            <a:ln w="9525">
              <a:noFill/>
              <a:miter lim="800000"/>
              <a:headEnd/>
              <a:tailEnd/>
            </a:ln>
          </p:spPr>
          <p:txBody>
            <a:bodyPr/>
            <a:lstStyle/>
            <a:p>
              <a:pPr algn="ctr"/>
              <a:r>
                <a:rPr lang="en-US" altLang="zh-CN">
                  <a:latin typeface="Times New Roman" pitchFamily="18" charset="0"/>
                </a:rPr>
                <a:t>-4</a:t>
              </a:r>
              <a:endParaRPr lang="en-US" altLang="zh-CN"/>
            </a:p>
          </p:txBody>
        </p:sp>
        <p:sp>
          <p:nvSpPr>
            <p:cNvPr id="12" name="Text Box 24"/>
            <p:cNvSpPr txBox="1">
              <a:spLocks noChangeArrowheads="1"/>
            </p:cNvSpPr>
            <p:nvPr/>
          </p:nvSpPr>
          <p:spPr bwMode="auto">
            <a:xfrm>
              <a:off x="3585" y="2655"/>
              <a:ext cx="990" cy="615"/>
            </a:xfrm>
            <a:prstGeom prst="rect">
              <a:avLst/>
            </a:prstGeom>
            <a:noFill/>
            <a:ln w="9525">
              <a:noFill/>
              <a:miter lim="800000"/>
              <a:headEnd/>
              <a:tailEnd/>
            </a:ln>
          </p:spPr>
          <p:txBody>
            <a:bodyPr/>
            <a:lstStyle/>
            <a:p>
              <a:pPr algn="ctr"/>
              <a:r>
                <a:rPr lang="en-US" altLang="zh-CN" dirty="0">
                  <a:latin typeface="Times New Roman" pitchFamily="18" charset="0"/>
                </a:rPr>
                <a:t>1</a:t>
              </a:r>
              <a:endParaRPr lang="en-US" altLang="zh-CN" dirty="0"/>
            </a:p>
          </p:txBody>
        </p:sp>
        <p:sp>
          <p:nvSpPr>
            <p:cNvPr id="13" name="Text Box 25"/>
            <p:cNvSpPr txBox="1">
              <a:spLocks noChangeArrowheads="1"/>
            </p:cNvSpPr>
            <p:nvPr/>
          </p:nvSpPr>
          <p:spPr bwMode="auto">
            <a:xfrm>
              <a:off x="2340" y="3240"/>
              <a:ext cx="990" cy="615"/>
            </a:xfrm>
            <a:prstGeom prst="rect">
              <a:avLst/>
            </a:prstGeom>
            <a:noFill/>
            <a:ln w="9525">
              <a:noFill/>
              <a:miter lim="800000"/>
              <a:headEnd/>
              <a:tailEnd/>
            </a:ln>
          </p:spPr>
          <p:txBody>
            <a:bodyPr/>
            <a:lstStyle/>
            <a:p>
              <a:pPr algn="ctr"/>
              <a:r>
                <a:rPr lang="en-US" altLang="zh-CN">
                  <a:latin typeface="Times New Roman" pitchFamily="18" charset="0"/>
                </a:rPr>
                <a:t>0</a:t>
              </a:r>
              <a:endParaRPr lang="en-US" altLang="zh-CN"/>
            </a:p>
          </p:txBody>
        </p:sp>
        <p:sp>
          <p:nvSpPr>
            <p:cNvPr id="14" name="Text Box 26"/>
            <p:cNvSpPr txBox="1">
              <a:spLocks noChangeArrowheads="1"/>
            </p:cNvSpPr>
            <p:nvPr/>
          </p:nvSpPr>
          <p:spPr bwMode="auto">
            <a:xfrm>
              <a:off x="2970" y="3240"/>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15" name="Text Box 27"/>
            <p:cNvSpPr txBox="1">
              <a:spLocks noChangeArrowheads="1"/>
            </p:cNvSpPr>
            <p:nvPr/>
          </p:nvSpPr>
          <p:spPr bwMode="auto">
            <a:xfrm>
              <a:off x="3585" y="3240"/>
              <a:ext cx="990" cy="615"/>
            </a:xfrm>
            <a:prstGeom prst="rect">
              <a:avLst/>
            </a:prstGeom>
            <a:noFill/>
            <a:ln w="9525">
              <a:noFill/>
              <a:miter lim="800000"/>
              <a:headEnd/>
              <a:tailEnd/>
            </a:ln>
          </p:spPr>
          <p:txBody>
            <a:bodyPr/>
            <a:lstStyle/>
            <a:p>
              <a:pPr algn="ctr"/>
              <a:r>
                <a:rPr lang="en-US" altLang="zh-CN">
                  <a:latin typeface="Times New Roman" pitchFamily="18" charset="0"/>
                </a:rPr>
                <a:t>0</a:t>
              </a:r>
              <a:endParaRPr lang="en-US" altLang="zh-CN"/>
            </a:p>
          </p:txBody>
        </p:sp>
      </p:grpSp>
      <p:graphicFrame>
        <p:nvGraphicFramePr>
          <p:cNvPr id="38914" name="Object 2"/>
          <p:cNvGraphicFramePr>
            <a:graphicFrameLocks noChangeAspect="1"/>
          </p:cNvGraphicFramePr>
          <p:nvPr/>
        </p:nvGraphicFramePr>
        <p:xfrm>
          <a:off x="1919537" y="4149081"/>
          <a:ext cx="5681663" cy="1870075"/>
        </p:xfrm>
        <a:graphic>
          <a:graphicData uri="http://schemas.openxmlformats.org/presentationml/2006/ole">
            <mc:AlternateContent xmlns:mc="http://schemas.openxmlformats.org/markup-compatibility/2006">
              <mc:Choice xmlns:v="urn:schemas-microsoft-com:vml" Requires="v">
                <p:oleObj spid="_x0000_s7170" name="Equation" r:id="rId3" imgW="3098800" imgH="1016000" progId="">
                  <p:embed/>
                </p:oleObj>
              </mc:Choice>
              <mc:Fallback>
                <p:oleObj name="Equation" r:id="rId3" imgW="3098800" imgH="1016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7" y="4149081"/>
                        <a:ext cx="5681663" cy="187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 name="Group 11"/>
          <p:cNvGrpSpPr>
            <a:grpSpLocks/>
          </p:cNvGrpSpPr>
          <p:nvPr/>
        </p:nvGrpSpPr>
        <p:grpSpPr bwMode="auto">
          <a:xfrm>
            <a:off x="7968208" y="4077073"/>
            <a:ext cx="2203450" cy="2097087"/>
            <a:chOff x="2340" y="1904"/>
            <a:chExt cx="2235" cy="1951"/>
          </a:xfrm>
        </p:grpSpPr>
        <p:grpSp>
          <p:nvGrpSpPr>
            <p:cNvPr id="24" name="Group 12"/>
            <p:cNvGrpSpPr>
              <a:grpSpLocks/>
            </p:cNvGrpSpPr>
            <p:nvPr/>
          </p:nvGrpSpPr>
          <p:grpSpPr bwMode="auto">
            <a:xfrm>
              <a:off x="2490" y="1904"/>
              <a:ext cx="1919" cy="1921"/>
              <a:chOff x="2490" y="1904"/>
              <a:chExt cx="1919" cy="1921"/>
            </a:xfrm>
          </p:grpSpPr>
          <p:grpSp>
            <p:nvGrpSpPr>
              <p:cNvPr id="34" name="Group 13"/>
              <p:cNvGrpSpPr>
                <a:grpSpLocks/>
              </p:cNvGrpSpPr>
              <p:nvPr/>
            </p:nvGrpSpPr>
            <p:grpSpPr bwMode="auto">
              <a:xfrm>
                <a:off x="2490" y="1904"/>
                <a:ext cx="1919" cy="1921"/>
                <a:chOff x="2490" y="1904"/>
                <a:chExt cx="1919" cy="1921"/>
              </a:xfrm>
            </p:grpSpPr>
            <p:sp>
              <p:nvSpPr>
                <p:cNvPr id="37" name="Rectangle 14"/>
                <p:cNvSpPr>
                  <a:spLocks noChangeArrowheads="1"/>
                </p:cNvSpPr>
                <p:nvPr/>
              </p:nvSpPr>
              <p:spPr bwMode="auto">
                <a:xfrm>
                  <a:off x="2490" y="1904"/>
                  <a:ext cx="1919" cy="1921"/>
                </a:xfrm>
                <a:prstGeom prst="rect">
                  <a:avLst/>
                </a:prstGeom>
                <a:noFill/>
                <a:ln w="9525">
                  <a:solidFill>
                    <a:srgbClr val="000000"/>
                  </a:solidFill>
                  <a:miter lim="800000"/>
                  <a:headEnd/>
                  <a:tailEnd/>
                </a:ln>
              </p:spPr>
              <p:txBody>
                <a:bodyPr/>
                <a:lstStyle/>
                <a:p>
                  <a:endParaRPr lang="zh-CN" altLang="en-US"/>
                </a:p>
              </p:txBody>
            </p:sp>
            <p:sp>
              <p:nvSpPr>
                <p:cNvPr id="38" name="Line 15"/>
                <p:cNvSpPr>
                  <a:spLocks noChangeShapeType="1"/>
                </p:cNvSpPr>
                <p:nvPr/>
              </p:nvSpPr>
              <p:spPr bwMode="auto">
                <a:xfrm>
                  <a:off x="2490" y="2536"/>
                  <a:ext cx="1889" cy="1"/>
                </a:xfrm>
                <a:prstGeom prst="line">
                  <a:avLst/>
                </a:prstGeom>
                <a:noFill/>
                <a:ln w="9525">
                  <a:solidFill>
                    <a:srgbClr val="000000"/>
                  </a:solidFill>
                  <a:round/>
                  <a:headEnd/>
                  <a:tailEnd/>
                </a:ln>
              </p:spPr>
              <p:txBody>
                <a:bodyPr/>
                <a:lstStyle/>
                <a:p>
                  <a:endParaRPr lang="zh-CN" altLang="en-US"/>
                </a:p>
              </p:txBody>
            </p:sp>
            <p:sp>
              <p:nvSpPr>
                <p:cNvPr id="39" name="Line 16"/>
                <p:cNvSpPr>
                  <a:spLocks noChangeShapeType="1"/>
                </p:cNvSpPr>
                <p:nvPr/>
              </p:nvSpPr>
              <p:spPr bwMode="auto">
                <a:xfrm>
                  <a:off x="2490" y="3180"/>
                  <a:ext cx="1889" cy="2"/>
                </a:xfrm>
                <a:prstGeom prst="line">
                  <a:avLst/>
                </a:prstGeom>
                <a:noFill/>
                <a:ln w="9525">
                  <a:solidFill>
                    <a:srgbClr val="000000"/>
                  </a:solidFill>
                  <a:round/>
                  <a:headEnd/>
                  <a:tailEnd/>
                </a:ln>
              </p:spPr>
              <p:txBody>
                <a:bodyPr/>
                <a:lstStyle/>
                <a:p>
                  <a:endParaRPr lang="zh-CN" altLang="en-US"/>
                </a:p>
              </p:txBody>
            </p:sp>
          </p:grpSp>
          <p:sp>
            <p:nvSpPr>
              <p:cNvPr id="35" name="Line 17"/>
              <p:cNvSpPr>
                <a:spLocks noChangeShapeType="1"/>
              </p:cNvSpPr>
              <p:nvPr/>
            </p:nvSpPr>
            <p:spPr bwMode="auto">
              <a:xfrm rot="5400000">
                <a:off x="2833" y="2849"/>
                <a:ext cx="1889" cy="1"/>
              </a:xfrm>
              <a:prstGeom prst="line">
                <a:avLst/>
              </a:prstGeom>
              <a:noFill/>
              <a:ln w="9525">
                <a:solidFill>
                  <a:srgbClr val="000000"/>
                </a:solidFill>
                <a:round/>
                <a:headEnd/>
                <a:tailEnd/>
              </a:ln>
            </p:spPr>
            <p:txBody>
              <a:bodyPr/>
              <a:lstStyle/>
              <a:p>
                <a:endParaRPr lang="zh-CN" altLang="en-US"/>
              </a:p>
            </p:txBody>
          </p:sp>
          <p:sp>
            <p:nvSpPr>
              <p:cNvPr id="36" name="Line 18"/>
              <p:cNvSpPr>
                <a:spLocks noChangeShapeType="1"/>
              </p:cNvSpPr>
              <p:nvPr/>
            </p:nvSpPr>
            <p:spPr bwMode="auto">
              <a:xfrm rot="5400000">
                <a:off x="2189" y="2849"/>
                <a:ext cx="1889" cy="2"/>
              </a:xfrm>
              <a:prstGeom prst="line">
                <a:avLst/>
              </a:prstGeom>
              <a:noFill/>
              <a:ln w="9525">
                <a:solidFill>
                  <a:srgbClr val="000000"/>
                </a:solidFill>
                <a:round/>
                <a:headEnd/>
                <a:tailEnd/>
              </a:ln>
            </p:spPr>
            <p:txBody>
              <a:bodyPr/>
              <a:lstStyle/>
              <a:p>
                <a:endParaRPr lang="zh-CN" altLang="en-US"/>
              </a:p>
            </p:txBody>
          </p:sp>
        </p:grpSp>
        <p:sp>
          <p:nvSpPr>
            <p:cNvPr id="25" name="Text Box 19"/>
            <p:cNvSpPr txBox="1">
              <a:spLocks noChangeArrowheads="1"/>
            </p:cNvSpPr>
            <p:nvPr/>
          </p:nvSpPr>
          <p:spPr bwMode="auto">
            <a:xfrm>
              <a:off x="2340" y="199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26" name="Text Box 20"/>
            <p:cNvSpPr txBox="1">
              <a:spLocks noChangeArrowheads="1"/>
            </p:cNvSpPr>
            <p:nvPr/>
          </p:nvSpPr>
          <p:spPr bwMode="auto">
            <a:xfrm>
              <a:off x="2970" y="199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27" name="Text Box 21"/>
            <p:cNvSpPr txBox="1">
              <a:spLocks noChangeArrowheads="1"/>
            </p:cNvSpPr>
            <p:nvPr/>
          </p:nvSpPr>
          <p:spPr bwMode="auto">
            <a:xfrm>
              <a:off x="3585" y="199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28" name="Text Box 22"/>
            <p:cNvSpPr txBox="1">
              <a:spLocks noChangeArrowheads="1"/>
            </p:cNvSpPr>
            <p:nvPr/>
          </p:nvSpPr>
          <p:spPr bwMode="auto">
            <a:xfrm>
              <a:off x="2340" y="265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29" name="Text Box 23"/>
            <p:cNvSpPr txBox="1">
              <a:spLocks noChangeArrowheads="1"/>
            </p:cNvSpPr>
            <p:nvPr/>
          </p:nvSpPr>
          <p:spPr bwMode="auto">
            <a:xfrm>
              <a:off x="2970" y="2655"/>
              <a:ext cx="990" cy="615"/>
            </a:xfrm>
            <a:prstGeom prst="rect">
              <a:avLst/>
            </a:prstGeom>
            <a:noFill/>
            <a:ln w="9525">
              <a:noFill/>
              <a:miter lim="800000"/>
              <a:headEnd/>
              <a:tailEnd/>
            </a:ln>
          </p:spPr>
          <p:txBody>
            <a:bodyPr/>
            <a:lstStyle/>
            <a:p>
              <a:pPr algn="ctr"/>
              <a:r>
                <a:rPr lang="en-US" altLang="zh-CN">
                  <a:latin typeface="Times New Roman" pitchFamily="18" charset="0"/>
                </a:rPr>
                <a:t>-8</a:t>
              </a:r>
              <a:endParaRPr lang="en-US" altLang="zh-CN"/>
            </a:p>
          </p:txBody>
        </p:sp>
        <p:sp>
          <p:nvSpPr>
            <p:cNvPr id="30" name="Text Box 24"/>
            <p:cNvSpPr txBox="1">
              <a:spLocks noChangeArrowheads="1"/>
            </p:cNvSpPr>
            <p:nvPr/>
          </p:nvSpPr>
          <p:spPr bwMode="auto">
            <a:xfrm>
              <a:off x="3585" y="2655"/>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31" name="Text Box 25"/>
            <p:cNvSpPr txBox="1">
              <a:spLocks noChangeArrowheads="1"/>
            </p:cNvSpPr>
            <p:nvPr/>
          </p:nvSpPr>
          <p:spPr bwMode="auto">
            <a:xfrm>
              <a:off x="2340" y="3240"/>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32" name="Text Box 26"/>
            <p:cNvSpPr txBox="1">
              <a:spLocks noChangeArrowheads="1"/>
            </p:cNvSpPr>
            <p:nvPr/>
          </p:nvSpPr>
          <p:spPr bwMode="auto">
            <a:xfrm>
              <a:off x="2970" y="3240"/>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sp>
          <p:nvSpPr>
            <p:cNvPr id="33" name="Text Box 27"/>
            <p:cNvSpPr txBox="1">
              <a:spLocks noChangeArrowheads="1"/>
            </p:cNvSpPr>
            <p:nvPr/>
          </p:nvSpPr>
          <p:spPr bwMode="auto">
            <a:xfrm>
              <a:off x="3585" y="3240"/>
              <a:ext cx="990" cy="615"/>
            </a:xfrm>
            <a:prstGeom prst="rect">
              <a:avLst/>
            </a:prstGeom>
            <a:noFill/>
            <a:ln w="9525">
              <a:noFill/>
              <a:miter lim="800000"/>
              <a:headEnd/>
              <a:tailEnd/>
            </a:ln>
          </p:spPr>
          <p:txBody>
            <a:bodyPr/>
            <a:lstStyle/>
            <a:p>
              <a:pPr algn="ctr"/>
              <a:r>
                <a:rPr lang="en-US" altLang="zh-CN">
                  <a:latin typeface="Times New Roman" pitchFamily="18" charset="0"/>
                </a:rPr>
                <a:t>1</a:t>
              </a:r>
              <a:endParaRPr lang="en-US" altLang="zh-CN"/>
            </a:p>
          </p:txBody>
        </p:sp>
      </p:grpSp>
    </p:spTree>
    <p:extLst>
      <p:ext uri="{BB962C8B-B14F-4D97-AF65-F5344CB8AC3E}">
        <p14:creationId xmlns:p14="http://schemas.microsoft.com/office/powerpoint/2010/main" val="94880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a:t>
            </a:fld>
            <a:endParaRPr lang="en-US" altLang="zh-CN"/>
          </a:p>
        </p:txBody>
      </p:sp>
      <p:pic>
        <p:nvPicPr>
          <p:cNvPr id="5" name="图片 4"/>
          <p:cNvPicPr>
            <a:picLocks noChangeAspect="1"/>
          </p:cNvPicPr>
          <p:nvPr/>
        </p:nvPicPr>
        <p:blipFill>
          <a:blip r:embed="rId2"/>
          <a:stretch>
            <a:fillRect/>
          </a:stretch>
        </p:blipFill>
        <p:spPr>
          <a:xfrm>
            <a:off x="695400" y="1268760"/>
            <a:ext cx="10479592" cy="2917873"/>
          </a:xfrm>
          <a:prstGeom prst="rect">
            <a:avLst/>
          </a:prstGeom>
        </p:spPr>
      </p:pic>
    </p:spTree>
    <p:extLst>
      <p:ext uri="{BB962C8B-B14F-4D97-AF65-F5344CB8AC3E}">
        <p14:creationId xmlns:p14="http://schemas.microsoft.com/office/powerpoint/2010/main" val="1435759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t>其它扩展形式</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40</a:t>
            </a:fld>
            <a:endParaRPr lang="en-US" altLang="zh-CN"/>
          </a:p>
        </p:txBody>
      </p:sp>
      <p:grpSp>
        <p:nvGrpSpPr>
          <p:cNvPr id="40" name="Group 25"/>
          <p:cNvGrpSpPr>
            <a:grpSpLocks/>
          </p:cNvGrpSpPr>
          <p:nvPr/>
        </p:nvGrpSpPr>
        <p:grpSpPr bwMode="auto">
          <a:xfrm>
            <a:off x="6162675" y="2204865"/>
            <a:ext cx="2971800" cy="2560637"/>
            <a:chOff x="2340" y="1904"/>
            <a:chExt cx="2235" cy="1951"/>
          </a:xfrm>
        </p:grpSpPr>
        <p:grpSp>
          <p:nvGrpSpPr>
            <p:cNvPr id="41" name="Group 26"/>
            <p:cNvGrpSpPr>
              <a:grpSpLocks/>
            </p:cNvGrpSpPr>
            <p:nvPr/>
          </p:nvGrpSpPr>
          <p:grpSpPr bwMode="auto">
            <a:xfrm>
              <a:off x="2490" y="1904"/>
              <a:ext cx="1919" cy="1921"/>
              <a:chOff x="2490" y="1904"/>
              <a:chExt cx="1919" cy="1921"/>
            </a:xfrm>
          </p:grpSpPr>
          <p:grpSp>
            <p:nvGrpSpPr>
              <p:cNvPr id="51" name="Group 27"/>
              <p:cNvGrpSpPr>
                <a:grpSpLocks/>
              </p:cNvGrpSpPr>
              <p:nvPr/>
            </p:nvGrpSpPr>
            <p:grpSpPr bwMode="auto">
              <a:xfrm>
                <a:off x="2490" y="1904"/>
                <a:ext cx="1919" cy="1921"/>
                <a:chOff x="2490" y="1904"/>
                <a:chExt cx="1919" cy="1921"/>
              </a:xfrm>
            </p:grpSpPr>
            <p:sp>
              <p:nvSpPr>
                <p:cNvPr id="54" name="Rectangle 28"/>
                <p:cNvSpPr>
                  <a:spLocks noChangeArrowheads="1"/>
                </p:cNvSpPr>
                <p:nvPr/>
              </p:nvSpPr>
              <p:spPr bwMode="auto">
                <a:xfrm>
                  <a:off x="2490" y="1904"/>
                  <a:ext cx="1919" cy="1921"/>
                </a:xfrm>
                <a:prstGeom prst="rect">
                  <a:avLst/>
                </a:prstGeom>
                <a:noFill/>
                <a:ln w="9525">
                  <a:solidFill>
                    <a:srgbClr val="000000"/>
                  </a:solidFill>
                  <a:miter lim="800000"/>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5" name="Line 29"/>
                <p:cNvSpPr>
                  <a:spLocks noChangeShapeType="1"/>
                </p:cNvSpPr>
                <p:nvPr/>
              </p:nvSpPr>
              <p:spPr bwMode="auto">
                <a:xfrm>
                  <a:off x="2490" y="2536"/>
                  <a:ext cx="1889" cy="1"/>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6" name="Line 30"/>
                <p:cNvSpPr>
                  <a:spLocks noChangeShapeType="1"/>
                </p:cNvSpPr>
                <p:nvPr/>
              </p:nvSpPr>
              <p:spPr bwMode="auto">
                <a:xfrm>
                  <a:off x="2490" y="3180"/>
                  <a:ext cx="1889" cy="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sp>
            <p:nvSpPr>
              <p:cNvPr id="52" name="Line 31"/>
              <p:cNvSpPr>
                <a:spLocks noChangeShapeType="1"/>
              </p:cNvSpPr>
              <p:nvPr/>
            </p:nvSpPr>
            <p:spPr bwMode="auto">
              <a:xfrm rot="5400000">
                <a:off x="2833" y="2849"/>
                <a:ext cx="1889" cy="1"/>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53" name="Line 32"/>
              <p:cNvSpPr>
                <a:spLocks noChangeShapeType="1"/>
              </p:cNvSpPr>
              <p:nvPr/>
            </p:nvSpPr>
            <p:spPr bwMode="auto">
              <a:xfrm rot="5400000">
                <a:off x="2189" y="2849"/>
                <a:ext cx="1889" cy="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sp>
          <p:nvSpPr>
            <p:cNvPr id="42" name="Text Box 33"/>
            <p:cNvSpPr txBox="1">
              <a:spLocks noChangeArrowheads="1"/>
            </p:cNvSpPr>
            <p:nvPr/>
          </p:nvSpPr>
          <p:spPr bwMode="auto">
            <a:xfrm>
              <a:off x="2340"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43" name="Text Box 34"/>
            <p:cNvSpPr txBox="1">
              <a:spLocks noChangeArrowheads="1"/>
            </p:cNvSpPr>
            <p:nvPr/>
          </p:nvSpPr>
          <p:spPr bwMode="auto">
            <a:xfrm>
              <a:off x="2970"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44" name="Text Box 35"/>
            <p:cNvSpPr txBox="1">
              <a:spLocks noChangeArrowheads="1"/>
            </p:cNvSpPr>
            <p:nvPr/>
          </p:nvSpPr>
          <p:spPr bwMode="auto">
            <a:xfrm>
              <a:off x="3585"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45" name="Text Box 36"/>
            <p:cNvSpPr txBox="1">
              <a:spLocks noChangeArrowheads="1"/>
            </p:cNvSpPr>
            <p:nvPr/>
          </p:nvSpPr>
          <p:spPr bwMode="auto">
            <a:xfrm>
              <a:off x="2340"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46" name="Text Box 37"/>
            <p:cNvSpPr txBox="1">
              <a:spLocks noChangeArrowheads="1"/>
            </p:cNvSpPr>
            <p:nvPr/>
          </p:nvSpPr>
          <p:spPr bwMode="auto">
            <a:xfrm>
              <a:off x="2970"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8</a:t>
              </a:r>
              <a:endParaRPr lang="en-US" altLang="zh-CN" sz="1800" kern="0">
                <a:solidFill>
                  <a:sysClr val="windowText" lastClr="000000"/>
                </a:solidFill>
              </a:endParaRPr>
            </a:p>
          </p:txBody>
        </p:sp>
        <p:sp>
          <p:nvSpPr>
            <p:cNvPr id="47" name="Text Box 38"/>
            <p:cNvSpPr txBox="1">
              <a:spLocks noChangeArrowheads="1"/>
            </p:cNvSpPr>
            <p:nvPr/>
          </p:nvSpPr>
          <p:spPr bwMode="auto">
            <a:xfrm>
              <a:off x="3585"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48" name="Text Box 39"/>
            <p:cNvSpPr txBox="1">
              <a:spLocks noChangeArrowheads="1"/>
            </p:cNvSpPr>
            <p:nvPr/>
          </p:nvSpPr>
          <p:spPr bwMode="auto">
            <a:xfrm>
              <a:off x="2340"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49" name="Text Box 40"/>
            <p:cNvSpPr txBox="1">
              <a:spLocks noChangeArrowheads="1"/>
            </p:cNvSpPr>
            <p:nvPr/>
          </p:nvSpPr>
          <p:spPr bwMode="auto">
            <a:xfrm>
              <a:off x="2970"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50" name="Text Box 41"/>
            <p:cNvSpPr txBox="1">
              <a:spLocks noChangeArrowheads="1"/>
            </p:cNvSpPr>
            <p:nvPr/>
          </p:nvSpPr>
          <p:spPr bwMode="auto">
            <a:xfrm>
              <a:off x="3585"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grpSp>
      <p:grpSp>
        <p:nvGrpSpPr>
          <p:cNvPr id="57" name="Group 42"/>
          <p:cNvGrpSpPr>
            <a:grpSpLocks/>
          </p:cNvGrpSpPr>
          <p:nvPr/>
        </p:nvGrpSpPr>
        <p:grpSpPr bwMode="auto">
          <a:xfrm>
            <a:off x="2882900" y="2204865"/>
            <a:ext cx="2971800" cy="2560637"/>
            <a:chOff x="2340" y="1904"/>
            <a:chExt cx="2235" cy="1951"/>
          </a:xfrm>
        </p:grpSpPr>
        <p:grpSp>
          <p:nvGrpSpPr>
            <p:cNvPr id="58" name="Group 43"/>
            <p:cNvGrpSpPr>
              <a:grpSpLocks/>
            </p:cNvGrpSpPr>
            <p:nvPr/>
          </p:nvGrpSpPr>
          <p:grpSpPr bwMode="auto">
            <a:xfrm>
              <a:off x="2490" y="1904"/>
              <a:ext cx="1919" cy="1921"/>
              <a:chOff x="2490" y="1904"/>
              <a:chExt cx="1919" cy="1921"/>
            </a:xfrm>
          </p:grpSpPr>
          <p:grpSp>
            <p:nvGrpSpPr>
              <p:cNvPr id="68" name="Group 44"/>
              <p:cNvGrpSpPr>
                <a:grpSpLocks/>
              </p:cNvGrpSpPr>
              <p:nvPr/>
            </p:nvGrpSpPr>
            <p:grpSpPr bwMode="auto">
              <a:xfrm>
                <a:off x="2490" y="1904"/>
                <a:ext cx="1919" cy="1921"/>
                <a:chOff x="2490" y="1904"/>
                <a:chExt cx="1919" cy="1921"/>
              </a:xfrm>
            </p:grpSpPr>
            <p:sp>
              <p:nvSpPr>
                <p:cNvPr id="71" name="Rectangle 45"/>
                <p:cNvSpPr>
                  <a:spLocks noChangeArrowheads="1"/>
                </p:cNvSpPr>
                <p:nvPr/>
              </p:nvSpPr>
              <p:spPr bwMode="auto">
                <a:xfrm>
                  <a:off x="2490" y="1904"/>
                  <a:ext cx="1919" cy="1921"/>
                </a:xfrm>
                <a:prstGeom prst="rect">
                  <a:avLst/>
                </a:prstGeom>
                <a:noFill/>
                <a:ln w="9525">
                  <a:solidFill>
                    <a:srgbClr val="000000"/>
                  </a:solidFill>
                  <a:miter lim="800000"/>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72" name="Line 46"/>
                <p:cNvSpPr>
                  <a:spLocks noChangeShapeType="1"/>
                </p:cNvSpPr>
                <p:nvPr/>
              </p:nvSpPr>
              <p:spPr bwMode="auto">
                <a:xfrm>
                  <a:off x="2490" y="2536"/>
                  <a:ext cx="1889" cy="1"/>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73" name="Line 47"/>
                <p:cNvSpPr>
                  <a:spLocks noChangeShapeType="1"/>
                </p:cNvSpPr>
                <p:nvPr/>
              </p:nvSpPr>
              <p:spPr bwMode="auto">
                <a:xfrm>
                  <a:off x="2490" y="3180"/>
                  <a:ext cx="1889" cy="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sp>
            <p:nvSpPr>
              <p:cNvPr id="69" name="Line 48"/>
              <p:cNvSpPr>
                <a:spLocks noChangeShapeType="1"/>
              </p:cNvSpPr>
              <p:nvPr/>
            </p:nvSpPr>
            <p:spPr bwMode="auto">
              <a:xfrm rot="5400000">
                <a:off x="2833" y="2849"/>
                <a:ext cx="1889" cy="1"/>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70" name="Line 49"/>
              <p:cNvSpPr>
                <a:spLocks noChangeShapeType="1"/>
              </p:cNvSpPr>
              <p:nvPr/>
            </p:nvSpPr>
            <p:spPr bwMode="auto">
              <a:xfrm rot="5400000">
                <a:off x="2189" y="2849"/>
                <a:ext cx="1889" cy="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sp>
          <p:nvSpPr>
            <p:cNvPr id="59" name="Text Box 50"/>
            <p:cNvSpPr txBox="1">
              <a:spLocks noChangeArrowheads="1"/>
            </p:cNvSpPr>
            <p:nvPr/>
          </p:nvSpPr>
          <p:spPr bwMode="auto">
            <a:xfrm>
              <a:off x="2340"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0</a:t>
              </a:r>
              <a:endParaRPr lang="en-US" altLang="zh-CN" sz="1800" kern="0">
                <a:solidFill>
                  <a:sysClr val="windowText" lastClr="000000"/>
                </a:solidFill>
              </a:endParaRPr>
            </a:p>
          </p:txBody>
        </p:sp>
        <p:sp>
          <p:nvSpPr>
            <p:cNvPr id="60" name="Text Box 51"/>
            <p:cNvSpPr txBox="1">
              <a:spLocks noChangeArrowheads="1"/>
            </p:cNvSpPr>
            <p:nvPr/>
          </p:nvSpPr>
          <p:spPr bwMode="auto">
            <a:xfrm>
              <a:off x="2970"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61" name="Text Box 52"/>
            <p:cNvSpPr txBox="1">
              <a:spLocks noChangeArrowheads="1"/>
            </p:cNvSpPr>
            <p:nvPr/>
          </p:nvSpPr>
          <p:spPr bwMode="auto">
            <a:xfrm>
              <a:off x="3585"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0</a:t>
              </a:r>
              <a:endParaRPr lang="en-US" altLang="zh-CN" sz="1800" kern="0">
                <a:solidFill>
                  <a:sysClr val="windowText" lastClr="000000"/>
                </a:solidFill>
              </a:endParaRPr>
            </a:p>
          </p:txBody>
        </p:sp>
        <p:sp>
          <p:nvSpPr>
            <p:cNvPr id="62" name="Text Box 53"/>
            <p:cNvSpPr txBox="1">
              <a:spLocks noChangeArrowheads="1"/>
            </p:cNvSpPr>
            <p:nvPr/>
          </p:nvSpPr>
          <p:spPr bwMode="auto">
            <a:xfrm>
              <a:off x="2340"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63" name="Text Box 54"/>
            <p:cNvSpPr txBox="1">
              <a:spLocks noChangeArrowheads="1"/>
            </p:cNvSpPr>
            <p:nvPr/>
          </p:nvSpPr>
          <p:spPr bwMode="auto">
            <a:xfrm>
              <a:off x="2970"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4</a:t>
              </a:r>
              <a:endParaRPr lang="en-US" altLang="zh-CN" sz="1800" kern="0">
                <a:solidFill>
                  <a:sysClr val="windowText" lastClr="000000"/>
                </a:solidFill>
              </a:endParaRPr>
            </a:p>
          </p:txBody>
        </p:sp>
        <p:sp>
          <p:nvSpPr>
            <p:cNvPr id="64" name="Text Box 55"/>
            <p:cNvSpPr txBox="1">
              <a:spLocks noChangeArrowheads="1"/>
            </p:cNvSpPr>
            <p:nvPr/>
          </p:nvSpPr>
          <p:spPr bwMode="auto">
            <a:xfrm>
              <a:off x="3585"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65" name="Text Box 56"/>
            <p:cNvSpPr txBox="1">
              <a:spLocks noChangeArrowheads="1"/>
            </p:cNvSpPr>
            <p:nvPr/>
          </p:nvSpPr>
          <p:spPr bwMode="auto">
            <a:xfrm>
              <a:off x="2340"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0</a:t>
              </a:r>
              <a:endParaRPr lang="en-US" altLang="zh-CN" sz="1800" kern="0">
                <a:solidFill>
                  <a:sysClr val="windowText" lastClr="000000"/>
                </a:solidFill>
              </a:endParaRPr>
            </a:p>
          </p:txBody>
        </p:sp>
        <p:sp>
          <p:nvSpPr>
            <p:cNvPr id="66" name="Text Box 57"/>
            <p:cNvSpPr txBox="1">
              <a:spLocks noChangeArrowheads="1"/>
            </p:cNvSpPr>
            <p:nvPr/>
          </p:nvSpPr>
          <p:spPr bwMode="auto">
            <a:xfrm>
              <a:off x="2970"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-1</a:t>
              </a:r>
              <a:endParaRPr lang="en-US" altLang="zh-CN" sz="1800" kern="0">
                <a:solidFill>
                  <a:sysClr val="windowText" lastClr="000000"/>
                </a:solidFill>
              </a:endParaRPr>
            </a:p>
          </p:txBody>
        </p:sp>
        <p:sp>
          <p:nvSpPr>
            <p:cNvPr id="67" name="Text Box 58"/>
            <p:cNvSpPr txBox="1">
              <a:spLocks noChangeArrowheads="1"/>
            </p:cNvSpPr>
            <p:nvPr/>
          </p:nvSpPr>
          <p:spPr bwMode="auto">
            <a:xfrm>
              <a:off x="3585"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sz="1800" kern="0">
                  <a:solidFill>
                    <a:sysClr val="windowText" lastClr="000000"/>
                  </a:solidFill>
                  <a:latin typeface="Times New Roman" pitchFamily="18" charset="0"/>
                </a:rPr>
                <a:t>0</a:t>
              </a:r>
              <a:endParaRPr lang="en-US" altLang="zh-CN" sz="1800" kern="0">
                <a:solidFill>
                  <a:sysClr val="windowText" lastClr="000000"/>
                </a:solidFill>
              </a:endParaRPr>
            </a:p>
          </p:txBody>
        </p:sp>
      </p:grpSp>
      <p:sp>
        <p:nvSpPr>
          <p:cNvPr id="74" name="Rectangle 59"/>
          <p:cNvSpPr>
            <a:spLocks noChangeArrowheads="1"/>
          </p:cNvSpPr>
          <p:nvPr/>
        </p:nvSpPr>
        <p:spPr bwMode="auto">
          <a:xfrm>
            <a:off x="1962150" y="5005899"/>
            <a:ext cx="8324850" cy="646331"/>
          </a:xfrm>
          <a:prstGeom prst="rect">
            <a:avLst/>
          </a:prstGeom>
          <a:solidFill>
            <a:srgbClr val="BBE0E3"/>
          </a:solidFill>
          <a:ln w="9525">
            <a:solidFill>
              <a:srgbClr val="FF3300"/>
            </a:solidFill>
            <a:miter lim="800000"/>
            <a:headEnd/>
            <a:tailEnd/>
          </a:ln>
          <a:effectLst/>
        </p:spPr>
        <p:txBody>
          <a:bodyPr anchor="ctr">
            <a:spAutoFit/>
          </a:bodyPr>
          <a:lstStyle/>
          <a:p>
            <a:pPr algn="l" fontAlgn="auto">
              <a:lnSpc>
                <a:spcPct val="100000"/>
              </a:lnSpc>
              <a:spcBef>
                <a:spcPts val="0"/>
              </a:spcBef>
              <a:spcAft>
                <a:spcPts val="0"/>
              </a:spcAft>
              <a:buClrTx/>
              <a:buSzTx/>
              <a:defRPr/>
            </a:pPr>
            <a:r>
              <a:rPr lang="zh-CN" altLang="en-US" sz="1800" kern="0">
                <a:solidFill>
                  <a:srgbClr val="0000FF"/>
                </a:solidFill>
              </a:rPr>
              <a:t>与前述掩模符号相反。当拉普拉斯滤波后的图像与其它图像合并时（相加或相减），则必须考虑符号上的差别。 </a:t>
            </a:r>
          </a:p>
        </p:txBody>
      </p:sp>
    </p:spTree>
    <p:extLst>
      <p:ext uri="{BB962C8B-B14F-4D97-AF65-F5344CB8AC3E}">
        <p14:creationId xmlns:p14="http://schemas.microsoft.com/office/powerpoint/2010/main" val="725416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t>应用</a:t>
            </a:r>
            <a:endParaRPr lang="en-US" altLang="zh-CN" dirty="0"/>
          </a:p>
          <a:p>
            <a:pPr lvl="1"/>
            <a:r>
              <a:rPr lang="zh-CN" altLang="en-US" dirty="0"/>
              <a:t>使用拉普拉斯变换对图像增强的基本方法可表示为下式：</a:t>
            </a:r>
          </a:p>
          <a:p>
            <a:pPr lvl="1"/>
            <a:endParaRPr lang="zh-CN" altLang="en-US" dirty="0"/>
          </a:p>
        </p:txBody>
      </p:sp>
      <p:sp>
        <p:nvSpPr>
          <p:cNvPr id="4" name="灯片编号占位符 3"/>
          <p:cNvSpPr>
            <a:spLocks noGrp="1"/>
          </p:cNvSpPr>
          <p:nvPr>
            <p:ph type="sldNum" sz="quarter" idx="12"/>
          </p:nvPr>
        </p:nvSpPr>
        <p:spPr>
          <a:xfrm>
            <a:off x="10067279" y="6286476"/>
            <a:ext cx="561975" cy="365125"/>
          </a:xfrm>
        </p:spPr>
        <p:txBody>
          <a:bodyPr/>
          <a:lstStyle/>
          <a:p>
            <a:pPr>
              <a:defRPr/>
            </a:pPr>
            <a:fld id="{A2E76F01-11C2-4B64-9D70-BDE5F31E3186}" type="slidenum">
              <a:rPr lang="en-US" altLang="zh-CN" smtClean="0"/>
              <a:pPr>
                <a:defRPr/>
              </a:pPr>
              <a:t>41</a:t>
            </a:fld>
            <a:endParaRPr lang="en-US" altLang="zh-CN"/>
          </a:p>
        </p:txBody>
      </p:sp>
      <p:graphicFrame>
        <p:nvGraphicFramePr>
          <p:cNvPr id="5" name="Object 5"/>
          <p:cNvGraphicFramePr>
            <a:graphicFrameLocks noChangeAspect="1"/>
          </p:cNvGraphicFramePr>
          <p:nvPr/>
        </p:nvGraphicFramePr>
        <p:xfrm>
          <a:off x="2711625" y="2276872"/>
          <a:ext cx="7083425" cy="895350"/>
        </p:xfrm>
        <a:graphic>
          <a:graphicData uri="http://schemas.openxmlformats.org/presentationml/2006/ole">
            <mc:AlternateContent xmlns:mc="http://schemas.openxmlformats.org/markup-compatibility/2006">
              <mc:Choice xmlns:v="urn:schemas-microsoft-com:vml" Requires="v">
                <p:oleObj spid="_x0000_s8194" name="Equation" r:id="rId3" imgW="4216400" imgH="533400" progId="">
                  <p:embed/>
                </p:oleObj>
              </mc:Choice>
              <mc:Fallback>
                <p:oleObj name="Equation" r:id="rId3" imgW="4216400" imgH="533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625" y="2276872"/>
                        <a:ext cx="708342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2260774" y="3284985"/>
            <a:ext cx="7916862" cy="646331"/>
          </a:xfrm>
          <a:prstGeom prst="rect">
            <a:avLst/>
          </a:prstGeom>
          <a:noFill/>
          <a:ln w="9525">
            <a:noFill/>
            <a:miter lim="800000"/>
            <a:headEnd/>
            <a:tailEnd/>
          </a:ln>
          <a:effectLst/>
        </p:spPr>
        <p:txBody>
          <a:bodyPr anchor="ctr">
            <a:spAutoFit/>
          </a:bodyPr>
          <a:lstStyle/>
          <a:p>
            <a:pPr algn="l"/>
            <a:r>
              <a:rPr lang="zh-CN" altLang="en-US" dirty="0"/>
              <a:t>将原始图像和拉普拉斯图像叠加在一起的简单方法可以保护拉普拉斯锐化处理的效果，同时又能复原背景信息。 </a:t>
            </a:r>
          </a:p>
        </p:txBody>
      </p:sp>
      <p:pic>
        <p:nvPicPr>
          <p:cNvPr id="7" name="Picture 8"/>
          <p:cNvPicPr>
            <a:picLocks noChangeAspect="1" noChangeArrowheads="1"/>
          </p:cNvPicPr>
          <p:nvPr/>
        </p:nvPicPr>
        <p:blipFill>
          <a:blip r:embed="rId5" cstate="print"/>
          <a:srcRect/>
          <a:stretch>
            <a:fillRect/>
          </a:stretch>
        </p:blipFill>
        <p:spPr bwMode="auto">
          <a:xfrm>
            <a:off x="2071689" y="4005065"/>
            <a:ext cx="1971675" cy="2238375"/>
          </a:xfrm>
          <a:prstGeom prst="rect">
            <a:avLst/>
          </a:prstGeom>
          <a:noFill/>
          <a:ln w="9525">
            <a:noFill/>
            <a:miter lim="800000"/>
            <a:headEnd/>
            <a:tailEnd/>
          </a:ln>
        </p:spPr>
      </p:pic>
      <p:pic>
        <p:nvPicPr>
          <p:cNvPr id="8" name="Picture 9"/>
          <p:cNvPicPr>
            <a:picLocks noChangeAspect="1" noChangeArrowheads="1"/>
          </p:cNvPicPr>
          <p:nvPr/>
        </p:nvPicPr>
        <p:blipFill>
          <a:blip r:embed="rId6" cstate="print"/>
          <a:srcRect/>
          <a:stretch>
            <a:fillRect/>
          </a:stretch>
        </p:blipFill>
        <p:spPr bwMode="auto">
          <a:xfrm>
            <a:off x="4106863" y="4022526"/>
            <a:ext cx="1943100" cy="2209800"/>
          </a:xfrm>
          <a:prstGeom prst="rect">
            <a:avLst/>
          </a:prstGeom>
          <a:noFill/>
        </p:spPr>
      </p:pic>
      <p:pic>
        <p:nvPicPr>
          <p:cNvPr id="9" name="Picture 10"/>
          <p:cNvPicPr>
            <a:picLocks noChangeAspect="1" noChangeArrowheads="1"/>
          </p:cNvPicPr>
          <p:nvPr/>
        </p:nvPicPr>
        <p:blipFill>
          <a:blip r:embed="rId7" cstate="print"/>
          <a:srcRect/>
          <a:stretch>
            <a:fillRect/>
          </a:stretch>
        </p:blipFill>
        <p:spPr bwMode="auto">
          <a:xfrm>
            <a:off x="6102351" y="4027290"/>
            <a:ext cx="1933575" cy="2212975"/>
          </a:xfrm>
          <a:prstGeom prst="rect">
            <a:avLst/>
          </a:prstGeom>
          <a:noFill/>
        </p:spPr>
      </p:pic>
      <p:pic>
        <p:nvPicPr>
          <p:cNvPr id="10" name="Picture 11"/>
          <p:cNvPicPr>
            <a:picLocks noChangeAspect="1" noChangeArrowheads="1"/>
          </p:cNvPicPr>
          <p:nvPr/>
        </p:nvPicPr>
        <p:blipFill>
          <a:blip r:embed="rId8" cstate="print"/>
          <a:srcRect/>
          <a:stretch>
            <a:fillRect/>
          </a:stretch>
        </p:blipFill>
        <p:spPr bwMode="auto">
          <a:xfrm>
            <a:off x="8101014" y="4032052"/>
            <a:ext cx="1971675" cy="2219325"/>
          </a:xfrm>
          <a:prstGeom prst="rect">
            <a:avLst/>
          </a:prstGeom>
          <a:noFill/>
        </p:spPr>
      </p:pic>
      <p:sp>
        <p:nvSpPr>
          <p:cNvPr id="11" name="Text Box 12"/>
          <p:cNvSpPr txBox="1">
            <a:spLocks noChangeArrowheads="1"/>
          </p:cNvSpPr>
          <p:nvPr/>
        </p:nvSpPr>
        <p:spPr bwMode="auto">
          <a:xfrm>
            <a:off x="1966914" y="6406951"/>
            <a:ext cx="8524875" cy="313932"/>
          </a:xfrm>
          <a:prstGeom prst="rect">
            <a:avLst/>
          </a:prstGeom>
          <a:noFill/>
          <a:ln w="9525">
            <a:noFill/>
            <a:miter lim="800000"/>
            <a:headEnd/>
            <a:tailEnd/>
          </a:ln>
          <a:effectLst/>
        </p:spPr>
        <p:txBody>
          <a:bodyPr>
            <a:spAutoFit/>
          </a:bodyPr>
          <a:lstStyle/>
          <a:p>
            <a:r>
              <a:rPr lang="en-US" altLang="zh-CN" sz="1600" dirty="0"/>
              <a:t>     </a:t>
            </a:r>
            <a:r>
              <a:rPr lang="en-US" altLang="zh-CN" sz="1600" dirty="0">
                <a:latin typeface="楷体_GB2312" pitchFamily="49" charset="-122"/>
                <a:ea typeface="楷体_GB2312" pitchFamily="49" charset="-122"/>
              </a:rPr>
              <a:t>(a)</a:t>
            </a:r>
            <a:r>
              <a:rPr lang="zh-CN" altLang="en-US" sz="1600" dirty="0">
                <a:latin typeface="楷体_GB2312" pitchFamily="49" charset="-122"/>
                <a:ea typeface="楷体_GB2312" pitchFamily="49" charset="-122"/>
              </a:rPr>
              <a:t>原始图像     </a:t>
            </a:r>
            <a:r>
              <a:rPr lang="en-US" altLang="zh-CN" sz="1600" dirty="0">
                <a:latin typeface="楷体_GB2312" pitchFamily="49" charset="-122"/>
                <a:ea typeface="楷体_GB2312" pitchFamily="49" charset="-122"/>
              </a:rPr>
              <a:t>(b)</a:t>
            </a:r>
            <a:r>
              <a:rPr lang="zh-CN" altLang="en-US" sz="1600" dirty="0">
                <a:latin typeface="楷体_GB2312" pitchFamily="49" charset="-122"/>
                <a:ea typeface="楷体_GB2312" pitchFamily="49" charset="-122"/>
              </a:rPr>
              <a:t>拉普拉斯图像  </a:t>
            </a:r>
            <a:r>
              <a:rPr lang="en-US" altLang="zh-CN" sz="1600" dirty="0">
                <a:latin typeface="楷体_GB2312" pitchFamily="49" charset="-122"/>
                <a:ea typeface="楷体_GB2312" pitchFamily="49" charset="-122"/>
              </a:rPr>
              <a:t>(c)</a:t>
            </a:r>
            <a:r>
              <a:rPr lang="zh-CN" altLang="en-US" sz="1600" dirty="0">
                <a:latin typeface="楷体_GB2312" pitchFamily="49" charset="-122"/>
                <a:ea typeface="楷体_GB2312" pitchFamily="49" charset="-122"/>
              </a:rPr>
              <a:t>归约化后的拉普拉斯图像  </a:t>
            </a:r>
            <a:r>
              <a:rPr lang="en-US" altLang="zh-CN" sz="1600" dirty="0">
                <a:latin typeface="楷体_GB2312" pitchFamily="49" charset="-122"/>
                <a:ea typeface="楷体_GB2312" pitchFamily="49" charset="-122"/>
              </a:rPr>
              <a:t>(d)</a:t>
            </a:r>
            <a:r>
              <a:rPr lang="zh-CN" altLang="en-US" sz="1600" dirty="0">
                <a:latin typeface="楷体_GB2312" pitchFamily="49" charset="-122"/>
                <a:ea typeface="楷体_GB2312" pitchFamily="49" charset="-122"/>
              </a:rPr>
              <a:t>增强了的图像</a:t>
            </a:r>
          </a:p>
        </p:txBody>
      </p:sp>
    </p:spTree>
    <p:extLst>
      <p:ext uri="{BB962C8B-B14F-4D97-AF65-F5344CB8AC3E}">
        <p14:creationId xmlns:p14="http://schemas.microsoft.com/office/powerpoint/2010/main" val="2440327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367A11D-1E19-470C-8EAB-DFE23676406F}"/>
              </a:ext>
            </a:extLst>
          </p:cNvPr>
          <p:cNvPicPr>
            <a:picLocks noChangeAspect="1"/>
          </p:cNvPicPr>
          <p:nvPr/>
        </p:nvPicPr>
        <p:blipFill>
          <a:blip r:embed="rId2"/>
          <a:stretch>
            <a:fillRect/>
          </a:stretch>
        </p:blipFill>
        <p:spPr>
          <a:xfrm>
            <a:off x="79013" y="261201"/>
            <a:ext cx="9677400" cy="4943475"/>
          </a:xfrm>
          <a:prstGeom prst="rect">
            <a:avLst/>
          </a:prstGeom>
        </p:spPr>
      </p:pic>
      <p:sp>
        <p:nvSpPr>
          <p:cNvPr id="3" name="文本框 2">
            <a:extLst>
              <a:ext uri="{FF2B5EF4-FFF2-40B4-BE49-F238E27FC236}">
                <a16:creationId xmlns:a16="http://schemas.microsoft.com/office/drawing/2014/main" id="{6FD04F2E-EF3D-4570-9721-16029F42FA85}"/>
              </a:ext>
            </a:extLst>
          </p:cNvPr>
          <p:cNvSpPr txBox="1"/>
          <p:nvPr/>
        </p:nvSpPr>
        <p:spPr>
          <a:xfrm>
            <a:off x="2567608" y="5386783"/>
            <a:ext cx="7288567" cy="646331"/>
          </a:xfrm>
          <a:prstGeom prst="rect">
            <a:avLst/>
          </a:prstGeom>
          <a:noFill/>
        </p:spPr>
        <p:txBody>
          <a:bodyPr wrap="square" rtlCol="0">
            <a:spAutoFit/>
          </a:bodyPr>
          <a:lstStyle/>
          <a:p>
            <a:r>
              <a:rPr lang="en-US" altLang="zh-CN" dirty="0" err="1"/>
              <a:t>imshow</a:t>
            </a:r>
            <a:r>
              <a:rPr lang="en-US" altLang="zh-CN" dirty="0"/>
              <a:t>(uint8(abs(</a:t>
            </a:r>
            <a:r>
              <a:rPr lang="en-US" altLang="zh-CN" dirty="0" err="1"/>
              <a:t>f_lap</a:t>
            </a:r>
            <a:r>
              <a:rPr lang="en-US" altLang="zh-CN" dirty="0"/>
              <a:t>)));     </a:t>
            </a:r>
            <a:r>
              <a:rPr lang="en-US" altLang="zh-CN" dirty="0" err="1"/>
              <a:t>imshow</a:t>
            </a:r>
            <a:r>
              <a:rPr lang="en-US" altLang="zh-CN" dirty="0"/>
              <a:t>(</a:t>
            </a:r>
            <a:r>
              <a:rPr lang="en-US" altLang="zh-CN" dirty="0" err="1"/>
              <a:t>f_lap</a:t>
            </a:r>
            <a:r>
              <a:rPr lang="en-US" altLang="zh-CN" dirty="0"/>
              <a:t>,[]);</a:t>
            </a:r>
          </a:p>
          <a:p>
            <a:endParaRPr lang="zh-CN" altLang="en-US" dirty="0"/>
          </a:p>
        </p:txBody>
      </p:sp>
      <p:cxnSp>
        <p:nvCxnSpPr>
          <p:cNvPr id="5" name="直接箭头连接符 4">
            <a:extLst>
              <a:ext uri="{FF2B5EF4-FFF2-40B4-BE49-F238E27FC236}">
                <a16:creationId xmlns:a16="http://schemas.microsoft.com/office/drawing/2014/main" id="{81220C58-F64C-4E5B-BD24-F66A407CCD50}"/>
              </a:ext>
            </a:extLst>
          </p:cNvPr>
          <p:cNvCxnSpPr>
            <a:cxnSpLocks/>
          </p:cNvCxnSpPr>
          <p:nvPr/>
        </p:nvCxnSpPr>
        <p:spPr>
          <a:xfrm>
            <a:off x="4136994" y="5157926"/>
            <a:ext cx="518846" cy="228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0B9C13FF-FE3C-4A94-91DA-CC4E8CFD21C9}"/>
              </a:ext>
            </a:extLst>
          </p:cNvPr>
          <p:cNvCxnSpPr>
            <a:cxnSpLocks/>
          </p:cNvCxnSpPr>
          <p:nvPr/>
        </p:nvCxnSpPr>
        <p:spPr>
          <a:xfrm>
            <a:off x="6042724" y="5148888"/>
            <a:ext cx="1781468" cy="237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4FF6390-F372-4E1A-A501-E0D52784A016}"/>
              </a:ext>
            </a:extLst>
          </p:cNvPr>
          <p:cNvSpPr txBox="1"/>
          <p:nvPr/>
        </p:nvSpPr>
        <p:spPr>
          <a:xfrm>
            <a:off x="9448691" y="2905780"/>
            <a:ext cx="2664296" cy="1046440"/>
          </a:xfrm>
          <a:prstGeom prst="rect">
            <a:avLst/>
          </a:prstGeom>
          <a:noFill/>
        </p:spPr>
        <p:txBody>
          <a:bodyPr wrap="square" rtlCol="0">
            <a:spAutoFit/>
          </a:bodyPr>
          <a:lstStyle/>
          <a:p>
            <a:pPr algn="l"/>
            <a:r>
              <a:rPr lang="en-US" altLang="zh-CN" dirty="0">
                <a:latin typeface="Times New Roman" panose="02020603050405020304" pitchFamily="18" charset="0"/>
                <a:cs typeface="Times New Roman" panose="02020603050405020304" pitchFamily="18" charset="0"/>
              </a:rPr>
              <a:t>f = </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(‘1.jpg’)</a:t>
            </a:r>
          </a:p>
          <a:p>
            <a:pPr algn="l"/>
            <a:r>
              <a:rPr lang="en-US" altLang="zh-CN" dirty="0" err="1">
                <a:latin typeface="Times New Roman" panose="02020603050405020304" pitchFamily="18" charset="0"/>
                <a:cs typeface="Times New Roman" panose="02020603050405020304" pitchFamily="18" charset="0"/>
              </a:rPr>
              <a:t>f_lap</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LaplaceFilter</a:t>
            </a:r>
            <a:r>
              <a:rPr lang="en-US" altLang="zh-CN" dirty="0">
                <a:latin typeface="Times New Roman" panose="02020603050405020304" pitchFamily="18" charset="0"/>
                <a:cs typeface="Times New Roman" panose="02020603050405020304" pitchFamily="18" charset="0"/>
              </a:rPr>
              <a:t>(f);</a:t>
            </a:r>
          </a:p>
          <a:p>
            <a:pPr algn="l"/>
            <a:r>
              <a:rPr lang="en-US" altLang="zh-CN" dirty="0">
                <a:latin typeface="Times New Roman" panose="02020603050405020304" pitchFamily="18" charset="0"/>
                <a:cs typeface="Times New Roman" panose="02020603050405020304" pitchFamily="18" charset="0"/>
              </a:rPr>
              <a:t>g = f + </a:t>
            </a:r>
            <a:r>
              <a:rPr lang="en-US" altLang="zh-CN" dirty="0" err="1">
                <a:latin typeface="Times New Roman" panose="02020603050405020304" pitchFamily="18" charset="0"/>
                <a:cs typeface="Times New Roman" panose="02020603050405020304" pitchFamily="18" charset="0"/>
              </a:rPr>
              <a:t>f_lap</a:t>
            </a:r>
            <a:endParaRPr lang="en-US" altLang="zh-CN"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16ECBE67-397D-4E44-8EFC-1F0FB4660F11}"/>
              </a:ext>
            </a:extLst>
          </p:cNvPr>
          <p:cNvSpPr txBox="1"/>
          <p:nvPr/>
        </p:nvSpPr>
        <p:spPr>
          <a:xfrm>
            <a:off x="2135560" y="6067668"/>
            <a:ext cx="6622889" cy="707886"/>
          </a:xfrm>
          <a:prstGeom prst="rect">
            <a:avLst/>
          </a:prstGeom>
          <a:noFill/>
        </p:spPr>
        <p:txBody>
          <a:bodyPr wrap="square" rtlCol="0">
            <a:spAutoFit/>
          </a:bodyPr>
          <a:lstStyle/>
          <a:p>
            <a:pPr algn="l"/>
            <a:r>
              <a:rPr lang="en-US" altLang="zh-CN" dirty="0"/>
              <a:t>(b):</a:t>
            </a:r>
            <a:r>
              <a:rPr lang="zh-CN" altLang="en-US" dirty="0"/>
              <a:t>相当于画出</a:t>
            </a:r>
            <a:r>
              <a:rPr lang="en-US" altLang="zh-CN" dirty="0" err="1"/>
              <a:t>f_lap</a:t>
            </a:r>
            <a:r>
              <a:rPr lang="zh-CN" altLang="en-US" dirty="0"/>
              <a:t>的幅值</a:t>
            </a:r>
            <a:endParaRPr lang="en-US" altLang="zh-CN" dirty="0"/>
          </a:p>
          <a:p>
            <a:pPr algn="l"/>
            <a:r>
              <a:rPr lang="en-US" altLang="zh-CN" dirty="0"/>
              <a:t>(c): </a:t>
            </a:r>
            <a:r>
              <a:rPr lang="zh-CN" altLang="en-US" dirty="0"/>
              <a:t>规约化是指：把最小值映射到</a:t>
            </a:r>
            <a:r>
              <a:rPr lang="en-US" altLang="zh-CN" dirty="0"/>
              <a:t>0</a:t>
            </a:r>
            <a:r>
              <a:rPr lang="zh-CN" altLang="en-US" dirty="0"/>
              <a:t>，最大值映射到</a:t>
            </a:r>
            <a:r>
              <a:rPr lang="en-US" altLang="zh-CN" dirty="0"/>
              <a:t>255</a:t>
            </a:r>
            <a:endParaRPr lang="zh-CN" altLang="en-US" dirty="0"/>
          </a:p>
        </p:txBody>
      </p:sp>
    </p:spTree>
    <p:extLst>
      <p:ext uri="{BB962C8B-B14F-4D97-AF65-F5344CB8AC3E}">
        <p14:creationId xmlns:p14="http://schemas.microsoft.com/office/powerpoint/2010/main" val="2975871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t>步骤</a:t>
            </a:r>
            <a:r>
              <a:rPr lang="en-US" altLang="zh-CN" dirty="0"/>
              <a:t>1</a:t>
            </a:r>
            <a:r>
              <a:rPr lang="zh-CN" altLang="en-US" dirty="0"/>
              <a:t>：</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43</a:t>
            </a:fld>
            <a:endParaRPr lang="en-US" altLang="zh-CN"/>
          </a:p>
        </p:txBody>
      </p:sp>
      <p:pic>
        <p:nvPicPr>
          <p:cNvPr id="27" name="Picture 4"/>
          <p:cNvPicPr>
            <a:picLocks noChangeAspect="1" noChangeArrowheads="1"/>
          </p:cNvPicPr>
          <p:nvPr/>
        </p:nvPicPr>
        <p:blipFill>
          <a:blip r:embed="rId2" cstate="print"/>
          <a:srcRect/>
          <a:stretch>
            <a:fillRect/>
          </a:stretch>
        </p:blipFill>
        <p:spPr bwMode="auto">
          <a:xfrm>
            <a:off x="2071688" y="2142009"/>
            <a:ext cx="2944812" cy="3344862"/>
          </a:xfrm>
          <a:prstGeom prst="rect">
            <a:avLst/>
          </a:prstGeom>
          <a:noFill/>
          <a:ln w="9525">
            <a:noFill/>
            <a:miter lim="800000"/>
            <a:headEnd/>
            <a:tailEnd/>
          </a:ln>
        </p:spPr>
      </p:pic>
      <p:sp>
        <p:nvSpPr>
          <p:cNvPr id="28" name="Text Box 8"/>
          <p:cNvSpPr txBox="1">
            <a:spLocks noChangeArrowheads="1"/>
          </p:cNvSpPr>
          <p:nvPr/>
        </p:nvSpPr>
        <p:spPr bwMode="auto">
          <a:xfrm>
            <a:off x="2934682" y="5578946"/>
            <a:ext cx="1569660" cy="369332"/>
          </a:xfrm>
          <a:prstGeom prst="rect">
            <a:avLst/>
          </a:prstGeom>
          <a:solidFill>
            <a:srgbClr val="BBE0E3"/>
          </a:solidFill>
          <a:ln w="9525">
            <a:solidFill>
              <a:srgbClr val="FF3300"/>
            </a:solidFill>
            <a:miter lim="800000"/>
            <a:headEnd/>
            <a:tailEnd/>
          </a:ln>
          <a:effectLst/>
        </p:spPr>
        <p:txBody>
          <a:bodyPr wrap="none">
            <a:spAutoFit/>
          </a:bodyPr>
          <a:lstStyle/>
          <a:p>
            <a:pPr fontAlgn="auto">
              <a:lnSpc>
                <a:spcPct val="100000"/>
              </a:lnSpc>
              <a:spcBef>
                <a:spcPts val="0"/>
              </a:spcBef>
              <a:spcAft>
                <a:spcPts val="0"/>
              </a:spcAft>
              <a:buClrTx/>
              <a:buSzTx/>
              <a:defRPr/>
            </a:pPr>
            <a:r>
              <a:rPr lang="en-US" altLang="zh-CN" sz="1800" kern="0">
                <a:solidFill>
                  <a:sysClr val="windowText" lastClr="000000"/>
                </a:solidFill>
              </a:rPr>
              <a:t>(a) </a:t>
            </a:r>
            <a:r>
              <a:rPr lang="zh-CN" altLang="en-US" sz="1800" kern="0">
                <a:solidFill>
                  <a:sysClr val="windowText" lastClr="000000"/>
                </a:solidFill>
              </a:rPr>
              <a:t>原始图像</a:t>
            </a:r>
          </a:p>
        </p:txBody>
      </p:sp>
      <p:pic>
        <p:nvPicPr>
          <p:cNvPr id="29" name="Picture 9"/>
          <p:cNvPicPr>
            <a:picLocks noChangeAspect="1" noChangeArrowheads="1"/>
          </p:cNvPicPr>
          <p:nvPr/>
        </p:nvPicPr>
        <p:blipFill>
          <a:blip r:embed="rId3" cstate="print"/>
          <a:srcRect/>
          <a:stretch>
            <a:fillRect/>
          </a:stretch>
        </p:blipFill>
        <p:spPr bwMode="auto">
          <a:xfrm>
            <a:off x="7286626" y="2145185"/>
            <a:ext cx="2951163" cy="3355975"/>
          </a:xfrm>
          <a:prstGeom prst="rect">
            <a:avLst/>
          </a:prstGeom>
          <a:noFill/>
        </p:spPr>
      </p:pic>
      <p:sp>
        <p:nvSpPr>
          <p:cNvPr id="30" name="Text Box 10"/>
          <p:cNvSpPr txBox="1">
            <a:spLocks noChangeArrowheads="1"/>
          </p:cNvSpPr>
          <p:nvPr/>
        </p:nvSpPr>
        <p:spPr bwMode="auto">
          <a:xfrm>
            <a:off x="7839414" y="5626571"/>
            <a:ext cx="2031325" cy="369332"/>
          </a:xfrm>
          <a:prstGeom prst="rect">
            <a:avLst/>
          </a:prstGeom>
          <a:solidFill>
            <a:srgbClr val="BBE0E3"/>
          </a:solidFill>
          <a:ln w="9525">
            <a:solidFill>
              <a:srgbClr val="FF3300"/>
            </a:solidFill>
            <a:miter lim="800000"/>
            <a:headEnd/>
            <a:tailEnd/>
          </a:ln>
          <a:effectLst/>
        </p:spPr>
        <p:txBody>
          <a:bodyPr wrap="none">
            <a:spAutoFit/>
          </a:bodyPr>
          <a:lstStyle/>
          <a:p>
            <a:pPr fontAlgn="auto">
              <a:lnSpc>
                <a:spcPct val="100000"/>
              </a:lnSpc>
              <a:spcBef>
                <a:spcPts val="0"/>
              </a:spcBef>
              <a:spcAft>
                <a:spcPts val="0"/>
              </a:spcAft>
              <a:buClrTx/>
              <a:buSzTx/>
              <a:defRPr/>
            </a:pPr>
            <a:r>
              <a:rPr lang="en-US" altLang="zh-CN" sz="1800" kern="0">
                <a:solidFill>
                  <a:sysClr val="windowText" lastClr="000000"/>
                </a:solidFill>
              </a:rPr>
              <a:t>(b) </a:t>
            </a:r>
            <a:r>
              <a:rPr lang="zh-CN" altLang="en-US" sz="1800" kern="0">
                <a:solidFill>
                  <a:sysClr val="windowText" lastClr="000000"/>
                </a:solidFill>
              </a:rPr>
              <a:t>拉普拉斯图像</a:t>
            </a:r>
          </a:p>
        </p:txBody>
      </p:sp>
      <p:sp>
        <p:nvSpPr>
          <p:cNvPr id="31" name="AutoShape 11"/>
          <p:cNvSpPr>
            <a:spLocks noChangeArrowheads="1"/>
          </p:cNvSpPr>
          <p:nvPr/>
        </p:nvSpPr>
        <p:spPr bwMode="auto">
          <a:xfrm>
            <a:off x="5341939" y="4305771"/>
            <a:ext cx="1798637" cy="158750"/>
          </a:xfrm>
          <a:prstGeom prst="rightArrow">
            <a:avLst>
              <a:gd name="adj1" fmla="val 50000"/>
              <a:gd name="adj2" fmla="val 283250"/>
            </a:avLst>
          </a:prstGeom>
          <a:solidFill>
            <a:srgbClr val="BBE0E3"/>
          </a:solidFill>
          <a:ln w="9525">
            <a:solidFill>
              <a:srgbClr val="000000"/>
            </a:solidFill>
            <a:miter lim="800000"/>
            <a:headEnd/>
            <a:tailEnd/>
          </a:ln>
          <a:effectLst/>
        </p:spPr>
        <p:txBody>
          <a:bodyPr wrap="none" anchor="ct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nvGrpSpPr>
          <p:cNvPr id="32" name="Group 13"/>
          <p:cNvGrpSpPr>
            <a:grpSpLocks/>
          </p:cNvGrpSpPr>
          <p:nvPr/>
        </p:nvGrpSpPr>
        <p:grpSpPr bwMode="auto">
          <a:xfrm>
            <a:off x="5438776" y="2618260"/>
            <a:ext cx="1419225" cy="1239837"/>
            <a:chOff x="2340" y="1904"/>
            <a:chExt cx="2235" cy="1951"/>
          </a:xfrm>
        </p:grpSpPr>
        <p:grpSp>
          <p:nvGrpSpPr>
            <p:cNvPr id="33" name="Group 14"/>
            <p:cNvGrpSpPr>
              <a:grpSpLocks/>
            </p:cNvGrpSpPr>
            <p:nvPr/>
          </p:nvGrpSpPr>
          <p:grpSpPr bwMode="auto">
            <a:xfrm>
              <a:off x="2490" y="1904"/>
              <a:ext cx="1919" cy="1921"/>
              <a:chOff x="2490" y="1904"/>
              <a:chExt cx="1919" cy="1921"/>
            </a:xfrm>
          </p:grpSpPr>
          <p:grpSp>
            <p:nvGrpSpPr>
              <p:cNvPr id="43" name="Group 15"/>
              <p:cNvGrpSpPr>
                <a:grpSpLocks/>
              </p:cNvGrpSpPr>
              <p:nvPr/>
            </p:nvGrpSpPr>
            <p:grpSpPr bwMode="auto">
              <a:xfrm>
                <a:off x="2490" y="1904"/>
                <a:ext cx="1919" cy="1921"/>
                <a:chOff x="2490" y="1904"/>
                <a:chExt cx="1919" cy="1921"/>
              </a:xfrm>
            </p:grpSpPr>
            <p:sp>
              <p:nvSpPr>
                <p:cNvPr id="46" name="Rectangle 16"/>
                <p:cNvSpPr>
                  <a:spLocks noChangeArrowheads="1"/>
                </p:cNvSpPr>
                <p:nvPr/>
              </p:nvSpPr>
              <p:spPr bwMode="auto">
                <a:xfrm>
                  <a:off x="2490" y="1904"/>
                  <a:ext cx="1919" cy="1921"/>
                </a:xfrm>
                <a:prstGeom prst="rect">
                  <a:avLst/>
                </a:prstGeom>
                <a:noFill/>
                <a:ln w="9525">
                  <a:solidFill>
                    <a:srgbClr val="000000"/>
                  </a:solidFill>
                  <a:miter lim="800000"/>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7" name="Line 17"/>
                <p:cNvSpPr>
                  <a:spLocks noChangeShapeType="1"/>
                </p:cNvSpPr>
                <p:nvPr/>
              </p:nvSpPr>
              <p:spPr bwMode="auto">
                <a:xfrm>
                  <a:off x="2490" y="2536"/>
                  <a:ext cx="1889" cy="1"/>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8" name="Line 18"/>
                <p:cNvSpPr>
                  <a:spLocks noChangeShapeType="1"/>
                </p:cNvSpPr>
                <p:nvPr/>
              </p:nvSpPr>
              <p:spPr bwMode="auto">
                <a:xfrm>
                  <a:off x="2490" y="3180"/>
                  <a:ext cx="1889" cy="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sp>
            <p:nvSpPr>
              <p:cNvPr id="44" name="Line 19"/>
              <p:cNvSpPr>
                <a:spLocks noChangeShapeType="1"/>
              </p:cNvSpPr>
              <p:nvPr/>
            </p:nvSpPr>
            <p:spPr bwMode="auto">
              <a:xfrm rot="5400000">
                <a:off x="2833" y="2849"/>
                <a:ext cx="1889" cy="1"/>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45" name="Line 20"/>
              <p:cNvSpPr>
                <a:spLocks noChangeShapeType="1"/>
              </p:cNvSpPr>
              <p:nvPr/>
            </p:nvSpPr>
            <p:spPr bwMode="auto">
              <a:xfrm rot="5400000">
                <a:off x="2189" y="2849"/>
                <a:ext cx="1889" cy="2"/>
              </a:xfrm>
              <a:prstGeom prst="line">
                <a:avLst/>
              </a:prstGeom>
              <a:noFill/>
              <a:ln w="9525">
                <a:solidFill>
                  <a:srgbClr val="000000"/>
                </a:solidFill>
                <a:round/>
                <a:headEnd/>
                <a:tailEnd/>
              </a:ln>
            </p:spPr>
            <p:txBody>
              <a:bodyP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grpSp>
        <p:sp>
          <p:nvSpPr>
            <p:cNvPr id="34" name="Text Box 21"/>
            <p:cNvSpPr txBox="1">
              <a:spLocks noChangeArrowheads="1"/>
            </p:cNvSpPr>
            <p:nvPr/>
          </p:nvSpPr>
          <p:spPr bwMode="auto">
            <a:xfrm>
              <a:off x="2340"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35" name="Text Box 22"/>
            <p:cNvSpPr txBox="1">
              <a:spLocks noChangeArrowheads="1"/>
            </p:cNvSpPr>
            <p:nvPr/>
          </p:nvSpPr>
          <p:spPr bwMode="auto">
            <a:xfrm>
              <a:off x="2970"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36" name="Text Box 23"/>
            <p:cNvSpPr txBox="1">
              <a:spLocks noChangeArrowheads="1"/>
            </p:cNvSpPr>
            <p:nvPr/>
          </p:nvSpPr>
          <p:spPr bwMode="auto">
            <a:xfrm>
              <a:off x="3585" y="199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37" name="Text Box 24"/>
            <p:cNvSpPr txBox="1">
              <a:spLocks noChangeArrowheads="1"/>
            </p:cNvSpPr>
            <p:nvPr/>
          </p:nvSpPr>
          <p:spPr bwMode="auto">
            <a:xfrm>
              <a:off x="2340"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38" name="Text Box 25"/>
            <p:cNvSpPr txBox="1">
              <a:spLocks noChangeArrowheads="1"/>
            </p:cNvSpPr>
            <p:nvPr/>
          </p:nvSpPr>
          <p:spPr bwMode="auto">
            <a:xfrm>
              <a:off x="2970"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-8</a:t>
              </a:r>
            </a:p>
          </p:txBody>
        </p:sp>
        <p:sp>
          <p:nvSpPr>
            <p:cNvPr id="39" name="Text Box 26"/>
            <p:cNvSpPr txBox="1">
              <a:spLocks noChangeArrowheads="1"/>
            </p:cNvSpPr>
            <p:nvPr/>
          </p:nvSpPr>
          <p:spPr bwMode="auto">
            <a:xfrm>
              <a:off x="3585" y="2655"/>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40" name="Text Box 27"/>
            <p:cNvSpPr txBox="1">
              <a:spLocks noChangeArrowheads="1"/>
            </p:cNvSpPr>
            <p:nvPr/>
          </p:nvSpPr>
          <p:spPr bwMode="auto">
            <a:xfrm>
              <a:off x="2340"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41" name="Text Box 28"/>
            <p:cNvSpPr txBox="1">
              <a:spLocks noChangeArrowheads="1"/>
            </p:cNvSpPr>
            <p:nvPr/>
          </p:nvSpPr>
          <p:spPr bwMode="auto">
            <a:xfrm>
              <a:off x="2970"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sp>
          <p:nvSpPr>
            <p:cNvPr id="42" name="Text Box 29"/>
            <p:cNvSpPr txBox="1">
              <a:spLocks noChangeArrowheads="1"/>
            </p:cNvSpPr>
            <p:nvPr/>
          </p:nvSpPr>
          <p:spPr bwMode="auto">
            <a:xfrm>
              <a:off x="3585" y="3240"/>
              <a:ext cx="990" cy="615"/>
            </a:xfrm>
            <a:prstGeom prst="rect">
              <a:avLst/>
            </a:prstGeom>
            <a:noFill/>
            <a:ln w="9525">
              <a:noFill/>
              <a:miter lim="800000"/>
              <a:headEnd/>
              <a:tailEnd/>
            </a:ln>
          </p:spPr>
          <p:txBody>
            <a:bodyPr/>
            <a:lstStyle/>
            <a:p>
              <a:pPr fontAlgn="auto">
                <a:lnSpc>
                  <a:spcPct val="100000"/>
                </a:lnSpc>
                <a:spcBef>
                  <a:spcPts val="0"/>
                </a:spcBef>
                <a:spcAft>
                  <a:spcPts val="0"/>
                </a:spcAft>
                <a:buClrTx/>
                <a:buSzTx/>
                <a:defRPr/>
              </a:pPr>
              <a:r>
                <a:rPr lang="en-US" altLang="zh-CN" kern="0">
                  <a:solidFill>
                    <a:sysClr val="windowText" lastClr="000000"/>
                  </a:solidFill>
                </a:rPr>
                <a:t>1</a:t>
              </a:r>
            </a:p>
          </p:txBody>
        </p:sp>
      </p:grpSp>
      <p:sp>
        <p:nvSpPr>
          <p:cNvPr id="6" name="文本框 5">
            <a:extLst>
              <a:ext uri="{FF2B5EF4-FFF2-40B4-BE49-F238E27FC236}">
                <a16:creationId xmlns:a16="http://schemas.microsoft.com/office/drawing/2014/main" id="{5E2B53CA-67F1-9DC3-0C86-DB0B10747180}"/>
              </a:ext>
            </a:extLst>
          </p:cNvPr>
          <p:cNvSpPr txBox="1"/>
          <p:nvPr/>
        </p:nvSpPr>
        <p:spPr>
          <a:xfrm>
            <a:off x="7286626" y="6289472"/>
            <a:ext cx="3528392" cy="369332"/>
          </a:xfrm>
          <a:prstGeom prst="rect">
            <a:avLst/>
          </a:prstGeom>
          <a:noFill/>
        </p:spPr>
        <p:txBody>
          <a:bodyPr wrap="square" rtlCol="0">
            <a:spAutoFit/>
          </a:bodyPr>
          <a:lstStyle/>
          <a:p>
            <a:pPr algn="l"/>
            <a:r>
              <a:rPr lang="zh-CN" altLang="en-US" dirty="0"/>
              <a:t>图（</a:t>
            </a:r>
            <a:r>
              <a:rPr lang="en-US" altLang="zh-CN" dirty="0"/>
              <a:t>b)</a:t>
            </a:r>
            <a:r>
              <a:rPr lang="zh-CN" altLang="en-US" dirty="0"/>
              <a:t>展示的 </a:t>
            </a:r>
            <a:r>
              <a:rPr lang="en-US" altLang="zh-CN" dirty="0"/>
              <a:t>abs(</a:t>
            </a:r>
            <a:r>
              <a:rPr lang="zh-CN" altLang="en-US" dirty="0"/>
              <a:t>▽</a:t>
            </a:r>
            <a:r>
              <a:rPr lang="en-US" altLang="zh-CN" baseline="30000" dirty="0"/>
              <a:t>2</a:t>
            </a:r>
            <a:r>
              <a:rPr lang="en-US" altLang="zh-CN" dirty="0"/>
              <a:t>f(</a:t>
            </a:r>
            <a:r>
              <a:rPr lang="en-US" altLang="zh-CN" dirty="0" err="1"/>
              <a:t>x,y</a:t>
            </a:r>
            <a:r>
              <a:rPr lang="en-US" altLang="zh-CN" dirty="0"/>
              <a:t>))</a:t>
            </a:r>
            <a:endParaRPr lang="zh-CN" altLang="en-US" dirty="0"/>
          </a:p>
        </p:txBody>
      </p:sp>
    </p:spTree>
    <p:extLst>
      <p:ext uri="{BB962C8B-B14F-4D97-AF65-F5344CB8AC3E}">
        <p14:creationId xmlns:p14="http://schemas.microsoft.com/office/powerpoint/2010/main" val="1851740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t>步骤</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44</a:t>
            </a:fld>
            <a:endParaRPr lang="en-US" altLang="zh-CN"/>
          </a:p>
        </p:txBody>
      </p:sp>
      <p:pic>
        <p:nvPicPr>
          <p:cNvPr id="17" name="Picture 6"/>
          <p:cNvPicPr>
            <a:picLocks noChangeAspect="1" noChangeArrowheads="1"/>
          </p:cNvPicPr>
          <p:nvPr/>
        </p:nvPicPr>
        <p:blipFill>
          <a:blip r:embed="rId2" cstate="print"/>
          <a:srcRect/>
          <a:stretch>
            <a:fillRect/>
          </a:stretch>
        </p:blipFill>
        <p:spPr bwMode="auto">
          <a:xfrm>
            <a:off x="1919537" y="1988841"/>
            <a:ext cx="2951163" cy="3355975"/>
          </a:xfrm>
          <a:prstGeom prst="rect">
            <a:avLst/>
          </a:prstGeom>
          <a:noFill/>
        </p:spPr>
      </p:pic>
      <p:sp>
        <p:nvSpPr>
          <p:cNvPr id="18" name="Text Box 7"/>
          <p:cNvSpPr txBox="1">
            <a:spLocks noChangeArrowheads="1"/>
          </p:cNvSpPr>
          <p:nvPr/>
        </p:nvSpPr>
        <p:spPr bwMode="auto">
          <a:xfrm>
            <a:off x="2548525" y="5441652"/>
            <a:ext cx="2031325" cy="369332"/>
          </a:xfrm>
          <a:prstGeom prst="rect">
            <a:avLst/>
          </a:prstGeom>
          <a:solidFill>
            <a:srgbClr val="BBE0E3"/>
          </a:solidFill>
          <a:ln w="9525">
            <a:solidFill>
              <a:srgbClr val="FF3300"/>
            </a:solidFill>
            <a:miter lim="800000"/>
            <a:headEnd/>
            <a:tailEnd/>
          </a:ln>
          <a:effectLst/>
        </p:spPr>
        <p:txBody>
          <a:bodyPr wrap="none">
            <a:spAutoFit/>
          </a:bodyPr>
          <a:lstStyle/>
          <a:p>
            <a:pPr algn="l" fontAlgn="auto">
              <a:lnSpc>
                <a:spcPct val="100000"/>
              </a:lnSpc>
              <a:spcBef>
                <a:spcPts val="0"/>
              </a:spcBef>
              <a:spcAft>
                <a:spcPts val="0"/>
              </a:spcAft>
              <a:buClrTx/>
              <a:buSzTx/>
              <a:defRPr/>
            </a:pPr>
            <a:r>
              <a:rPr lang="en-US" altLang="zh-CN" sz="1800" kern="0">
                <a:solidFill>
                  <a:sysClr val="windowText" lastClr="000000"/>
                </a:solidFill>
              </a:rPr>
              <a:t>(b) </a:t>
            </a:r>
            <a:r>
              <a:rPr lang="zh-CN" altLang="en-US" sz="1800" kern="0">
                <a:solidFill>
                  <a:sysClr val="windowText" lastClr="000000"/>
                </a:solidFill>
              </a:rPr>
              <a:t>拉普拉斯图像</a:t>
            </a:r>
          </a:p>
        </p:txBody>
      </p:sp>
      <p:sp>
        <p:nvSpPr>
          <p:cNvPr id="19" name="AutoShape 8"/>
          <p:cNvSpPr>
            <a:spLocks noChangeArrowheads="1"/>
          </p:cNvSpPr>
          <p:nvPr/>
        </p:nvSpPr>
        <p:spPr bwMode="auto">
          <a:xfrm>
            <a:off x="5172325" y="4149427"/>
            <a:ext cx="1798637" cy="158750"/>
          </a:xfrm>
          <a:prstGeom prst="rightArrow">
            <a:avLst>
              <a:gd name="adj1" fmla="val 50000"/>
              <a:gd name="adj2" fmla="val 283250"/>
            </a:avLst>
          </a:prstGeom>
          <a:solidFill>
            <a:srgbClr val="BBE0E3"/>
          </a:solidFill>
          <a:ln w="9525">
            <a:solidFill>
              <a:srgbClr val="000000"/>
            </a:solidFill>
            <a:miter lim="800000"/>
            <a:headEnd/>
            <a:tailEnd/>
          </a:ln>
          <a:effectLst/>
        </p:spPr>
        <p:txBody>
          <a:bodyPr wrap="none" anchor="ctr"/>
          <a:lstStyle/>
          <a:p>
            <a:pPr algn="l" fontAlgn="auto">
              <a:lnSpc>
                <a:spcPct val="100000"/>
              </a:lnSpc>
              <a:spcBef>
                <a:spcPts val="0"/>
              </a:spcBef>
              <a:spcAft>
                <a:spcPts val="0"/>
              </a:spcAft>
              <a:buClrTx/>
              <a:buSzTx/>
              <a:defRPr/>
            </a:pPr>
            <a:endParaRPr lang="zh-CN" altLang="en-US" sz="1800" kern="0">
              <a:solidFill>
                <a:sysClr val="windowText" lastClr="000000"/>
              </a:solidFill>
            </a:endParaRPr>
          </a:p>
        </p:txBody>
      </p:sp>
      <p:pic>
        <p:nvPicPr>
          <p:cNvPr id="20" name="Picture 26"/>
          <p:cNvPicPr>
            <a:picLocks noChangeAspect="1" noChangeArrowheads="1"/>
          </p:cNvPicPr>
          <p:nvPr/>
        </p:nvPicPr>
        <p:blipFill>
          <a:blip r:embed="rId3" cstate="print"/>
          <a:srcRect/>
          <a:stretch>
            <a:fillRect/>
          </a:stretch>
        </p:blipFill>
        <p:spPr bwMode="auto">
          <a:xfrm>
            <a:off x="7269412" y="2007890"/>
            <a:ext cx="2906713" cy="3327400"/>
          </a:xfrm>
          <a:prstGeom prst="rect">
            <a:avLst/>
          </a:prstGeom>
          <a:noFill/>
        </p:spPr>
      </p:pic>
      <p:sp>
        <p:nvSpPr>
          <p:cNvPr id="21" name="Text Box 27"/>
          <p:cNvSpPr txBox="1">
            <a:spLocks noChangeArrowheads="1"/>
          </p:cNvSpPr>
          <p:nvPr/>
        </p:nvSpPr>
        <p:spPr bwMode="auto">
          <a:xfrm>
            <a:off x="6997469" y="5470227"/>
            <a:ext cx="3185487" cy="369332"/>
          </a:xfrm>
          <a:prstGeom prst="rect">
            <a:avLst/>
          </a:prstGeom>
          <a:solidFill>
            <a:srgbClr val="BBE0E3"/>
          </a:solidFill>
          <a:ln w="9525">
            <a:solidFill>
              <a:srgbClr val="FF3300"/>
            </a:solidFill>
            <a:miter lim="800000"/>
            <a:headEnd/>
            <a:tailEnd/>
          </a:ln>
          <a:effectLst/>
        </p:spPr>
        <p:txBody>
          <a:bodyPr wrap="none">
            <a:spAutoFit/>
          </a:bodyPr>
          <a:lstStyle/>
          <a:p>
            <a:pPr algn="l" fontAlgn="auto">
              <a:lnSpc>
                <a:spcPct val="100000"/>
              </a:lnSpc>
              <a:spcBef>
                <a:spcPts val="0"/>
              </a:spcBef>
              <a:spcAft>
                <a:spcPts val="0"/>
              </a:spcAft>
              <a:buClrTx/>
              <a:buSzTx/>
              <a:defRPr/>
            </a:pPr>
            <a:r>
              <a:rPr lang="en-US" altLang="zh-CN" sz="1800" kern="0">
                <a:solidFill>
                  <a:sysClr val="windowText" lastClr="000000"/>
                </a:solidFill>
              </a:rPr>
              <a:t>(c) </a:t>
            </a:r>
            <a:r>
              <a:rPr lang="zh-CN" altLang="en-US" sz="1800" kern="0">
                <a:solidFill>
                  <a:sysClr val="windowText" lastClr="000000"/>
                </a:solidFill>
              </a:rPr>
              <a:t>归约化后的拉普拉斯图像</a:t>
            </a:r>
          </a:p>
        </p:txBody>
      </p:sp>
      <p:sp>
        <p:nvSpPr>
          <p:cNvPr id="22" name="Text Box 28"/>
          <p:cNvSpPr txBox="1">
            <a:spLocks noChangeArrowheads="1"/>
          </p:cNvSpPr>
          <p:nvPr/>
        </p:nvSpPr>
        <p:spPr bwMode="auto">
          <a:xfrm>
            <a:off x="4919912" y="2250777"/>
            <a:ext cx="2347913" cy="1311128"/>
          </a:xfrm>
          <a:prstGeom prst="rect">
            <a:avLst/>
          </a:prstGeom>
          <a:noFill/>
          <a:ln w="9525">
            <a:noFill/>
            <a:miter lim="800000"/>
            <a:headEnd/>
            <a:tailEnd/>
          </a:ln>
          <a:effectLst/>
        </p:spPr>
        <p:txBody>
          <a:bodyPr>
            <a:spAutoFit/>
          </a:bodyPr>
          <a:lstStyle/>
          <a:p>
            <a:pPr algn="l"/>
            <a:r>
              <a:rPr lang="zh-CN" altLang="en-US" sz="2200"/>
              <a:t>处理拉普拉斯图像中的像素值，使其限定在有效范围之内。</a:t>
            </a:r>
          </a:p>
        </p:txBody>
      </p:sp>
      <p:sp>
        <p:nvSpPr>
          <p:cNvPr id="5" name="文本框 4">
            <a:extLst>
              <a:ext uri="{FF2B5EF4-FFF2-40B4-BE49-F238E27FC236}">
                <a16:creationId xmlns:a16="http://schemas.microsoft.com/office/drawing/2014/main" id="{8E1D1D80-F998-6F2A-B7C0-E7D6DB5123C3}"/>
              </a:ext>
            </a:extLst>
          </p:cNvPr>
          <p:cNvSpPr txBox="1"/>
          <p:nvPr/>
        </p:nvSpPr>
        <p:spPr>
          <a:xfrm>
            <a:off x="1643933" y="6021550"/>
            <a:ext cx="3528392" cy="369332"/>
          </a:xfrm>
          <a:prstGeom prst="rect">
            <a:avLst/>
          </a:prstGeom>
          <a:noFill/>
        </p:spPr>
        <p:txBody>
          <a:bodyPr wrap="square" rtlCol="0">
            <a:spAutoFit/>
          </a:bodyPr>
          <a:lstStyle/>
          <a:p>
            <a:pPr algn="l"/>
            <a:r>
              <a:rPr lang="zh-CN" altLang="en-US" dirty="0"/>
              <a:t>图（</a:t>
            </a:r>
            <a:r>
              <a:rPr lang="en-US" altLang="zh-CN" dirty="0"/>
              <a:t>b)</a:t>
            </a:r>
            <a:r>
              <a:rPr lang="zh-CN" altLang="en-US" dirty="0"/>
              <a:t>展示的 </a:t>
            </a:r>
            <a:r>
              <a:rPr lang="en-US" altLang="zh-CN" dirty="0"/>
              <a:t>abs(</a:t>
            </a:r>
            <a:r>
              <a:rPr lang="zh-CN" altLang="en-US" dirty="0"/>
              <a:t>▽</a:t>
            </a:r>
            <a:r>
              <a:rPr lang="en-US" altLang="zh-CN" baseline="30000" dirty="0"/>
              <a:t>2</a:t>
            </a:r>
            <a:r>
              <a:rPr lang="en-US" altLang="zh-CN" dirty="0"/>
              <a:t>f(</a:t>
            </a:r>
            <a:r>
              <a:rPr lang="en-US" altLang="zh-CN" dirty="0" err="1"/>
              <a:t>x,y</a:t>
            </a:r>
            <a:r>
              <a:rPr lang="en-US" altLang="zh-CN" dirty="0"/>
              <a:t>))</a:t>
            </a:r>
            <a:endParaRPr lang="zh-CN" altLang="en-US" dirty="0"/>
          </a:p>
        </p:txBody>
      </p:sp>
      <p:sp>
        <p:nvSpPr>
          <p:cNvPr id="6" name="文本框 5">
            <a:extLst>
              <a:ext uri="{FF2B5EF4-FFF2-40B4-BE49-F238E27FC236}">
                <a16:creationId xmlns:a16="http://schemas.microsoft.com/office/drawing/2014/main" id="{1E41A1FE-9970-A2D4-F0E9-1707B9B07CE3}"/>
              </a:ext>
            </a:extLst>
          </p:cNvPr>
          <p:cNvSpPr txBox="1"/>
          <p:nvPr/>
        </p:nvSpPr>
        <p:spPr>
          <a:xfrm>
            <a:off x="6384032" y="6052494"/>
            <a:ext cx="5112567" cy="646331"/>
          </a:xfrm>
          <a:prstGeom prst="rect">
            <a:avLst/>
          </a:prstGeom>
          <a:noFill/>
        </p:spPr>
        <p:txBody>
          <a:bodyPr wrap="square" rtlCol="0">
            <a:spAutoFit/>
          </a:bodyPr>
          <a:lstStyle/>
          <a:p>
            <a:pPr algn="l"/>
            <a:r>
              <a:rPr lang="zh-CN" altLang="en-US" dirty="0"/>
              <a:t>实际操作中，是把▽</a:t>
            </a:r>
            <a:r>
              <a:rPr lang="en-US" altLang="zh-CN" baseline="30000" dirty="0"/>
              <a:t>2</a:t>
            </a:r>
            <a:r>
              <a:rPr lang="en-US" altLang="zh-CN" dirty="0"/>
              <a:t>f(</a:t>
            </a:r>
            <a:r>
              <a:rPr lang="en-US" altLang="zh-CN" dirty="0" err="1"/>
              <a:t>x,y</a:t>
            </a:r>
            <a:r>
              <a:rPr lang="en-US" altLang="zh-CN" dirty="0"/>
              <a:t>) </a:t>
            </a:r>
            <a:r>
              <a:rPr lang="zh-CN" altLang="en-US" dirty="0"/>
              <a:t>规约化到</a:t>
            </a:r>
            <a:r>
              <a:rPr lang="en-US" altLang="zh-CN" dirty="0"/>
              <a:t>0~255</a:t>
            </a:r>
            <a:r>
              <a:rPr lang="zh-CN" altLang="en-US" dirty="0"/>
              <a:t>；而非</a:t>
            </a:r>
            <a:r>
              <a:rPr lang="en-US" altLang="zh-CN" dirty="0"/>
              <a:t>abs(</a:t>
            </a:r>
            <a:r>
              <a:rPr lang="zh-CN" altLang="en-US" dirty="0"/>
              <a:t>▽</a:t>
            </a:r>
            <a:r>
              <a:rPr lang="en-US" altLang="zh-CN" baseline="30000" dirty="0"/>
              <a:t>2</a:t>
            </a:r>
            <a:r>
              <a:rPr lang="en-US" altLang="zh-CN" dirty="0"/>
              <a:t>f(</a:t>
            </a:r>
            <a:r>
              <a:rPr lang="en-US" altLang="zh-CN" dirty="0" err="1"/>
              <a:t>x,y</a:t>
            </a:r>
            <a:r>
              <a:rPr lang="en-US" altLang="zh-CN" dirty="0"/>
              <a:t>))</a:t>
            </a:r>
            <a:endParaRPr lang="zh-CN" altLang="en-US" dirty="0"/>
          </a:p>
        </p:txBody>
      </p:sp>
    </p:spTree>
    <p:extLst>
      <p:ext uri="{BB962C8B-B14F-4D97-AF65-F5344CB8AC3E}">
        <p14:creationId xmlns:p14="http://schemas.microsoft.com/office/powerpoint/2010/main" val="1842844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r>
              <a:rPr lang="zh-CN" altLang="en-US" dirty="0"/>
              <a:t>步骤</a:t>
            </a:r>
            <a:r>
              <a:rPr lang="en-US" altLang="zh-CN" dirty="0"/>
              <a:t>3</a:t>
            </a:r>
            <a:r>
              <a:rPr lang="zh-CN" altLang="en-US" dirty="0"/>
              <a:t>：</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45</a:t>
            </a:fld>
            <a:endParaRPr lang="en-US" altLang="zh-CN"/>
          </a:p>
        </p:txBody>
      </p:sp>
      <p:pic>
        <p:nvPicPr>
          <p:cNvPr id="12" name="Picture 4"/>
          <p:cNvPicPr>
            <a:picLocks noChangeAspect="1" noChangeArrowheads="1"/>
          </p:cNvPicPr>
          <p:nvPr/>
        </p:nvPicPr>
        <p:blipFill>
          <a:blip r:embed="rId2" cstate="print"/>
          <a:srcRect/>
          <a:stretch>
            <a:fillRect/>
          </a:stretch>
        </p:blipFill>
        <p:spPr bwMode="auto">
          <a:xfrm>
            <a:off x="1986136" y="2615412"/>
            <a:ext cx="2944812" cy="3344862"/>
          </a:xfrm>
          <a:prstGeom prst="rect">
            <a:avLst/>
          </a:prstGeom>
          <a:noFill/>
          <a:ln w="9525">
            <a:noFill/>
            <a:miter lim="800000"/>
            <a:headEnd/>
            <a:tailEnd/>
          </a:ln>
        </p:spPr>
      </p:pic>
      <p:sp>
        <p:nvSpPr>
          <p:cNvPr id="13" name="Text Box 5"/>
          <p:cNvSpPr txBox="1">
            <a:spLocks noChangeArrowheads="1"/>
          </p:cNvSpPr>
          <p:nvPr/>
        </p:nvSpPr>
        <p:spPr bwMode="auto">
          <a:xfrm>
            <a:off x="2772930" y="6071399"/>
            <a:ext cx="1569660" cy="369332"/>
          </a:xfrm>
          <a:prstGeom prst="rect">
            <a:avLst/>
          </a:prstGeom>
          <a:solidFill>
            <a:srgbClr val="BBE0E3"/>
          </a:solidFill>
          <a:ln w="9525">
            <a:solidFill>
              <a:srgbClr val="FF3300"/>
            </a:solidFill>
            <a:miter lim="800000"/>
            <a:headEnd/>
            <a:tailEnd/>
          </a:ln>
          <a:effectLst/>
        </p:spPr>
        <p:txBody>
          <a:bodyPr wrap="none">
            <a:spAutoFit/>
          </a:bodyPr>
          <a:lstStyle/>
          <a:p>
            <a:pPr fontAlgn="auto">
              <a:lnSpc>
                <a:spcPct val="100000"/>
              </a:lnSpc>
              <a:spcBef>
                <a:spcPts val="0"/>
              </a:spcBef>
              <a:spcAft>
                <a:spcPts val="0"/>
              </a:spcAft>
              <a:buClrTx/>
              <a:buSzTx/>
              <a:defRPr/>
            </a:pPr>
            <a:r>
              <a:rPr lang="en-US" altLang="zh-CN" sz="1800" kern="0">
                <a:solidFill>
                  <a:sysClr val="windowText" lastClr="000000"/>
                </a:solidFill>
              </a:rPr>
              <a:t>(a) </a:t>
            </a:r>
            <a:r>
              <a:rPr lang="zh-CN" altLang="en-US" sz="1800" kern="0">
                <a:solidFill>
                  <a:sysClr val="windowText" lastClr="000000"/>
                </a:solidFill>
              </a:rPr>
              <a:t>原始图像</a:t>
            </a:r>
          </a:p>
        </p:txBody>
      </p:sp>
      <p:sp>
        <p:nvSpPr>
          <p:cNvPr id="14" name="AutoShape 8"/>
          <p:cNvSpPr>
            <a:spLocks noChangeArrowheads="1"/>
          </p:cNvSpPr>
          <p:nvPr/>
        </p:nvSpPr>
        <p:spPr bwMode="auto">
          <a:xfrm>
            <a:off x="5256387" y="4562590"/>
            <a:ext cx="1798637" cy="158750"/>
          </a:xfrm>
          <a:prstGeom prst="rightArrow">
            <a:avLst>
              <a:gd name="adj1" fmla="val 50000"/>
              <a:gd name="adj2" fmla="val 283250"/>
            </a:avLst>
          </a:prstGeom>
          <a:solidFill>
            <a:srgbClr val="BBE0E3"/>
          </a:solidFill>
          <a:ln w="9525">
            <a:solidFill>
              <a:srgbClr val="000000"/>
            </a:solidFill>
            <a:miter lim="800000"/>
            <a:headEnd/>
            <a:tailEnd/>
          </a:ln>
          <a:effectLst/>
        </p:spPr>
        <p:txBody>
          <a:bodyPr wrap="none" anchor="ctr"/>
          <a:lstStyle/>
          <a:p>
            <a:pPr fontAlgn="auto">
              <a:lnSpc>
                <a:spcPct val="100000"/>
              </a:lnSpc>
              <a:spcBef>
                <a:spcPts val="0"/>
              </a:spcBef>
              <a:spcAft>
                <a:spcPts val="0"/>
              </a:spcAft>
              <a:buClrTx/>
              <a:buSzTx/>
              <a:defRPr/>
            </a:pPr>
            <a:endParaRPr lang="zh-CN" altLang="en-US" sz="1800" kern="0">
              <a:solidFill>
                <a:sysClr val="windowText" lastClr="000000"/>
              </a:solidFill>
            </a:endParaRPr>
          </a:p>
        </p:txBody>
      </p:sp>
      <p:sp>
        <p:nvSpPr>
          <p:cNvPr id="16" name="Text Box 27"/>
          <p:cNvSpPr txBox="1">
            <a:spLocks noChangeArrowheads="1"/>
          </p:cNvSpPr>
          <p:nvPr/>
        </p:nvSpPr>
        <p:spPr bwMode="auto">
          <a:xfrm>
            <a:off x="5758721" y="4681653"/>
            <a:ext cx="646331" cy="369332"/>
          </a:xfrm>
          <a:prstGeom prst="rect">
            <a:avLst/>
          </a:prstGeom>
          <a:noFill/>
          <a:ln w="9525">
            <a:noFill/>
            <a:miter lim="800000"/>
            <a:headEnd/>
            <a:tailEnd/>
          </a:ln>
          <a:effectLst/>
        </p:spPr>
        <p:txBody>
          <a:bodyPr wrap="none">
            <a:spAutoFit/>
          </a:bodyPr>
          <a:lstStyle/>
          <a:p>
            <a:pPr fontAlgn="auto">
              <a:lnSpc>
                <a:spcPct val="100000"/>
              </a:lnSpc>
              <a:spcBef>
                <a:spcPts val="0"/>
              </a:spcBef>
              <a:spcAft>
                <a:spcPts val="0"/>
              </a:spcAft>
              <a:buClrTx/>
              <a:buSzTx/>
              <a:defRPr/>
            </a:pPr>
            <a:r>
              <a:rPr lang="zh-CN" altLang="en-US" sz="1800" kern="0">
                <a:solidFill>
                  <a:sysClr val="windowText" lastClr="000000"/>
                </a:solidFill>
              </a:rPr>
              <a:t>叠加</a:t>
            </a:r>
          </a:p>
        </p:txBody>
      </p:sp>
      <p:pic>
        <p:nvPicPr>
          <p:cNvPr id="17" name="Picture 28"/>
          <p:cNvPicPr>
            <a:picLocks noChangeAspect="1" noChangeArrowheads="1"/>
          </p:cNvPicPr>
          <p:nvPr/>
        </p:nvPicPr>
        <p:blipFill>
          <a:blip r:embed="rId3" cstate="print"/>
          <a:srcRect/>
          <a:stretch>
            <a:fillRect/>
          </a:stretch>
        </p:blipFill>
        <p:spPr bwMode="auto">
          <a:xfrm>
            <a:off x="7320136" y="2686849"/>
            <a:ext cx="2951162" cy="3322638"/>
          </a:xfrm>
          <a:prstGeom prst="rect">
            <a:avLst/>
          </a:prstGeom>
          <a:noFill/>
        </p:spPr>
      </p:pic>
      <p:sp>
        <p:nvSpPr>
          <p:cNvPr id="18" name="Text Box 29"/>
          <p:cNvSpPr txBox="1">
            <a:spLocks noChangeArrowheads="1"/>
          </p:cNvSpPr>
          <p:nvPr/>
        </p:nvSpPr>
        <p:spPr bwMode="auto">
          <a:xfrm>
            <a:off x="7830062" y="6071399"/>
            <a:ext cx="2031325" cy="369332"/>
          </a:xfrm>
          <a:prstGeom prst="rect">
            <a:avLst/>
          </a:prstGeom>
          <a:solidFill>
            <a:srgbClr val="BBE0E3"/>
          </a:solidFill>
          <a:ln w="9525">
            <a:solidFill>
              <a:srgbClr val="FF3300"/>
            </a:solidFill>
            <a:miter lim="800000"/>
            <a:headEnd/>
            <a:tailEnd/>
          </a:ln>
          <a:effectLst/>
        </p:spPr>
        <p:txBody>
          <a:bodyPr wrap="none">
            <a:spAutoFit/>
          </a:bodyPr>
          <a:lstStyle/>
          <a:p>
            <a:pPr fontAlgn="auto">
              <a:lnSpc>
                <a:spcPct val="100000"/>
              </a:lnSpc>
              <a:spcBef>
                <a:spcPts val="0"/>
              </a:spcBef>
              <a:spcAft>
                <a:spcPts val="0"/>
              </a:spcAft>
              <a:buClrTx/>
              <a:buSzTx/>
              <a:defRPr/>
            </a:pPr>
            <a:r>
              <a:rPr lang="en-US" altLang="zh-CN" sz="1800" kern="0">
                <a:solidFill>
                  <a:sysClr val="windowText" lastClr="000000"/>
                </a:solidFill>
              </a:rPr>
              <a:t>(d) </a:t>
            </a:r>
            <a:r>
              <a:rPr lang="zh-CN" altLang="en-US" sz="1800" kern="0">
                <a:solidFill>
                  <a:sysClr val="windowText" lastClr="000000"/>
                </a:solidFill>
              </a:rPr>
              <a:t>增强了的图像</a:t>
            </a:r>
          </a:p>
        </p:txBody>
      </p:sp>
      <p:pic>
        <p:nvPicPr>
          <p:cNvPr id="10" name="Picture 26">
            <a:extLst>
              <a:ext uri="{FF2B5EF4-FFF2-40B4-BE49-F238E27FC236}">
                <a16:creationId xmlns:a16="http://schemas.microsoft.com/office/drawing/2014/main" id="{1C302C00-333A-13DA-E3E7-341DD07F6483}"/>
              </a:ext>
            </a:extLst>
          </p:cNvPr>
          <p:cNvPicPr>
            <a:picLocks noChangeAspect="1" noChangeArrowheads="1"/>
          </p:cNvPicPr>
          <p:nvPr/>
        </p:nvPicPr>
        <p:blipFill>
          <a:blip r:embed="rId4" cstate="print"/>
          <a:srcRect/>
          <a:stretch>
            <a:fillRect/>
          </a:stretch>
        </p:blipFill>
        <p:spPr bwMode="auto">
          <a:xfrm>
            <a:off x="7392144" y="1121309"/>
            <a:ext cx="1243328" cy="1157043"/>
          </a:xfrm>
          <a:prstGeom prst="rect">
            <a:avLst/>
          </a:prstGeom>
          <a:noFill/>
        </p:spPr>
      </p:pic>
      <p:pic>
        <p:nvPicPr>
          <p:cNvPr id="11" name="Picture 9">
            <a:extLst>
              <a:ext uri="{FF2B5EF4-FFF2-40B4-BE49-F238E27FC236}">
                <a16:creationId xmlns:a16="http://schemas.microsoft.com/office/drawing/2014/main" id="{94AD9A65-4BC1-40CA-600C-1E979D988B35}"/>
              </a:ext>
            </a:extLst>
          </p:cNvPr>
          <p:cNvPicPr>
            <a:picLocks noChangeAspect="1" noChangeArrowheads="1"/>
          </p:cNvPicPr>
          <p:nvPr/>
        </p:nvPicPr>
        <p:blipFill>
          <a:blip r:embed="rId5" cstate="print"/>
          <a:srcRect/>
          <a:stretch>
            <a:fillRect/>
          </a:stretch>
        </p:blipFill>
        <p:spPr bwMode="auto">
          <a:xfrm>
            <a:off x="3087155" y="1136477"/>
            <a:ext cx="1268259" cy="1172390"/>
          </a:xfrm>
          <a:prstGeom prst="rect">
            <a:avLst/>
          </a:prstGeom>
          <a:noFill/>
        </p:spPr>
      </p:pic>
      <p:sp>
        <p:nvSpPr>
          <p:cNvPr id="19" name="文本框 18">
            <a:extLst>
              <a:ext uri="{FF2B5EF4-FFF2-40B4-BE49-F238E27FC236}">
                <a16:creationId xmlns:a16="http://schemas.microsoft.com/office/drawing/2014/main" id="{3184A4AC-8802-FFD1-07D2-2D5FD66CC4E4}"/>
              </a:ext>
            </a:extLst>
          </p:cNvPr>
          <p:cNvSpPr txBox="1"/>
          <p:nvPr/>
        </p:nvSpPr>
        <p:spPr>
          <a:xfrm>
            <a:off x="8635472" y="1154309"/>
            <a:ext cx="600288" cy="369332"/>
          </a:xfrm>
          <a:prstGeom prst="rect">
            <a:avLst/>
          </a:prstGeom>
          <a:noFill/>
        </p:spPr>
        <p:txBody>
          <a:bodyPr wrap="square" rtlCol="0">
            <a:spAutoFit/>
          </a:bodyPr>
          <a:lstStyle/>
          <a:p>
            <a:r>
              <a:rPr lang="en-US" altLang="zh-CN" dirty="0"/>
              <a:t>(c)</a:t>
            </a:r>
            <a:endParaRPr lang="zh-CN" altLang="en-US" dirty="0"/>
          </a:p>
        </p:txBody>
      </p:sp>
      <p:sp>
        <p:nvSpPr>
          <p:cNvPr id="20" name="文本框 19">
            <a:extLst>
              <a:ext uri="{FF2B5EF4-FFF2-40B4-BE49-F238E27FC236}">
                <a16:creationId xmlns:a16="http://schemas.microsoft.com/office/drawing/2014/main" id="{E04F7174-A34F-7B4E-F8A5-75A68FC80309}"/>
              </a:ext>
            </a:extLst>
          </p:cNvPr>
          <p:cNvSpPr txBox="1"/>
          <p:nvPr/>
        </p:nvSpPr>
        <p:spPr>
          <a:xfrm>
            <a:off x="4342590" y="1202204"/>
            <a:ext cx="602754" cy="369332"/>
          </a:xfrm>
          <a:prstGeom prst="rect">
            <a:avLst/>
          </a:prstGeom>
          <a:noFill/>
        </p:spPr>
        <p:txBody>
          <a:bodyPr wrap="square" rtlCol="0">
            <a:spAutoFit/>
          </a:bodyPr>
          <a:lstStyle/>
          <a:p>
            <a:r>
              <a:rPr lang="en-US" altLang="zh-CN" dirty="0"/>
              <a:t>(b)</a:t>
            </a:r>
            <a:endParaRPr lang="zh-CN" altLang="en-US" dirty="0"/>
          </a:p>
        </p:txBody>
      </p:sp>
      <p:sp>
        <p:nvSpPr>
          <p:cNvPr id="22" name="文本框 21">
            <a:extLst>
              <a:ext uri="{FF2B5EF4-FFF2-40B4-BE49-F238E27FC236}">
                <a16:creationId xmlns:a16="http://schemas.microsoft.com/office/drawing/2014/main" id="{2524EB41-C34C-2987-5F3D-DA17A747D3C3}"/>
              </a:ext>
            </a:extLst>
          </p:cNvPr>
          <p:cNvSpPr txBox="1"/>
          <p:nvPr/>
        </p:nvSpPr>
        <p:spPr>
          <a:xfrm>
            <a:off x="5019802" y="3978836"/>
            <a:ext cx="1978463" cy="369332"/>
          </a:xfrm>
          <a:prstGeom prst="rect">
            <a:avLst/>
          </a:prstGeom>
          <a:noFill/>
        </p:spPr>
        <p:txBody>
          <a:bodyPr wrap="square">
            <a:spAutoFit/>
          </a:bodyPr>
          <a:lstStyle/>
          <a:p>
            <a:r>
              <a:rPr lang="zh-CN" altLang="en-US" dirty="0"/>
              <a:t>▽</a:t>
            </a:r>
            <a:r>
              <a:rPr lang="en-US" altLang="zh-CN" baseline="30000" dirty="0"/>
              <a:t>2</a:t>
            </a:r>
            <a:r>
              <a:rPr lang="en-US" altLang="zh-CN" dirty="0"/>
              <a:t>f(</a:t>
            </a:r>
            <a:r>
              <a:rPr lang="en-US" altLang="zh-CN" dirty="0" err="1"/>
              <a:t>x,y</a:t>
            </a:r>
            <a:r>
              <a:rPr lang="en-US" altLang="zh-CN" dirty="0"/>
              <a:t>) </a:t>
            </a:r>
            <a:endParaRPr lang="zh-CN" altLang="en-US" dirty="0"/>
          </a:p>
        </p:txBody>
      </p:sp>
      <p:sp>
        <p:nvSpPr>
          <p:cNvPr id="24" name="文本框 23">
            <a:extLst>
              <a:ext uri="{FF2B5EF4-FFF2-40B4-BE49-F238E27FC236}">
                <a16:creationId xmlns:a16="http://schemas.microsoft.com/office/drawing/2014/main" id="{B13296EF-6E72-5242-2882-2D41D2A4737F}"/>
              </a:ext>
            </a:extLst>
          </p:cNvPr>
          <p:cNvSpPr txBox="1"/>
          <p:nvPr/>
        </p:nvSpPr>
        <p:spPr>
          <a:xfrm>
            <a:off x="4115753" y="1774132"/>
            <a:ext cx="2410511" cy="369332"/>
          </a:xfrm>
          <a:prstGeom prst="rect">
            <a:avLst/>
          </a:prstGeom>
          <a:noFill/>
        </p:spPr>
        <p:txBody>
          <a:bodyPr wrap="square">
            <a:spAutoFit/>
          </a:bodyPr>
          <a:lstStyle/>
          <a:p>
            <a:r>
              <a:rPr lang="en-US" altLang="zh-CN" dirty="0"/>
              <a:t>abs(</a:t>
            </a:r>
            <a:r>
              <a:rPr lang="zh-CN" altLang="en-US" dirty="0"/>
              <a:t>▽</a:t>
            </a:r>
            <a:r>
              <a:rPr lang="en-US" altLang="zh-CN" baseline="30000" dirty="0"/>
              <a:t>2</a:t>
            </a:r>
            <a:r>
              <a:rPr lang="en-US" altLang="zh-CN" dirty="0"/>
              <a:t>f(</a:t>
            </a:r>
            <a:r>
              <a:rPr lang="en-US" altLang="zh-CN" dirty="0" err="1"/>
              <a:t>x,y</a:t>
            </a:r>
            <a:r>
              <a:rPr lang="en-US" altLang="zh-CN" dirty="0"/>
              <a:t>))</a:t>
            </a:r>
            <a:endParaRPr lang="zh-CN" altLang="en-US" dirty="0"/>
          </a:p>
        </p:txBody>
      </p:sp>
      <p:sp>
        <p:nvSpPr>
          <p:cNvPr id="26" name="文本框 25">
            <a:extLst>
              <a:ext uri="{FF2B5EF4-FFF2-40B4-BE49-F238E27FC236}">
                <a16:creationId xmlns:a16="http://schemas.microsoft.com/office/drawing/2014/main" id="{4F59794C-F8C3-F894-7106-CD0951F85B04}"/>
              </a:ext>
            </a:extLst>
          </p:cNvPr>
          <p:cNvSpPr txBox="1"/>
          <p:nvPr/>
        </p:nvSpPr>
        <p:spPr>
          <a:xfrm>
            <a:off x="8877182" y="1542229"/>
            <a:ext cx="2865007" cy="646331"/>
          </a:xfrm>
          <a:prstGeom prst="rect">
            <a:avLst/>
          </a:prstGeom>
          <a:noFill/>
        </p:spPr>
        <p:txBody>
          <a:bodyPr wrap="square">
            <a:spAutoFit/>
          </a:bodyPr>
          <a:lstStyle/>
          <a:p>
            <a:r>
              <a:rPr lang="zh-CN" altLang="en-US" dirty="0"/>
              <a:t>规约化到</a:t>
            </a:r>
            <a:r>
              <a:rPr lang="en-US" altLang="zh-CN" dirty="0"/>
              <a:t>0~255</a:t>
            </a:r>
            <a:r>
              <a:rPr lang="zh-CN" altLang="en-US" dirty="0"/>
              <a:t>之后的▽</a:t>
            </a:r>
            <a:r>
              <a:rPr lang="en-US" altLang="zh-CN" baseline="30000" dirty="0"/>
              <a:t>2</a:t>
            </a:r>
            <a:r>
              <a:rPr lang="en-US" altLang="zh-CN" dirty="0"/>
              <a:t>f(</a:t>
            </a:r>
            <a:r>
              <a:rPr lang="en-US" altLang="zh-CN" dirty="0" err="1"/>
              <a:t>x,y</a:t>
            </a:r>
            <a:r>
              <a:rPr lang="en-US" altLang="zh-CN" dirty="0"/>
              <a:t>) </a:t>
            </a:r>
            <a:endParaRPr lang="zh-CN" altLang="en-US" dirty="0"/>
          </a:p>
        </p:txBody>
      </p:sp>
    </p:spTree>
    <p:extLst>
      <p:ext uri="{BB962C8B-B14F-4D97-AF65-F5344CB8AC3E}">
        <p14:creationId xmlns:p14="http://schemas.microsoft.com/office/powerpoint/2010/main" val="1235255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拉普拉斯算子</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46</a:t>
            </a:fld>
            <a:endParaRPr lang="en-US" altLang="zh-CN"/>
          </a:p>
        </p:txBody>
      </p:sp>
      <p:pic>
        <p:nvPicPr>
          <p:cNvPr id="5" name="图片 4"/>
          <p:cNvPicPr>
            <a:picLocks noChangeAspect="1"/>
          </p:cNvPicPr>
          <p:nvPr/>
        </p:nvPicPr>
        <p:blipFill>
          <a:blip r:embed="rId2"/>
          <a:stretch>
            <a:fillRect/>
          </a:stretch>
        </p:blipFill>
        <p:spPr>
          <a:xfrm>
            <a:off x="767408" y="1124744"/>
            <a:ext cx="6192688" cy="5380732"/>
          </a:xfrm>
          <a:prstGeom prst="rect">
            <a:avLst/>
          </a:prstGeom>
        </p:spPr>
      </p:pic>
    </p:spTree>
    <p:extLst>
      <p:ext uri="{BB962C8B-B14F-4D97-AF65-F5344CB8AC3E}">
        <p14:creationId xmlns:p14="http://schemas.microsoft.com/office/powerpoint/2010/main" val="1432541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课程实验</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编写代码实现：</a:t>
            </a:r>
            <a:endParaRPr lang="en-US" altLang="zh-CN" dirty="0"/>
          </a:p>
          <a:p>
            <a:pPr lvl="1"/>
            <a:r>
              <a:rPr lang="zh-CN" altLang="en-US" dirty="0"/>
              <a:t>编写函数实现基于拉普拉斯算子的图像增强，输入为原始图像和某个自定义的拉普拉斯算子，输出为增强后的图像</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47</a:t>
            </a:fld>
            <a:endParaRPr lang="en-US" altLang="zh-CN"/>
          </a:p>
        </p:txBody>
      </p:sp>
    </p:spTree>
    <p:extLst>
      <p:ext uri="{BB962C8B-B14F-4D97-AF65-F5344CB8AC3E}">
        <p14:creationId xmlns:p14="http://schemas.microsoft.com/office/powerpoint/2010/main" val="274115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线性变换</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5</a:t>
            </a:fld>
            <a:endParaRPr lang="en-US" altLang="zh-CN"/>
          </a:p>
        </p:txBody>
      </p:sp>
      <p:grpSp>
        <p:nvGrpSpPr>
          <p:cNvPr id="7" name="组合 6"/>
          <p:cNvGrpSpPr/>
          <p:nvPr/>
        </p:nvGrpSpPr>
        <p:grpSpPr>
          <a:xfrm>
            <a:off x="623392" y="1191610"/>
            <a:ext cx="8006680" cy="5524724"/>
            <a:chOff x="-53064" y="1228756"/>
            <a:chExt cx="12192000" cy="8270595"/>
          </a:xfrm>
        </p:grpSpPr>
        <p:pic>
          <p:nvPicPr>
            <p:cNvPr id="5" name="图片 4"/>
            <p:cNvPicPr>
              <a:picLocks noChangeAspect="1"/>
            </p:cNvPicPr>
            <p:nvPr/>
          </p:nvPicPr>
          <p:blipFill>
            <a:blip r:embed="rId2"/>
            <a:stretch>
              <a:fillRect/>
            </a:stretch>
          </p:blipFill>
          <p:spPr>
            <a:xfrm>
              <a:off x="-53064" y="1228756"/>
              <a:ext cx="12192000" cy="1382520"/>
            </a:xfrm>
            <a:prstGeom prst="rect">
              <a:avLst/>
            </a:prstGeom>
          </p:spPr>
        </p:pic>
        <p:pic>
          <p:nvPicPr>
            <p:cNvPr id="6" name="图片 5"/>
            <p:cNvPicPr>
              <a:picLocks noChangeAspect="1"/>
            </p:cNvPicPr>
            <p:nvPr/>
          </p:nvPicPr>
          <p:blipFill>
            <a:blip r:embed="rId3"/>
            <a:stretch>
              <a:fillRect/>
            </a:stretch>
          </p:blipFill>
          <p:spPr>
            <a:xfrm>
              <a:off x="434339" y="2641351"/>
              <a:ext cx="11364885" cy="6858000"/>
            </a:xfrm>
            <a:prstGeom prst="rect">
              <a:avLst/>
            </a:prstGeom>
          </p:spPr>
        </p:pic>
      </p:grpSp>
    </p:spTree>
    <p:extLst>
      <p:ext uri="{BB962C8B-B14F-4D97-AF65-F5344CB8AC3E}">
        <p14:creationId xmlns:p14="http://schemas.microsoft.com/office/powerpoint/2010/main" val="53436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线性变换</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6</a:t>
            </a:fld>
            <a:endParaRPr lang="en-US" altLang="zh-CN"/>
          </a:p>
        </p:txBody>
      </p:sp>
      <p:pic>
        <p:nvPicPr>
          <p:cNvPr id="6" name="图片 5"/>
          <p:cNvPicPr>
            <a:picLocks noChangeAspect="1"/>
          </p:cNvPicPr>
          <p:nvPr/>
        </p:nvPicPr>
        <p:blipFill>
          <a:blip r:embed="rId2"/>
          <a:stretch>
            <a:fillRect/>
          </a:stretch>
        </p:blipFill>
        <p:spPr>
          <a:xfrm>
            <a:off x="767408" y="1124744"/>
            <a:ext cx="7210571" cy="5400600"/>
          </a:xfrm>
          <a:prstGeom prst="rect">
            <a:avLst/>
          </a:prstGeom>
        </p:spPr>
      </p:pic>
    </p:spTree>
    <p:extLst>
      <p:ext uri="{BB962C8B-B14F-4D97-AF65-F5344CB8AC3E}">
        <p14:creationId xmlns:p14="http://schemas.microsoft.com/office/powerpoint/2010/main" val="340848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非线性变换</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7</a:t>
            </a:fld>
            <a:endParaRPr lang="en-US" altLang="zh-CN"/>
          </a:p>
        </p:txBody>
      </p:sp>
      <p:pic>
        <p:nvPicPr>
          <p:cNvPr id="5" name="图片 4"/>
          <p:cNvPicPr>
            <a:picLocks noChangeAspect="1"/>
          </p:cNvPicPr>
          <p:nvPr/>
        </p:nvPicPr>
        <p:blipFill>
          <a:blip r:embed="rId2"/>
          <a:stretch>
            <a:fillRect/>
          </a:stretch>
        </p:blipFill>
        <p:spPr>
          <a:xfrm>
            <a:off x="609600" y="1124744"/>
            <a:ext cx="8512249" cy="5473393"/>
          </a:xfrm>
          <a:prstGeom prst="rect">
            <a:avLst/>
          </a:prstGeom>
        </p:spPr>
      </p:pic>
    </p:spTree>
    <p:extLst>
      <p:ext uri="{BB962C8B-B14F-4D97-AF65-F5344CB8AC3E}">
        <p14:creationId xmlns:p14="http://schemas.microsoft.com/office/powerpoint/2010/main" val="222540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非线性变换</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cs typeface="Times New Roman" panose="02020603050405020304" pitchFamily="18" charset="0"/>
              </a:rPr>
              <a:t>a=</a:t>
            </a:r>
            <a:r>
              <a:rPr lang="en-US" altLang="zh-CN" dirty="0" err="1">
                <a:latin typeface="Times New Roman" panose="02020603050405020304" pitchFamily="18" charset="0"/>
                <a:cs typeface="Times New Roman" panose="02020603050405020304" pitchFamily="18" charset="0"/>
              </a:rPr>
              <a:t>imread</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tire.tif</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读取原始图像</a:t>
            </a:r>
          </a:p>
          <a:p>
            <a:pPr marL="0" indent="0">
              <a:buNone/>
            </a:pPr>
            <a:r>
              <a:rPr lang="en-US" altLang="zh-CN" dirty="0">
                <a:latin typeface="Times New Roman" panose="02020603050405020304" pitchFamily="18" charset="0"/>
                <a:cs typeface="Times New Roman" panose="02020603050405020304" pitchFamily="18" charset="0"/>
              </a:rPr>
              <a:t>subplot(1,3,1),</a:t>
            </a:r>
          </a:p>
          <a:p>
            <a:pPr marL="0" indent="0">
              <a:buNone/>
            </a:pP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显示原始图像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原始图像</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显示函数的曲线图</a:t>
            </a:r>
          </a:p>
          <a:p>
            <a:pPr marL="0" indent="0">
              <a:buNone/>
            </a:pPr>
            <a:r>
              <a:rPr lang="en-US" altLang="zh-CN" dirty="0">
                <a:latin typeface="Times New Roman" panose="02020603050405020304" pitchFamily="18" charset="0"/>
                <a:cs typeface="Times New Roman" panose="02020603050405020304" pitchFamily="18" charset="0"/>
              </a:rPr>
              <a:t>x=1:255;</a:t>
            </a:r>
          </a:p>
          <a:p>
            <a:pPr marL="0" indent="0">
              <a:buNone/>
            </a:pPr>
            <a:r>
              <a:rPr lang="en-US" altLang="zh-CN" dirty="0">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rPr>
              <a:t>x+x</a:t>
            </a:r>
            <a:r>
              <a:rPr lang="en-US" altLang="zh-CN" dirty="0">
                <a:latin typeface="Times New Roman" panose="02020603050405020304" pitchFamily="18" charset="0"/>
                <a:cs typeface="Times New Roman" panose="02020603050405020304" pitchFamily="18" charset="0"/>
              </a:rPr>
              <a:t>.*(255-x)/255;</a:t>
            </a:r>
          </a:p>
          <a:p>
            <a:pPr marL="0" indent="0">
              <a:buNone/>
            </a:pPr>
            <a:r>
              <a:rPr lang="en-US" altLang="zh-CN" dirty="0">
                <a:latin typeface="Times New Roman" panose="02020603050405020304" pitchFamily="18" charset="0"/>
                <a:cs typeface="Times New Roman" panose="02020603050405020304" pitchFamily="18" charset="0"/>
              </a:rPr>
              <a:t>subplot(1,3,2),</a:t>
            </a:r>
          </a:p>
          <a:p>
            <a:pPr marL="0" indent="0">
              <a:buNone/>
            </a:pPr>
            <a:r>
              <a:rPr lang="en-US" altLang="zh-CN" dirty="0">
                <a:latin typeface="Times New Roman" panose="02020603050405020304" pitchFamily="18" charset="0"/>
                <a:cs typeface="Times New Roman" panose="02020603050405020304" pitchFamily="18" charset="0"/>
              </a:rPr>
              <a:t>plot(</a:t>
            </a:r>
            <a:r>
              <a:rPr lang="en-US" altLang="zh-CN" dirty="0" err="1">
                <a:latin typeface="Times New Roman" panose="02020603050405020304" pitchFamily="18" charset="0"/>
                <a:cs typeface="Times New Roman" panose="02020603050405020304" pitchFamily="18" charset="0"/>
              </a:rPr>
              <a:t>x,y</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绘制的曲线图</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函数的曲线图</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b1=double(a)+0.006*double(a) .*(255-double(a));</a:t>
            </a:r>
          </a:p>
          <a:p>
            <a:pPr marL="0" indent="0">
              <a:buNone/>
            </a:pPr>
            <a:r>
              <a:rPr lang="en-US" altLang="zh-CN" dirty="0">
                <a:latin typeface="Times New Roman" panose="02020603050405020304" pitchFamily="18" charset="0"/>
                <a:cs typeface="Times New Roman" panose="02020603050405020304" pitchFamily="18" charset="0"/>
              </a:rPr>
              <a:t>subplot(1,3,3),</a:t>
            </a:r>
          </a:p>
          <a:p>
            <a:pPr marL="0" indent="0">
              <a:buNone/>
            </a:pPr>
            <a:r>
              <a:rPr lang="en-US" altLang="zh-CN" dirty="0" err="1">
                <a:latin typeface="Times New Roman" panose="02020603050405020304" pitchFamily="18" charset="0"/>
                <a:cs typeface="Times New Roman" panose="02020603050405020304" pitchFamily="18" charset="0"/>
              </a:rPr>
              <a:t>imshow</a:t>
            </a:r>
            <a:r>
              <a:rPr lang="en-US" altLang="zh-CN" dirty="0">
                <a:latin typeface="Times New Roman" panose="02020603050405020304" pitchFamily="18" charset="0"/>
                <a:cs typeface="Times New Roman" panose="02020603050405020304" pitchFamily="18" charset="0"/>
              </a:rPr>
              <a:t>(uint8(b1));           %</a:t>
            </a:r>
            <a:r>
              <a:rPr lang="zh-CN" altLang="en-US" dirty="0">
                <a:latin typeface="Times New Roman" panose="02020603050405020304" pitchFamily="18" charset="0"/>
                <a:cs typeface="Times New Roman" panose="02020603050405020304" pitchFamily="18" charset="0"/>
              </a:rPr>
              <a:t>显示非线性处理图像</a:t>
            </a:r>
          </a:p>
          <a:p>
            <a:pPr marL="0" indent="0">
              <a:buNone/>
            </a:pPr>
            <a:r>
              <a:rPr lang="en-US" altLang="zh-CN" dirty="0">
                <a:latin typeface="Times New Roman" panose="02020603050405020304" pitchFamily="18" charset="0"/>
                <a:cs typeface="Times New Roman" panose="02020603050405020304" pitchFamily="18" charset="0"/>
              </a:rPr>
              <a:t>title('</a:t>
            </a:r>
            <a:r>
              <a:rPr lang="zh-CN" altLang="en-US" dirty="0">
                <a:latin typeface="Times New Roman" panose="02020603050405020304" pitchFamily="18" charset="0"/>
                <a:cs typeface="Times New Roman" panose="02020603050405020304" pitchFamily="18" charset="0"/>
              </a:rPr>
              <a:t>非线性处理效果</a:t>
            </a:r>
            <a:r>
              <a:rPr lang="en-US" altLang="zh-CN" dirty="0">
                <a:latin typeface="Times New Roman" panose="02020603050405020304" pitchFamily="18" charset="0"/>
                <a:cs typeface="Times New Roman" panose="02020603050405020304" pitchFamily="18" charset="0"/>
              </a:rPr>
              <a:t>');</a:t>
            </a: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8</a:t>
            </a:fld>
            <a:endParaRPr lang="en-US" altLang="zh-CN"/>
          </a:p>
        </p:txBody>
      </p:sp>
      <p:pic>
        <p:nvPicPr>
          <p:cNvPr id="5" name="图片 4"/>
          <p:cNvPicPr>
            <a:picLocks noChangeAspect="1"/>
          </p:cNvPicPr>
          <p:nvPr/>
        </p:nvPicPr>
        <p:blipFill>
          <a:blip r:embed="rId2"/>
          <a:stretch>
            <a:fillRect/>
          </a:stretch>
        </p:blipFill>
        <p:spPr>
          <a:xfrm>
            <a:off x="1247800" y="1649518"/>
            <a:ext cx="9696400" cy="4135028"/>
          </a:xfrm>
          <a:prstGeom prst="rect">
            <a:avLst/>
          </a:prstGeom>
        </p:spPr>
      </p:pic>
    </p:spTree>
    <p:extLst>
      <p:ext uri="{BB962C8B-B14F-4D97-AF65-F5344CB8AC3E}">
        <p14:creationId xmlns:p14="http://schemas.microsoft.com/office/powerpoint/2010/main" val="414684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灰度变换增强</a:t>
            </a:r>
            <a:r>
              <a:rPr lang="en-US" altLang="zh-CN" dirty="0"/>
              <a:t>——</a:t>
            </a:r>
            <a:r>
              <a:rPr lang="zh-CN" altLang="en-US" dirty="0"/>
              <a:t>灰度变换函数</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9</a:t>
            </a:fld>
            <a:endParaRPr lang="en-US" altLang="zh-CN"/>
          </a:p>
        </p:txBody>
      </p:sp>
      <p:pic>
        <p:nvPicPr>
          <p:cNvPr id="5" name="图片 4"/>
          <p:cNvPicPr>
            <a:picLocks noChangeAspect="1"/>
          </p:cNvPicPr>
          <p:nvPr/>
        </p:nvPicPr>
        <p:blipFill>
          <a:blip r:embed="rId2"/>
          <a:stretch>
            <a:fillRect/>
          </a:stretch>
        </p:blipFill>
        <p:spPr>
          <a:xfrm>
            <a:off x="839416" y="1196752"/>
            <a:ext cx="8352928" cy="5381866"/>
          </a:xfrm>
          <a:prstGeom prst="rect">
            <a:avLst/>
          </a:prstGeom>
        </p:spPr>
      </p:pic>
    </p:spTree>
    <p:extLst>
      <p:ext uri="{BB962C8B-B14F-4D97-AF65-F5344CB8AC3E}">
        <p14:creationId xmlns:p14="http://schemas.microsoft.com/office/powerpoint/2010/main" val="42490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24256</TotalTime>
  <Words>1965</Words>
  <Application>Microsoft Office PowerPoint</Application>
  <PresentationFormat>宽屏</PresentationFormat>
  <Paragraphs>450</Paragraphs>
  <Slides>47</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1" baseType="lpstr">
      <vt:lpstr>黑体</vt:lpstr>
      <vt:lpstr>楷体_GB2312</vt:lpstr>
      <vt:lpstr>宋体</vt:lpstr>
      <vt:lpstr>微软雅黑</vt:lpstr>
      <vt:lpstr>幼圆</vt:lpstr>
      <vt:lpstr>Arial</vt:lpstr>
      <vt:lpstr>Century Gothic</vt:lpstr>
      <vt:lpstr>Courier New</vt:lpstr>
      <vt:lpstr>Palatino Linotype</vt:lpstr>
      <vt:lpstr>Times New Roman</vt:lpstr>
      <vt:lpstr>Verdana</vt:lpstr>
      <vt:lpstr>Wingdings</vt:lpstr>
      <vt:lpstr>主管人员</vt:lpstr>
      <vt:lpstr>Equation</vt:lpstr>
      <vt:lpstr>图像增强</vt:lpstr>
      <vt:lpstr>内容提要</vt:lpstr>
      <vt:lpstr>图像增强</vt:lpstr>
      <vt:lpstr>灰度变换增强</vt:lpstr>
      <vt:lpstr>灰度变换增强——线性变换</vt:lpstr>
      <vt:lpstr>灰度变换增强——线性变换</vt:lpstr>
      <vt:lpstr>灰度变换增强——非线性变换</vt:lpstr>
      <vt:lpstr>灰度变换增强——非线性变换</vt:lpstr>
      <vt:lpstr>灰度变换增强——灰度变换函数</vt:lpstr>
      <vt:lpstr>灰度变换增强——灰度变换函数</vt:lpstr>
      <vt:lpstr>灰度变换增强——灰度变换函数</vt:lpstr>
      <vt:lpstr>空域滤波原理</vt:lpstr>
      <vt:lpstr>空域滤波原理</vt:lpstr>
      <vt:lpstr>空域滤波原理</vt:lpstr>
      <vt:lpstr>空域滤波原理</vt:lpstr>
      <vt:lpstr>图像的空域滤波增强——平滑滤波</vt:lpstr>
      <vt:lpstr>空域平滑滤波</vt:lpstr>
      <vt:lpstr>线性平滑滤波器</vt:lpstr>
      <vt:lpstr>线性平滑滤波器</vt:lpstr>
      <vt:lpstr>非线性滤波器</vt:lpstr>
      <vt:lpstr>中值滤波器</vt:lpstr>
      <vt:lpstr>平滑滤波实例</vt:lpstr>
      <vt:lpstr>平滑滤波实例</vt:lpstr>
      <vt:lpstr>平滑滤波实例</vt:lpstr>
      <vt:lpstr>平滑滤波实例</vt:lpstr>
      <vt:lpstr>平滑滤波实例</vt:lpstr>
      <vt:lpstr>平滑滤波实例</vt:lpstr>
      <vt:lpstr>平滑滤波实例</vt:lpstr>
      <vt:lpstr>平滑滤波实例</vt:lpstr>
      <vt:lpstr>线性平滑滤波</vt:lpstr>
      <vt:lpstr>线性平滑滤波</vt:lpstr>
      <vt:lpstr>线性平滑滤波</vt:lpstr>
      <vt:lpstr>中值滤波</vt:lpstr>
      <vt:lpstr>中值滤波</vt:lpstr>
      <vt:lpstr>中值滤波</vt:lpstr>
      <vt:lpstr>锐化空间滤波器</vt:lpstr>
      <vt:lpstr>锐化空间滤波器</vt:lpstr>
      <vt:lpstr>拉普拉斯算子</vt:lpstr>
      <vt:lpstr>拉普拉斯算子</vt:lpstr>
      <vt:lpstr>拉普拉斯算子</vt:lpstr>
      <vt:lpstr>拉普拉斯算子</vt:lpstr>
      <vt:lpstr>PowerPoint 演示文稿</vt:lpstr>
      <vt:lpstr>拉普拉斯算子</vt:lpstr>
      <vt:lpstr>拉普拉斯算子</vt:lpstr>
      <vt:lpstr>拉普拉斯算子</vt:lpstr>
      <vt:lpstr>拉普拉斯算子</vt:lpstr>
      <vt:lpstr>课程实验5</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Understanding and Retrieval for Cross-Media</dc:title>
  <dc:creator>WuFei</dc:creator>
  <cp:lastModifiedBy>Junx</cp:lastModifiedBy>
  <cp:revision>3966</cp:revision>
  <dcterms:created xsi:type="dcterms:W3CDTF">2006-01-19T05:42:51Z</dcterms:created>
  <dcterms:modified xsi:type="dcterms:W3CDTF">2023-07-08T04:27:51Z</dcterms:modified>
</cp:coreProperties>
</file>