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04" r:id="rId3"/>
    <p:sldId id="412" r:id="rId4"/>
    <p:sldId id="413" r:id="rId5"/>
    <p:sldId id="409" r:id="rId6"/>
    <p:sldId id="257" r:id="rId7"/>
    <p:sldId id="259" r:id="rId8"/>
    <p:sldId id="410" r:id="rId9"/>
    <p:sldId id="411" r:id="rId10"/>
    <p:sldId id="406" r:id="rId11"/>
    <p:sldId id="407" r:id="rId12"/>
    <p:sldId id="408" r:id="rId13"/>
    <p:sldId id="40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4"/>
  </p:normalViewPr>
  <p:slideViewPr>
    <p:cSldViewPr snapToGrid="0">
      <p:cViewPr varScale="1">
        <p:scale>
          <a:sx n="128" d="100"/>
          <a:sy n="128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86FC7-7B7C-46D6-A19A-BC2512730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4DEFFD-5A58-462E-A8E6-8AA83041A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9AE12-5051-48F8-AF59-80ECF75F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2BC-AEC1-4A91-91EE-5F8651E9149B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66E9F-DFB1-4258-B3ED-9316F4CE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5E691-60D8-488D-81F8-ACBB18AB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7A41-5BAF-421D-B2B5-83B291B1A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5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98C61-39B8-42C4-B72D-8B58E778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5B4746-FB5E-4150-8DCE-37E6EB77C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825BA-D5CB-4941-B5B3-E4DE03DA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2BC-AEC1-4A91-91EE-5F8651E9149B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FEF88-4EFF-40C9-995F-DB4988F8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560B8-ACCA-4875-9776-82C7DE02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7A41-5BAF-421D-B2B5-83B291B1A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C11451-72AA-4B29-853F-64ABC15E1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37DE5F-B499-4DAD-81C5-56EB0BAE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5B998-BDBC-4EA8-9F95-233338E7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2BC-AEC1-4A91-91EE-5F8651E9149B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B891E-5F65-45BA-9F6A-C1261F02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C73DE-FBD3-4879-9A56-08BD2E12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7A41-5BAF-421D-B2B5-83B291B1A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72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ABF8D5-E842-4597-A2FD-CFBC76776A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媒体信号处理基础（</a:t>
            </a:r>
            <a:r>
              <a:rPr lang="en-US" altLang="zh-CN" dirty="0"/>
              <a:t>2012 </a:t>
            </a:r>
            <a:r>
              <a:rPr lang="zh-CN" altLang="en-US" dirty="0"/>
              <a:t>夏）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3524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25352"/>
          </a:xfrm>
        </p:spPr>
        <p:txBody>
          <a:bodyPr/>
          <a:lstStyle>
            <a:lvl1pPr algn="l">
              <a:defRPr sz="40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4896544"/>
          </a:xfrm>
        </p:spPr>
        <p:txBody>
          <a:bodyPr/>
          <a:lstStyle>
            <a:lvl1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 b="1" i="1"/>
            </a:lvl1pPr>
          </a:lstStyle>
          <a:p>
            <a:pPr>
              <a:defRPr/>
            </a:pPr>
            <a:r>
              <a:rPr lang="zh-CN" altLang="en-US" dirty="0"/>
              <a:t>媒体信号处理基础（</a:t>
            </a:r>
            <a:r>
              <a:rPr lang="en-US" altLang="zh-CN" dirty="0"/>
              <a:t>2012 </a:t>
            </a:r>
            <a:r>
              <a:rPr lang="zh-CN" altLang="en-US" dirty="0"/>
              <a:t>夏）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76F01-11C2-4B64-9D70-BDE5F31E318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3392" y="1052736"/>
            <a:ext cx="10945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10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D5587A-5B16-4DB7-8BB8-EBEAED63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1CB2-A6EE-4635-B68A-76D60810E660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FDF3B5-97D4-452C-8FEA-FE8D7EB1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CC49-B253-4012-806A-755D7056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6443-B4DD-4F41-9B80-1B9F9F2E0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0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E4EB9-1A4F-4BB2-8C1E-91EF383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B87BF-D2ED-40D9-B768-8FA19CF8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E78DB-3D28-4162-88A9-82C9D3B5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2BC-AEC1-4A91-91EE-5F8651E9149B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67CCF-7D54-426A-9544-F2C03D6D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26765-BD17-4201-928F-282BD048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7A41-5BAF-421D-B2B5-83B291B1A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53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3E215-2699-406F-990B-44132F32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45C95C-6406-46A1-90B8-DB702E111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C02671-EBB6-45F6-AE8B-659F7E22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2BC-AEC1-4A91-91EE-5F8651E9149B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74EA3-059C-4636-9B5D-6D05D2BA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2BB65-8C96-4A3D-B8EC-17925D0B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7A41-5BAF-421D-B2B5-83B291B1A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AC2DF-F461-4B12-BD4E-83D390F9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D07CA-FC5E-4D14-ACBA-01C276060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700C54-5C04-4073-BA73-2D5D8FB3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32F73-042E-44E8-8086-9FF3881C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2BC-AEC1-4A91-91EE-5F8651E9149B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9A83F-4060-4350-A8DE-C78CA1D9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3DF646-C4A8-4F65-A9CB-F28BC22E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7A41-5BAF-421D-B2B5-83B291B1A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1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1676-CDF2-4408-BB32-46EA9D00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CA957F-29DE-4F13-8AED-16DDEEEE0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6E01B-AEBA-46C9-8627-2EF7B74A9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4A3186-C6E4-4250-B930-5D36FC68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C71E17-3C70-4081-AB6A-9981FE950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AAD4A1-A251-4B1D-9EB9-498DA2BD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2BC-AEC1-4A91-91EE-5F8651E9149B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D082DE-DE2F-494F-89E1-193AEC03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28211E-1F8F-4145-A0F9-743B4B29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7A41-5BAF-421D-B2B5-83B291B1A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2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61E09-A069-461B-8031-E7613462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0A4E0B-9E60-4189-9D4C-DBAFD98A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2BC-AEC1-4A91-91EE-5F8651E9149B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85F494-FD5D-42CE-B95C-0AD0F601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99BFB6-F938-4F3B-8000-2F8E1C41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7A41-5BAF-421D-B2B5-83B291B1A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0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97C560-B021-4C66-AEF4-668CE5FB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2BC-AEC1-4A91-91EE-5F8651E9149B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FF5760-0336-4C35-92D8-1CA775ED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732756-8AF4-4698-A7DC-292FD737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7A41-5BAF-421D-B2B5-83B291B1A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83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E36E6-50BE-44EA-8D3F-71329333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7418C-0D65-4353-8DF0-8A50F5DA7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806076-6923-40A0-A930-31289330B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B5B457-9D12-4F18-9BFE-51D1F4B3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2BC-AEC1-4A91-91EE-5F8651E9149B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0E15D-F503-464C-81AB-B2F2ED57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88CE2-1680-4D30-8A7B-8B111FE0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7A41-5BAF-421D-B2B5-83B291B1A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0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D8F08-AFBF-4667-9872-8C62D502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77A86F-5020-452F-A3B2-848CEF206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DBB68A-D22C-454B-A326-24397D488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CC28E7-D7A9-477D-ABE0-56317D0B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92BC-AEC1-4A91-91EE-5F8651E9149B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790A0C-EBED-4B2C-8188-9049A8BF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66D274-5CE8-4E59-8E55-66E764D5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7A41-5BAF-421D-B2B5-83B291B1A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14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EA96D3-BC72-45DF-BA5E-AE0A11F4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FBF36-B1AA-4346-BDBC-0F58A7F94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15EB3-6D93-4B6D-A030-EE724301A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92BC-AEC1-4A91-91EE-5F8651E9149B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B77CA-0B4B-4F8D-A7CB-8EDCA5583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CA4EF-9201-4CC2-9515-AD9574A44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A7A41-5BAF-421D-B2B5-83B291B1A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06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300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媒体信号处理基础（</a:t>
            </a:r>
            <a:r>
              <a:rPr lang="en-US" altLang="zh-CN"/>
              <a:t>2012 </a:t>
            </a:r>
            <a:r>
              <a:rPr lang="zh-CN" altLang="en-US"/>
              <a:t>夏）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09721AB5-65DE-4BCB-90F3-F2BE08F006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0969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课程实验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编写代码实现如下功能：</a:t>
            </a:r>
            <a:endParaRPr lang="en-US" altLang="zh-CN" dirty="0"/>
          </a:p>
          <a:p>
            <a:pPr lvl="1"/>
            <a:r>
              <a:rPr lang="zh-CN" altLang="en-US" dirty="0"/>
              <a:t>输入灰度</a:t>
            </a:r>
            <a:r>
              <a:rPr lang="en-US" altLang="zh-CN" dirty="0"/>
              <a:t>/</a:t>
            </a:r>
            <a:r>
              <a:rPr lang="zh-CN" altLang="en-US" dirty="0"/>
              <a:t>真彩色图像，利用差分编码思想对其进行重编码并存储为数据文件；</a:t>
            </a:r>
            <a:endParaRPr lang="en-US" altLang="zh-CN" dirty="0"/>
          </a:p>
          <a:p>
            <a:pPr lvl="1"/>
            <a:r>
              <a:rPr lang="zh-CN" altLang="en-US" dirty="0"/>
              <a:t>装载编码后的数据文件进行解码得到原始图像文件并显示。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E9EF"/>
              </a:buClr>
              <a:buSzPct val="75000"/>
              <a:buFont typeface="Wingdings" pitchFamily="2" charset="2"/>
              <a:buNone/>
              <a:tabLst/>
              <a:defRPr/>
            </a:pPr>
            <a:fld id="{A2E76F01-11C2-4B64-9D70-BDE5F31E318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黑体" pitchFamily="49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4E9EF"/>
                </a:buClr>
                <a:buSzPct val="75000"/>
                <a:buFont typeface="Wingdings" pitchFamily="2" charset="2"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64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A6C7BC3-91F5-47C5-8EE0-671FDFA71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55" y="0"/>
            <a:ext cx="10805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57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7433ED6-0661-4A5F-A20F-052175E4E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521"/>
            <a:ext cx="12192000" cy="62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23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5C524F-D8A8-4E93-B86E-B803BE608473}"/>
              </a:ext>
            </a:extLst>
          </p:cNvPr>
          <p:cNvSpPr txBox="1"/>
          <p:nvPr/>
        </p:nvSpPr>
        <p:spPr>
          <a:xfrm>
            <a:off x="543465" y="1686757"/>
            <a:ext cx="86094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Note</a:t>
            </a:r>
          </a:p>
          <a:p>
            <a:r>
              <a:rPr lang="zh-CN" altLang="en-US" sz="2400" dirty="0"/>
              <a:t>差分编码</a:t>
            </a:r>
            <a:endParaRPr lang="en-US" altLang="zh-CN" sz="2400" dirty="0"/>
          </a:p>
          <a:p>
            <a:r>
              <a:rPr lang="en-US" altLang="zh-CN" sz="2400" dirty="0"/>
              <a:t>uint8: 0~255,</a:t>
            </a:r>
          </a:p>
          <a:p>
            <a:endParaRPr lang="en-US" altLang="zh-CN" sz="2400" dirty="0"/>
          </a:p>
          <a:p>
            <a:r>
              <a:rPr lang="zh-CN" altLang="en-US" sz="2400" dirty="0"/>
              <a:t>差分范围</a:t>
            </a:r>
            <a:r>
              <a:rPr lang="en-US" altLang="zh-CN" sz="2400" dirty="0"/>
              <a:t>: -255 ~ 255, </a:t>
            </a:r>
            <a:r>
              <a:rPr lang="zh-CN" altLang="en-US" sz="2400" dirty="0"/>
              <a:t>不能用</a:t>
            </a:r>
            <a:r>
              <a:rPr lang="en-US" altLang="zh-CN" sz="2400" dirty="0"/>
              <a:t>uint8</a:t>
            </a:r>
            <a:r>
              <a:rPr lang="zh-CN" altLang="en-US" sz="2400" dirty="0"/>
              <a:t>储存差分结果，否则</a:t>
            </a:r>
            <a:r>
              <a:rPr lang="en-US" altLang="zh-CN" sz="2400" dirty="0"/>
              <a:t>decode</a:t>
            </a:r>
            <a:r>
              <a:rPr lang="zh-CN" altLang="en-US" sz="2400" dirty="0"/>
              <a:t>的时候会</a:t>
            </a:r>
            <a:r>
              <a:rPr lang="zh-CN" altLang="en-US" sz="2400"/>
              <a:t>出现问题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554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E9C646-A00D-4BE3-9F0E-C16B82B6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76F01-11C2-4B64-9D70-BDE5F31E318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934ACE-FFDA-45F3-84E3-224A1EAF915F}"/>
              </a:ext>
            </a:extLst>
          </p:cNvPr>
          <p:cNvSpPr txBox="1"/>
          <p:nvPr/>
        </p:nvSpPr>
        <p:spPr>
          <a:xfrm>
            <a:off x="637434" y="1143595"/>
            <a:ext cx="3152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图像差分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的意义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提取图像边界</a:t>
            </a:r>
            <a:endParaRPr lang="en-US" altLang="zh-CN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例如：汉字的轮廓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103CEA-8A27-4360-ACE5-73F302B89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1547"/>
            <a:ext cx="12192000" cy="36409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6E8202-5C15-426A-A59C-66F497424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812" y="2082778"/>
            <a:ext cx="50101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5BFD2A-41A8-4FA7-B6ED-EADFD65B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76F01-11C2-4B64-9D70-BDE5F31E318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9C10F7-A5D5-4C91-90E6-88FE76CA4C82}"/>
              </a:ext>
            </a:extLst>
          </p:cNvPr>
          <p:cNvSpPr txBox="1"/>
          <p:nvPr/>
        </p:nvSpPr>
        <p:spPr>
          <a:xfrm>
            <a:off x="437017" y="291826"/>
            <a:ext cx="3152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图像差分的意义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减小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冗余性。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（图像差分本身并不是在做压缩）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550ED5-4978-43E0-B384-6339844D6917}"/>
              </a:ext>
            </a:extLst>
          </p:cNvPr>
          <p:cNvSpPr txBox="1"/>
          <p:nvPr/>
        </p:nvSpPr>
        <p:spPr>
          <a:xfrm>
            <a:off x="3103090" y="3068566"/>
            <a:ext cx="86379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1     2     3     3     4     4     5     5     3     4     5     6     7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1     1     1     0     1     0     1     0    -2     1     1     1     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D4AD6B3-5663-4EBD-B237-3561AA954287}"/>
              </a:ext>
            </a:extLst>
          </p:cNvPr>
          <p:cNvCxnSpPr/>
          <p:nvPr/>
        </p:nvCxnSpPr>
        <p:spPr>
          <a:xfrm>
            <a:off x="7240085" y="3583471"/>
            <a:ext cx="0" cy="8256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E5464DD-AD46-4C27-A2C1-A60093D15FD1}"/>
              </a:ext>
            </a:extLst>
          </p:cNvPr>
          <p:cNvSpPr txBox="1"/>
          <p:nvPr/>
        </p:nvSpPr>
        <p:spPr>
          <a:xfrm>
            <a:off x="7488660" y="3903067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差分</a:t>
            </a:r>
          </a:p>
        </p:txBody>
      </p:sp>
    </p:spTree>
    <p:extLst>
      <p:ext uri="{BB962C8B-B14F-4D97-AF65-F5344CB8AC3E}">
        <p14:creationId xmlns:p14="http://schemas.microsoft.com/office/powerpoint/2010/main" val="290479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5BFD2A-41A8-4FA7-B6ED-EADFD65B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76F01-11C2-4B64-9D70-BDE5F31E3186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11" name="Picture 3" descr="Dis of diff">
            <a:extLst>
              <a:ext uri="{FF2B5EF4-FFF2-40B4-BE49-F238E27FC236}">
                <a16:creationId xmlns:a16="http://schemas.microsoft.com/office/drawing/2014/main" id="{5333574A-62DD-4258-8C04-E517D1EA7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53730" y="471885"/>
            <a:ext cx="5995819" cy="4663786"/>
          </a:xfrm>
          <a:prstGeom prst="rect">
            <a:avLst/>
          </a:prstGeom>
          <a:noFill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98C6CDA-AB97-445A-B28F-D441340DA45B}"/>
              </a:ext>
            </a:extLst>
          </p:cNvPr>
          <p:cNvSpPr txBox="1"/>
          <p:nvPr/>
        </p:nvSpPr>
        <p:spPr>
          <a:xfrm>
            <a:off x="137786" y="3075208"/>
            <a:ext cx="3962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原图 </a:t>
            </a:r>
            <a:r>
              <a:rPr lang="en-US" altLang="zh-CN">
                <a:sym typeface="Wingdings" panose="05000000000000000000" pitchFamily="2" charset="2"/>
              </a:rPr>
              <a:t> Huffman </a:t>
            </a:r>
            <a:r>
              <a:rPr lang="zh-CN" altLang="en-US">
                <a:sym typeface="Wingdings" panose="05000000000000000000" pitchFamily="2" charset="2"/>
              </a:rPr>
              <a:t>编码</a:t>
            </a:r>
            <a:endParaRPr lang="en-US" altLang="zh-CN">
              <a:sym typeface="Wingdings" panose="05000000000000000000" pitchFamily="2" charset="2"/>
            </a:endParaRPr>
          </a:p>
          <a:p>
            <a:pPr algn="ctr"/>
            <a:r>
              <a:rPr lang="en-US" altLang="zh-CN">
                <a:sym typeface="Wingdings" panose="05000000000000000000" pitchFamily="2" charset="2"/>
              </a:rPr>
              <a:t>vs.</a:t>
            </a:r>
          </a:p>
          <a:p>
            <a:pPr algn="ctr"/>
            <a:r>
              <a:rPr lang="zh-CN" altLang="en-US">
                <a:sym typeface="Wingdings" panose="05000000000000000000" pitchFamily="2" charset="2"/>
              </a:rPr>
              <a:t>原图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zh-CN" altLang="en-US">
                <a:sym typeface="Wingdings" panose="05000000000000000000" pitchFamily="2" charset="2"/>
              </a:rPr>
              <a:t>差分编码 </a:t>
            </a:r>
            <a:r>
              <a:rPr lang="en-US" altLang="zh-CN">
                <a:sym typeface="Wingdings" panose="05000000000000000000" pitchFamily="2" charset="2"/>
              </a:rPr>
              <a:t> Huffman </a:t>
            </a:r>
            <a:r>
              <a:rPr lang="zh-CN" altLang="en-US">
                <a:sym typeface="Wingdings" panose="05000000000000000000" pitchFamily="2" charset="2"/>
              </a:rPr>
              <a:t>编码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9C10F7-A5D5-4C91-90E6-88FE76CA4C82}"/>
              </a:ext>
            </a:extLst>
          </p:cNvPr>
          <p:cNvSpPr txBox="1"/>
          <p:nvPr/>
        </p:nvSpPr>
        <p:spPr>
          <a:xfrm>
            <a:off x="437017" y="291826"/>
            <a:ext cx="3152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图像差分的意义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</a:t>
            </a:r>
            <a:r>
              <a: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减小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冗余性。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（图像差分本身并不是在做压缩）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8B0224-1B3F-4BD9-BA92-408C54F05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835" y="5423770"/>
            <a:ext cx="4450439" cy="12087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B49999-9D6C-43BF-A80B-21880C2C4426}"/>
              </a:ext>
            </a:extLst>
          </p:cNvPr>
          <p:cNvSpPr txBox="1"/>
          <p:nvPr/>
        </p:nvSpPr>
        <p:spPr>
          <a:xfrm>
            <a:off x="452760" y="4474345"/>
            <a:ext cx="5273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注意数据范围： </a:t>
            </a:r>
            <a:r>
              <a:rPr lang="en-US" altLang="zh-CN"/>
              <a:t>uint8 </a:t>
            </a:r>
            <a:r>
              <a:rPr lang="zh-CN" altLang="en-US"/>
              <a:t>的差分在 </a:t>
            </a:r>
            <a:r>
              <a:rPr lang="en-US" altLang="zh-CN"/>
              <a:t>-255 ~ +255 </a:t>
            </a:r>
            <a:r>
              <a:rPr lang="zh-CN" altLang="en-US"/>
              <a:t>之间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uint8: 0~255</a:t>
            </a:r>
          </a:p>
          <a:p>
            <a:r>
              <a:rPr lang="en-US" altLang="zh-CN"/>
              <a:t>int8: -128 ~ +127</a:t>
            </a:r>
          </a:p>
          <a:p>
            <a:r>
              <a:rPr lang="en-US" altLang="zh-CN"/>
              <a:t>int16: -32768 ~ + 32767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9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5EAF877-DEC7-4537-AB5D-810DBEA25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23" b="30615"/>
          <a:stretch/>
        </p:blipFill>
        <p:spPr>
          <a:xfrm>
            <a:off x="5172723" y="71106"/>
            <a:ext cx="6933459" cy="66363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A36CC1-EF6D-4A7E-8000-251FA2DD2291}"/>
              </a:ext>
            </a:extLst>
          </p:cNvPr>
          <p:cNvSpPr txBox="1"/>
          <p:nvPr/>
        </p:nvSpPr>
        <p:spPr>
          <a:xfrm>
            <a:off x="9126245" y="6338086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425 9989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53753E-96CF-4FB0-A894-B5AC8DE2A6A5}"/>
              </a:ext>
            </a:extLst>
          </p:cNvPr>
          <p:cNvSpPr txBox="1"/>
          <p:nvPr/>
        </p:nvSpPr>
        <p:spPr>
          <a:xfrm>
            <a:off x="8864305" y="4109407"/>
            <a:ext cx="311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'huffmandict' </a:t>
            </a:r>
            <a:r>
              <a:rPr lang="zh-CN" altLang="en-US" b="1"/>
              <a:t>需要 </a:t>
            </a:r>
            <a:r>
              <a:rPr lang="en-US" altLang="zh-CN" b="1"/>
              <a:t>Communications Toolbox</a:t>
            </a:r>
            <a:r>
              <a:rPr lang="zh-CN" altLang="en-US" b="1"/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D7437A-87BB-463F-8F41-EB6665E4AA4F}"/>
              </a:ext>
            </a:extLst>
          </p:cNvPr>
          <p:cNvSpPr/>
          <p:nvPr/>
        </p:nvSpPr>
        <p:spPr>
          <a:xfrm>
            <a:off x="613820" y="1070738"/>
            <a:ext cx="2379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原图 </a:t>
            </a:r>
            <a:r>
              <a:rPr lang="en-US" altLang="zh-CN">
                <a:sym typeface="Wingdings" panose="05000000000000000000" pitchFamily="2" charset="2"/>
              </a:rPr>
              <a:t> Huffman </a:t>
            </a:r>
            <a:r>
              <a:rPr lang="zh-CN" altLang="en-US">
                <a:sym typeface="Wingdings" panose="05000000000000000000" pitchFamily="2" charset="2"/>
              </a:rPr>
              <a:t>编码</a:t>
            </a:r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D4C66C-A455-4342-922C-75A6D9233CB4}"/>
              </a:ext>
            </a:extLst>
          </p:cNvPr>
          <p:cNvSpPr txBox="1"/>
          <p:nvPr/>
        </p:nvSpPr>
        <p:spPr>
          <a:xfrm>
            <a:off x="585926" y="2210540"/>
            <a:ext cx="3409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原图大小：</a:t>
            </a:r>
            <a:endParaRPr lang="en-US" altLang="zh-CN"/>
          </a:p>
          <a:p>
            <a:r>
              <a:rPr lang="en-US" altLang="zh-CN"/>
              <a:t>560876x8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4,487,008 bit</a:t>
            </a:r>
          </a:p>
          <a:p>
            <a:endParaRPr lang="en-US" altLang="zh-CN"/>
          </a:p>
          <a:p>
            <a:r>
              <a:rPr lang="en-US" altLang="zh-CN"/>
              <a:t>after Huffman encoding:</a:t>
            </a:r>
          </a:p>
          <a:p>
            <a:r>
              <a:rPr lang="en-US" altLang="zh-CN"/>
              <a:t>4,259,989 bit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4259989/ 4487008 = 94.9%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62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5EAF877-DEC7-4537-AB5D-810DBEA25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8" r="9466" b="24013"/>
          <a:stretch/>
        </p:blipFill>
        <p:spPr>
          <a:xfrm>
            <a:off x="4176069" y="146482"/>
            <a:ext cx="7847254" cy="671151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0B4730-8B3E-4C0A-8826-8CD8F347B5DF}"/>
              </a:ext>
            </a:extLst>
          </p:cNvPr>
          <p:cNvSpPr txBox="1"/>
          <p:nvPr/>
        </p:nvSpPr>
        <p:spPr>
          <a:xfrm>
            <a:off x="8771138" y="6125592"/>
            <a:ext cx="115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223 6728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4B6FCC-9E2F-42F4-BF07-B333BA31156C}"/>
              </a:ext>
            </a:extLst>
          </p:cNvPr>
          <p:cNvSpPr/>
          <p:nvPr/>
        </p:nvSpPr>
        <p:spPr>
          <a:xfrm>
            <a:off x="501701" y="1100902"/>
            <a:ext cx="3716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ym typeface="Wingdings" panose="05000000000000000000" pitchFamily="2" charset="2"/>
              </a:rPr>
              <a:t>原图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zh-CN" altLang="en-US">
                <a:sym typeface="Wingdings" panose="05000000000000000000" pitchFamily="2" charset="2"/>
              </a:rPr>
              <a:t>差分编码 </a:t>
            </a:r>
            <a:r>
              <a:rPr lang="en-US" altLang="zh-CN">
                <a:sym typeface="Wingdings" panose="05000000000000000000" pitchFamily="2" charset="2"/>
              </a:rPr>
              <a:t> Huffman </a:t>
            </a:r>
            <a:r>
              <a:rPr lang="zh-CN" altLang="en-US">
                <a:sym typeface="Wingdings" panose="05000000000000000000" pitchFamily="2" charset="2"/>
              </a:rPr>
              <a:t>编码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E2D6FE-8A32-44F5-99D4-2774B592789E}"/>
              </a:ext>
            </a:extLst>
          </p:cNvPr>
          <p:cNvSpPr txBox="1"/>
          <p:nvPr/>
        </p:nvSpPr>
        <p:spPr>
          <a:xfrm>
            <a:off x="568171" y="2689934"/>
            <a:ext cx="3409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原图大小：</a:t>
            </a:r>
            <a:endParaRPr lang="en-US" altLang="zh-CN"/>
          </a:p>
          <a:p>
            <a:r>
              <a:rPr lang="en-US" altLang="zh-CN"/>
              <a:t>560876x8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4,487,008 bit</a:t>
            </a:r>
          </a:p>
          <a:p>
            <a:endParaRPr lang="en-US" altLang="zh-CN"/>
          </a:p>
          <a:p>
            <a:r>
              <a:rPr lang="en-US" altLang="zh-CN"/>
              <a:t>after Huffman encoding:</a:t>
            </a:r>
          </a:p>
          <a:p>
            <a:r>
              <a:rPr lang="en-US" altLang="zh-CN"/>
              <a:t>2,236,728 bit</a:t>
            </a:r>
          </a:p>
          <a:p>
            <a:endParaRPr lang="en-US" altLang="zh-CN"/>
          </a:p>
          <a:p>
            <a:r>
              <a:rPr lang="en-US" altLang="zh-CN"/>
              <a:t>2236728 / 4487008 = 49.8%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06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2C0308E-98BB-430D-886B-565BAB080BC9}"/>
              </a:ext>
            </a:extLst>
          </p:cNvPr>
          <p:cNvSpPr txBox="1"/>
          <p:nvPr/>
        </p:nvSpPr>
        <p:spPr>
          <a:xfrm>
            <a:off x="665825" y="213064"/>
            <a:ext cx="474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有关霍夫曼编码的程序说明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D54E31-1B70-4797-A84F-C4B8B04E2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73" y="834742"/>
            <a:ext cx="6914495" cy="5840654"/>
          </a:xfrm>
          <a:prstGeom prst="rect">
            <a:avLst/>
          </a:prstGeom>
          <a:ln w="19050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A631DEE-9892-425B-B244-3BF86516C931}"/>
              </a:ext>
            </a:extLst>
          </p:cNvPr>
          <p:cNvSpPr/>
          <p:nvPr/>
        </p:nvSpPr>
        <p:spPr>
          <a:xfrm>
            <a:off x="5773445" y="2967605"/>
            <a:ext cx="6096000" cy="175432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zh-CN" altLang="en-US" dirty="0"/>
              <a:t>I1 = I(:);</a:t>
            </a:r>
          </a:p>
          <a:p>
            <a:r>
              <a:rPr lang="zh-CN" altLang="en-US" dirty="0"/>
              <a:t>k = unique(I1);</a:t>
            </a:r>
          </a:p>
          <a:p>
            <a:endParaRPr lang="zh-CN" altLang="en-US" dirty="0"/>
          </a:p>
          <a:p>
            <a:r>
              <a:rPr lang="zh-CN" altLang="en-US" dirty="0"/>
              <a:t>for i=1:length(k)</a:t>
            </a:r>
          </a:p>
          <a:p>
            <a:r>
              <a:rPr lang="zh-CN" altLang="en-US" dirty="0"/>
              <a:t>	P(i) = length(find(I1 == k(i))) / (N*M);</a:t>
            </a:r>
          </a:p>
          <a:p>
            <a:r>
              <a:rPr lang="zh-CN" altLang="en-US" dirty="0"/>
              <a:t>end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846F80-D450-45BA-97B3-85866CD74865}"/>
              </a:ext>
            </a:extLst>
          </p:cNvPr>
          <p:cNvSpPr txBox="1"/>
          <p:nvPr/>
        </p:nvSpPr>
        <p:spPr>
          <a:xfrm>
            <a:off x="8142750" y="328474"/>
            <a:ext cx="3682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</a:t>
            </a:r>
          </a:p>
          <a:p>
            <a:r>
              <a:rPr lang="zh-CN" altLang="en-US" dirty="0"/>
              <a:t>差分编码</a:t>
            </a:r>
            <a:endParaRPr lang="en-US" altLang="zh-CN" dirty="0"/>
          </a:p>
          <a:p>
            <a:r>
              <a:rPr lang="en-US" altLang="zh-CN" dirty="0"/>
              <a:t>uint8: 0~255,</a:t>
            </a:r>
          </a:p>
          <a:p>
            <a:endParaRPr lang="en-US" altLang="zh-CN" dirty="0"/>
          </a:p>
          <a:p>
            <a:r>
              <a:rPr lang="zh-CN" altLang="en-US" dirty="0"/>
              <a:t>差分范围</a:t>
            </a:r>
            <a:r>
              <a:rPr lang="en-US" altLang="zh-CN" dirty="0"/>
              <a:t>: -255 ~ 255, </a:t>
            </a:r>
            <a:r>
              <a:rPr lang="zh-CN" altLang="en-US" dirty="0"/>
              <a:t>不能用</a:t>
            </a:r>
            <a:r>
              <a:rPr lang="en-US" altLang="zh-CN" dirty="0"/>
              <a:t>uint8</a:t>
            </a:r>
            <a:r>
              <a:rPr lang="zh-CN" altLang="en-US" dirty="0"/>
              <a:t>储存差分结果，否则</a:t>
            </a:r>
            <a:r>
              <a:rPr lang="en-US" altLang="zh-CN" dirty="0"/>
              <a:t>decode</a:t>
            </a:r>
            <a:r>
              <a:rPr lang="zh-CN" altLang="en-US" dirty="0"/>
              <a:t>的时候会</a:t>
            </a:r>
            <a:r>
              <a:rPr lang="zh-CN" altLang="en-US"/>
              <a:t>出现问题</a:t>
            </a:r>
            <a:endParaRPr lang="en-US" altLang="zh-CN" dirty="0"/>
          </a:p>
          <a:p>
            <a:endParaRPr lang="en-US" altLang="zh-CN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9D69479-99AB-406F-B14C-43A32317F1B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154097" y="2482231"/>
            <a:ext cx="2707690" cy="188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26232A7-A655-4B1D-ABC9-CD23F331EC10}"/>
              </a:ext>
            </a:extLst>
          </p:cNvPr>
          <p:cNvSpPr txBox="1"/>
          <p:nvPr/>
        </p:nvSpPr>
        <p:spPr>
          <a:xfrm>
            <a:off x="3861787" y="1882066"/>
            <a:ext cx="344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对于灰度图像，有</a:t>
            </a:r>
            <a:r>
              <a:rPr lang="en-US" altLang="zh-CN"/>
              <a:t>256</a:t>
            </a:r>
            <a:r>
              <a:rPr lang="zh-CN" altLang="en-US"/>
              <a:t>种符号，但是其他情况（比如编码字符串或编码差分矩阵），符号的数量未必是</a:t>
            </a:r>
            <a:r>
              <a:rPr lang="en-US" altLang="zh-CN"/>
              <a:t>256.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91022F8-5A29-4FEB-8E5F-4C7ABFB632A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642369" y="2482231"/>
            <a:ext cx="2219418" cy="78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6F30EDE-2762-45DE-987A-0DF9C5B6C788}"/>
              </a:ext>
            </a:extLst>
          </p:cNvPr>
          <p:cNvSpPr txBox="1"/>
          <p:nvPr/>
        </p:nvSpPr>
        <p:spPr>
          <a:xfrm>
            <a:off x="8806649" y="3258105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一个更通用的写法</a:t>
            </a:r>
          </a:p>
        </p:txBody>
      </p:sp>
    </p:spTree>
    <p:extLst>
      <p:ext uri="{BB962C8B-B14F-4D97-AF65-F5344CB8AC3E}">
        <p14:creationId xmlns:p14="http://schemas.microsoft.com/office/powerpoint/2010/main" val="243573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BDAFF9-AD4A-4E7F-B1C8-163F4144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6" y="651907"/>
            <a:ext cx="8545572" cy="536715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7268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5BFD2A-41A8-4FA7-B6ED-EADFD65B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76F01-11C2-4B64-9D70-BDE5F31E318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87A8F1-9CDB-4C48-8C38-2ED5527B2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4" t="52481" r="28810"/>
          <a:stretch/>
        </p:blipFill>
        <p:spPr>
          <a:xfrm>
            <a:off x="8377722" y="4503173"/>
            <a:ext cx="3377384" cy="19918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124CED-0320-41B1-A831-A2FCD929C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89" b="48898"/>
          <a:stretch/>
        </p:blipFill>
        <p:spPr>
          <a:xfrm>
            <a:off x="4611329" y="1236813"/>
            <a:ext cx="7178217" cy="21921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6D7F9F9-2472-42D5-A496-78340A15EFE4}"/>
              </a:ext>
            </a:extLst>
          </p:cNvPr>
          <p:cNvSpPr txBox="1"/>
          <p:nvPr/>
        </p:nvSpPr>
        <p:spPr>
          <a:xfrm>
            <a:off x="9470691" y="404588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decode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78E343-121B-4811-8A33-58A835FE8087}"/>
              </a:ext>
            </a:extLst>
          </p:cNvPr>
          <p:cNvSpPr txBox="1"/>
          <p:nvPr/>
        </p:nvSpPr>
        <p:spPr>
          <a:xfrm>
            <a:off x="5417575" y="77396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input</a:t>
            </a: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A48F77-7984-4600-9629-03DA3D77C044}"/>
              </a:ext>
            </a:extLst>
          </p:cNvPr>
          <p:cNvSpPr/>
          <p:nvPr/>
        </p:nvSpPr>
        <p:spPr>
          <a:xfrm>
            <a:off x="582522" y="1337829"/>
            <a:ext cx="3172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imshow(uint8(abs(img_diff)),[])</a:t>
            </a:r>
          </a:p>
          <a:p>
            <a:r>
              <a:rPr lang="en-US" altLang="zh-CN"/>
              <a:t>% </a:t>
            </a:r>
            <a:r>
              <a:rPr lang="zh-CN" altLang="en-US"/>
              <a:t>相当于画出梯度的绝对值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65F4DB-8AB8-4303-AF0A-D986E535B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22" y="3617511"/>
            <a:ext cx="63341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3804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442</Words>
  <Application>Microsoft Macintosh PowerPoint</Application>
  <PresentationFormat>宽屏</PresentationFormat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等线 Light</vt:lpstr>
      <vt:lpstr>黑体</vt:lpstr>
      <vt:lpstr>Arial</vt:lpstr>
      <vt:lpstr>Century Gothic</vt:lpstr>
      <vt:lpstr>Courier New</vt:lpstr>
      <vt:lpstr>Palatino Linotype</vt:lpstr>
      <vt:lpstr>Times New Roman</vt:lpstr>
      <vt:lpstr>Wingdings</vt:lpstr>
      <vt:lpstr>Office 主题​​</vt:lpstr>
      <vt:lpstr>主管人员</vt:lpstr>
      <vt:lpstr>课程实验4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Gaokaifeng512</dc:creator>
  <cp:lastModifiedBy>zhen wang</cp:lastModifiedBy>
  <cp:revision>22</cp:revision>
  <dcterms:created xsi:type="dcterms:W3CDTF">2022-07-02T01:43:32Z</dcterms:created>
  <dcterms:modified xsi:type="dcterms:W3CDTF">2023-07-07T02:30:51Z</dcterms:modified>
</cp:coreProperties>
</file>