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3" r:id="rId1"/>
    <p:sldMasterId id="2147484456" r:id="rId2"/>
    <p:sldMasterId id="2147484471" r:id="rId3"/>
    <p:sldMasterId id="2147484474" r:id="rId4"/>
  </p:sldMasterIdLst>
  <p:notesMasterIdLst>
    <p:notesMasterId r:id="rId32"/>
  </p:notesMasterIdLst>
  <p:handoutMasterIdLst>
    <p:handoutMasterId r:id="rId33"/>
  </p:handoutMasterIdLst>
  <p:sldIdLst>
    <p:sldId id="325" r:id="rId5"/>
    <p:sldId id="326"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400" r:id="rId21"/>
    <p:sldId id="401" r:id="rId22"/>
    <p:sldId id="402" r:id="rId23"/>
    <p:sldId id="403" r:id="rId24"/>
    <p:sldId id="394" r:id="rId25"/>
    <p:sldId id="395" r:id="rId26"/>
    <p:sldId id="396" r:id="rId27"/>
    <p:sldId id="397" r:id="rId28"/>
    <p:sldId id="398" r:id="rId29"/>
    <p:sldId id="379" r:id="rId30"/>
    <p:sldId id="404" r:id="rId31"/>
  </p:sldIdLst>
  <p:sldSz cx="12192000" cy="6858000"/>
  <p:notesSz cx="6645275" cy="9777413"/>
  <p:defaultTextStyle>
    <a:defPPr>
      <a:defRPr lang="zh-CN"/>
    </a:defPPr>
    <a:lvl1pPr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1pPr>
    <a:lvl2pPr marL="4572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2pPr>
    <a:lvl3pPr marL="9144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3pPr>
    <a:lvl4pPr marL="13716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4pPr>
    <a:lvl5pPr marL="1828800" algn="ctr" rtl="0" fontAlgn="base">
      <a:lnSpc>
        <a:spcPct val="90000"/>
      </a:lnSpc>
      <a:spcBef>
        <a:spcPct val="20000"/>
      </a:spcBef>
      <a:spcAft>
        <a:spcPct val="0"/>
      </a:spcAft>
      <a:buClr>
        <a:schemeClr val="bg2"/>
      </a:buClr>
      <a:buSzPct val="75000"/>
      <a:buFont typeface="Wingdings" pitchFamily="2" charset="2"/>
      <a:defRPr sz="2000" kern="1200">
        <a:solidFill>
          <a:schemeClr val="tx1"/>
        </a:solidFill>
        <a:latin typeface="黑体" pitchFamily="49" charset="-122"/>
        <a:ea typeface="黑体" pitchFamily="49" charset="-122"/>
        <a:cs typeface="+mn-cs"/>
      </a:defRPr>
    </a:lvl5pPr>
    <a:lvl6pPr marL="2286000" algn="l" defTabSz="914400" rtl="0" eaLnBrk="1" latinLnBrk="0" hangingPunct="1">
      <a:defRPr sz="2000" kern="1200">
        <a:solidFill>
          <a:schemeClr val="tx1"/>
        </a:solidFill>
        <a:latin typeface="黑体" pitchFamily="49" charset="-122"/>
        <a:ea typeface="黑体" pitchFamily="49" charset="-122"/>
        <a:cs typeface="+mn-cs"/>
      </a:defRPr>
    </a:lvl6pPr>
    <a:lvl7pPr marL="2743200" algn="l" defTabSz="914400" rtl="0" eaLnBrk="1" latinLnBrk="0" hangingPunct="1">
      <a:defRPr sz="2000" kern="1200">
        <a:solidFill>
          <a:schemeClr val="tx1"/>
        </a:solidFill>
        <a:latin typeface="黑体" pitchFamily="49" charset="-122"/>
        <a:ea typeface="黑体" pitchFamily="49" charset="-122"/>
        <a:cs typeface="+mn-cs"/>
      </a:defRPr>
    </a:lvl7pPr>
    <a:lvl8pPr marL="3200400" algn="l" defTabSz="914400" rtl="0" eaLnBrk="1" latinLnBrk="0" hangingPunct="1">
      <a:defRPr sz="2000" kern="1200">
        <a:solidFill>
          <a:schemeClr val="tx1"/>
        </a:solidFill>
        <a:latin typeface="黑体" pitchFamily="49" charset="-122"/>
        <a:ea typeface="黑体" pitchFamily="49" charset="-122"/>
        <a:cs typeface="+mn-cs"/>
      </a:defRPr>
    </a:lvl8pPr>
    <a:lvl9pPr marL="3657600" algn="l" defTabSz="914400" rtl="0" eaLnBrk="1" latinLnBrk="0" hangingPunct="1">
      <a:defRPr sz="2000"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34F8"/>
    <a:srgbClr val="D1CE40"/>
    <a:srgbClr val="FFFFFF"/>
    <a:srgbClr val="748745"/>
    <a:srgbClr val="52C4B9"/>
    <a:srgbClr val="FFAAA1"/>
    <a:srgbClr val="FFFFCC"/>
    <a:srgbClr val="FF00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81533" autoAdjust="0"/>
  </p:normalViewPr>
  <p:slideViewPr>
    <p:cSldViewPr>
      <p:cViewPr varScale="1">
        <p:scale>
          <a:sx n="84" d="100"/>
          <a:sy n="84" d="100"/>
        </p:scale>
        <p:origin x="297"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16" y="-5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l" defTabSz="938213">
              <a:lnSpc>
                <a:spcPct val="100000"/>
              </a:lnSpc>
              <a:spcBef>
                <a:spcPct val="0"/>
              </a:spcBef>
              <a:buClrTx/>
              <a:buSzTx/>
              <a:buFontTx/>
              <a:buNone/>
              <a:defRPr sz="1200">
                <a:latin typeface="Verdana" pitchFamily="34" charset="0"/>
                <a:ea typeface="宋体" pitchFamily="2" charset="-122"/>
              </a:defRPr>
            </a:lvl1pPr>
          </a:lstStyle>
          <a:p>
            <a:pPr>
              <a:defRPr/>
            </a:pPr>
            <a:endParaRPr lang="en-US" altLang="zh-CN"/>
          </a:p>
        </p:txBody>
      </p:sp>
      <p:sp>
        <p:nvSpPr>
          <p:cNvPr id="23555"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r" defTabSz="938213">
              <a:lnSpc>
                <a:spcPct val="100000"/>
              </a:lnSpc>
              <a:spcBef>
                <a:spcPct val="0"/>
              </a:spcBef>
              <a:buClrTx/>
              <a:buSzTx/>
              <a:buFontTx/>
              <a:buNone/>
              <a:defRPr sz="1200">
                <a:latin typeface="Verdana" pitchFamily="34" charset="0"/>
                <a:ea typeface="宋体" pitchFamily="2" charset="-122"/>
              </a:defRPr>
            </a:lvl1pPr>
          </a:lstStyle>
          <a:p>
            <a:pPr>
              <a:defRPr/>
            </a:pPr>
            <a:endParaRPr lang="en-US" altLang="zh-CN"/>
          </a:p>
        </p:txBody>
      </p:sp>
      <p:sp>
        <p:nvSpPr>
          <p:cNvPr id="23556" name="Rectangle 4"/>
          <p:cNvSpPr>
            <a:spLocks noGrp="1" noChangeArrowheads="1"/>
          </p:cNvSpPr>
          <p:nvPr>
            <p:ph type="ftr" sz="quarter" idx="2"/>
          </p:nvPr>
        </p:nvSpPr>
        <p:spPr bwMode="auto">
          <a:xfrm>
            <a:off x="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l" defTabSz="938213">
              <a:lnSpc>
                <a:spcPct val="100000"/>
              </a:lnSpc>
              <a:spcBef>
                <a:spcPct val="0"/>
              </a:spcBef>
              <a:buClrTx/>
              <a:buSzTx/>
              <a:buFontTx/>
              <a:buNone/>
              <a:defRPr sz="1200">
                <a:latin typeface="Verdana" pitchFamily="34" charset="0"/>
                <a:ea typeface="宋体" pitchFamily="2" charset="-122"/>
              </a:defRPr>
            </a:lvl1pPr>
          </a:lstStyle>
          <a:p>
            <a:pPr>
              <a:defRPr/>
            </a:pPr>
            <a:endParaRPr lang="en-US" altLang="zh-CN"/>
          </a:p>
        </p:txBody>
      </p:sp>
      <p:sp>
        <p:nvSpPr>
          <p:cNvPr id="23557" name="Rectangle 5"/>
          <p:cNvSpPr>
            <a:spLocks noGrp="1" noChangeArrowheads="1"/>
          </p:cNvSpPr>
          <p:nvPr>
            <p:ph type="sldNum" sz="quarter" idx="3"/>
          </p:nvPr>
        </p:nvSpPr>
        <p:spPr bwMode="auto">
          <a:xfrm>
            <a:off x="376555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r" defTabSz="938213">
              <a:lnSpc>
                <a:spcPct val="100000"/>
              </a:lnSpc>
              <a:spcBef>
                <a:spcPct val="0"/>
              </a:spcBef>
              <a:buClrTx/>
              <a:buSzTx/>
              <a:buFontTx/>
              <a:buNone/>
              <a:defRPr sz="1200">
                <a:latin typeface="Verdana" pitchFamily="34" charset="0"/>
                <a:ea typeface="宋体" pitchFamily="2" charset="-122"/>
              </a:defRPr>
            </a:lvl1pPr>
          </a:lstStyle>
          <a:p>
            <a:pPr>
              <a:defRPr/>
            </a:pPr>
            <a:fld id="{2EA0E1BE-B57A-4F68-85F4-BE96B34E6F7B}" type="slidenum">
              <a:rPr lang="en-US" altLang="zh-CN"/>
              <a:pPr>
                <a:defRPr/>
              </a:pPr>
              <a:t>‹#›</a:t>
            </a:fld>
            <a:endParaRPr lang="en-US" altLang="zh-CN"/>
          </a:p>
        </p:txBody>
      </p:sp>
    </p:spTree>
    <p:extLst>
      <p:ext uri="{BB962C8B-B14F-4D97-AF65-F5344CB8AC3E}">
        <p14:creationId xmlns:p14="http://schemas.microsoft.com/office/powerpoint/2010/main" val="3368927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l"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lvl1pPr algn="r"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66675" y="733425"/>
            <a:ext cx="6513513" cy="3665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885825" y="4643438"/>
            <a:ext cx="4873625" cy="4400550"/>
          </a:xfrm>
          <a:prstGeom prst="rect">
            <a:avLst/>
          </a:prstGeom>
          <a:noFill/>
          <a:ln w="9525">
            <a:noFill/>
            <a:miter lim="800000"/>
            <a:headEnd/>
            <a:tailEnd/>
          </a:ln>
          <a:effectLst/>
        </p:spPr>
        <p:txBody>
          <a:bodyPr vert="horz" wrap="square" lIns="93838" tIns="46919" rIns="93838" bIns="46919"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l"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765550" y="9288463"/>
            <a:ext cx="2879725" cy="488950"/>
          </a:xfrm>
          <a:prstGeom prst="rect">
            <a:avLst/>
          </a:prstGeom>
          <a:noFill/>
          <a:ln w="9525">
            <a:noFill/>
            <a:miter lim="800000"/>
            <a:headEnd/>
            <a:tailEnd/>
          </a:ln>
          <a:effectLst/>
        </p:spPr>
        <p:txBody>
          <a:bodyPr vert="horz" wrap="square" lIns="93838" tIns="46919" rIns="93838" bIns="46919" numCol="1" anchor="b" anchorCtr="0" compatLnSpc="1">
            <a:prstTxWarp prst="textNoShape">
              <a:avLst/>
            </a:prstTxWarp>
          </a:bodyPr>
          <a:lstStyle>
            <a:lvl1pPr algn="r" defTabSz="938213">
              <a:lnSpc>
                <a:spcPct val="100000"/>
              </a:lnSpc>
              <a:spcBef>
                <a:spcPct val="0"/>
              </a:spcBef>
              <a:buClrTx/>
              <a:buSzTx/>
              <a:buFontTx/>
              <a:buNone/>
              <a:defRPr kumimoji="1" sz="1200">
                <a:latin typeface="Times New Roman" pitchFamily="18" charset="0"/>
                <a:ea typeface="宋体" pitchFamily="2" charset="-122"/>
              </a:defRPr>
            </a:lvl1pPr>
          </a:lstStyle>
          <a:p>
            <a:pPr>
              <a:defRPr/>
            </a:pPr>
            <a:fld id="{6720BF45-DEC5-4AEF-8798-1024CFDF3674}" type="slidenum">
              <a:rPr lang="en-US" altLang="zh-CN"/>
              <a:pPr>
                <a:defRPr/>
              </a:pPr>
              <a:t>‹#›</a:t>
            </a:fld>
            <a:endParaRPr lang="en-US" altLang="zh-CN"/>
          </a:p>
        </p:txBody>
      </p:sp>
    </p:spTree>
    <p:extLst>
      <p:ext uri="{BB962C8B-B14F-4D97-AF65-F5344CB8AC3E}">
        <p14:creationId xmlns:p14="http://schemas.microsoft.com/office/powerpoint/2010/main" val="1521470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2000">
                <a:solidFill>
                  <a:schemeClr val="tx1"/>
                </a:solidFill>
                <a:latin typeface="黑体" pitchFamily="49" charset="-122"/>
                <a:ea typeface="黑体" pitchFamily="49" charset="-122"/>
              </a:defRPr>
            </a:lvl1pPr>
            <a:lvl2pPr marL="742950" indent="-285750" defTabSz="938213" eaLnBrk="0" hangingPunct="0">
              <a:defRPr sz="2000">
                <a:solidFill>
                  <a:schemeClr val="tx1"/>
                </a:solidFill>
                <a:latin typeface="黑体" pitchFamily="49" charset="-122"/>
                <a:ea typeface="黑体" pitchFamily="49" charset="-122"/>
              </a:defRPr>
            </a:lvl2pPr>
            <a:lvl3pPr marL="1143000" indent="-228600" defTabSz="938213" eaLnBrk="0" hangingPunct="0">
              <a:defRPr sz="2000">
                <a:solidFill>
                  <a:schemeClr val="tx1"/>
                </a:solidFill>
                <a:latin typeface="黑体" pitchFamily="49" charset="-122"/>
                <a:ea typeface="黑体" pitchFamily="49" charset="-122"/>
              </a:defRPr>
            </a:lvl3pPr>
            <a:lvl4pPr marL="1600200" indent="-228600" defTabSz="938213" eaLnBrk="0" hangingPunct="0">
              <a:defRPr sz="2000">
                <a:solidFill>
                  <a:schemeClr val="tx1"/>
                </a:solidFill>
                <a:latin typeface="黑体" pitchFamily="49" charset="-122"/>
                <a:ea typeface="黑体" pitchFamily="49" charset="-122"/>
              </a:defRPr>
            </a:lvl4pPr>
            <a:lvl5pPr marL="2057400" indent="-228600" defTabSz="938213" eaLnBrk="0" hangingPunct="0">
              <a:defRPr sz="2000">
                <a:solidFill>
                  <a:schemeClr val="tx1"/>
                </a:solidFill>
                <a:latin typeface="黑体" pitchFamily="49" charset="-122"/>
                <a:ea typeface="黑体" pitchFamily="49" charset="-122"/>
              </a:defRPr>
            </a:lvl5pPr>
            <a:lvl6pPr marL="25146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6pPr>
            <a:lvl7pPr marL="29718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7pPr>
            <a:lvl8pPr marL="34290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8pPr>
            <a:lvl9pPr marL="3886200" indent="-228600" algn="ctr" defTabSz="938213" eaLnBrk="0" fontAlgn="base" hangingPunct="0">
              <a:lnSpc>
                <a:spcPct val="90000"/>
              </a:lnSpc>
              <a:spcBef>
                <a:spcPct val="20000"/>
              </a:spcBef>
              <a:spcAft>
                <a:spcPct val="0"/>
              </a:spcAft>
              <a:buClr>
                <a:schemeClr val="bg2"/>
              </a:buClr>
              <a:buSzPct val="75000"/>
              <a:buFont typeface="Wingdings" pitchFamily="2" charset="2"/>
              <a:defRPr sz="2000">
                <a:solidFill>
                  <a:schemeClr val="tx1"/>
                </a:solidFill>
                <a:latin typeface="黑体" pitchFamily="49" charset="-122"/>
                <a:ea typeface="黑体" pitchFamily="49" charset="-122"/>
              </a:defRPr>
            </a:lvl9pPr>
          </a:lstStyle>
          <a:p>
            <a:pPr eaLnBrk="1" hangingPunct="1"/>
            <a:fld id="{E7A8B422-5B71-49D5-BADB-42A00ABE25F8}" type="slidenum">
              <a:rPr lang="en-US" altLang="zh-CN" sz="1200" smtClean="0">
                <a:latin typeface="Times New Roman" pitchFamily="18" charset="0"/>
                <a:ea typeface="宋体" pitchFamily="2" charset="-122"/>
              </a:rPr>
              <a:pPr eaLnBrk="1" hangingPunct="1"/>
              <a:t>1</a:t>
            </a:fld>
            <a:endParaRPr lang="en-US" altLang="zh-CN" sz="1200" smtClean="0">
              <a:latin typeface="Times New Roman" pitchFamily="18" charset="0"/>
              <a:ea typeface="宋体" pitchFamily="2" charset="-122"/>
            </a:endParaRPr>
          </a:p>
        </p:txBody>
      </p:sp>
      <p:sp>
        <p:nvSpPr>
          <p:cNvPr id="28675" name="Rectangle 2"/>
          <p:cNvSpPr>
            <a:spLocks noGrp="1" noRot="1" noChangeAspect="1" noChangeArrowheads="1" noTextEdit="1"/>
          </p:cNvSpPr>
          <p:nvPr>
            <p:ph type="sldImg"/>
          </p:nvPr>
        </p:nvSpPr>
        <p:spPr>
          <a:xfrm>
            <a:off x="66675" y="733425"/>
            <a:ext cx="6513513" cy="366553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4745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F4012D-9C51-422B-AE01-B569ACF66FC5}" type="slidenum">
              <a:rPr lang="en-US" altLang="zh-CN" smtClean="0"/>
              <a:pPr>
                <a:spcBef>
                  <a:spcPct val="0"/>
                </a:spcBef>
              </a:pPr>
              <a:t>11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4457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FC0A03-6A9F-4B63-84E4-24E05AA78D50}" type="slidenum">
              <a:rPr lang="en-US" altLang="zh-CN" smtClean="0"/>
              <a:pPr>
                <a:spcBef>
                  <a:spcPct val="0"/>
                </a:spcBef>
              </a:pPr>
              <a:t>12</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992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5501FA-753C-4442-BCD6-97D2BE516C98}" type="slidenum">
              <a:rPr lang="en-US" altLang="zh-CN" smtClean="0"/>
              <a:pPr>
                <a:spcBef>
                  <a:spcPct val="0"/>
                </a:spcBef>
              </a:pPr>
              <a:t>13</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74575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CA8ECD-9EDE-47C8-8EBE-C48BF32FC891}" type="slidenum">
              <a:rPr lang="en-US" altLang="zh-CN" smtClean="0"/>
              <a:pPr>
                <a:spcBef>
                  <a:spcPct val="0"/>
                </a:spcBef>
              </a:pPr>
              <a:t>14</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2687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E3011B-E354-4E0B-B90F-C3277AA8C036}" type="slidenum">
              <a:rPr lang="en-US" altLang="zh-CN" smtClean="0"/>
              <a:pPr>
                <a:spcBef>
                  <a:spcPct val="0"/>
                </a:spcBef>
              </a:pPr>
              <a:t>15</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6612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4DE6C8-5B11-43F5-9702-12237BAC34FA}" type="slidenum">
              <a:rPr lang="en-US" altLang="zh-CN">
                <a:solidFill>
                  <a:srgbClr val="000000"/>
                </a:solidFill>
              </a:rPr>
              <a:pPr>
                <a:spcBef>
                  <a:spcPct val="0"/>
                </a:spcBef>
              </a:pPr>
              <a:t>21</a:t>
            </a:fld>
            <a:endParaRPr lang="en-US" altLang="zh-CN">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7940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3A5597-D4B1-4DDD-B77D-80324ADB4D57}" type="slidenum">
              <a:rPr lang="en-US" altLang="zh-CN">
                <a:solidFill>
                  <a:srgbClr val="000000"/>
                </a:solidFill>
              </a:rPr>
              <a:pPr>
                <a:spcBef>
                  <a:spcPct val="0"/>
                </a:spcBef>
              </a:pPr>
              <a:t>22</a:t>
            </a:fld>
            <a:endParaRPr lang="en-US" altLang="zh-CN">
              <a:solidFill>
                <a:srgbClr val="000000"/>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5997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D99983-1724-41B9-B4DF-003D4DD10F79}" type="slidenum">
              <a:rPr lang="en-US" altLang="zh-CN">
                <a:solidFill>
                  <a:srgbClr val="000000"/>
                </a:solidFill>
              </a:rPr>
              <a:pPr>
                <a:spcBef>
                  <a:spcPct val="0"/>
                </a:spcBef>
              </a:pPr>
              <a:t>23</a:t>
            </a:fld>
            <a:endParaRPr lang="en-US" altLang="zh-CN">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312432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21EC88-571D-486F-A52E-E9E8CEAA04A3}" type="slidenum">
              <a:rPr lang="en-US" altLang="zh-CN">
                <a:solidFill>
                  <a:srgbClr val="000000"/>
                </a:solidFill>
              </a:rPr>
              <a:pPr>
                <a:spcBef>
                  <a:spcPct val="0"/>
                </a:spcBef>
              </a:pPr>
              <a:t>24</a:t>
            </a:fld>
            <a:endParaRPr lang="en-US" altLang="zh-CN">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08957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AC683C-3657-4E26-B354-14B778899B2B}" type="slidenum">
              <a:rPr lang="en-US" altLang="zh-CN">
                <a:solidFill>
                  <a:srgbClr val="000000"/>
                </a:solidFill>
              </a:rPr>
              <a:pPr>
                <a:spcBef>
                  <a:spcPct val="0"/>
                </a:spcBef>
              </a:pPr>
              <a:t>25</a:t>
            </a:fld>
            <a:endParaRPr lang="en-US" altLang="zh-CN">
              <a:solidFill>
                <a:srgbClr val="000000"/>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4524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12F212E-7E16-4F30-9CE2-656CD7304EDC}" type="slidenum">
              <a:rPr lang="en-US" altLang="zh-CN">
                <a:solidFill>
                  <a:srgbClr val="000000"/>
                </a:solidFill>
              </a:rPr>
              <a:pPr>
                <a:spcBef>
                  <a:spcPct val="0"/>
                </a:spcBef>
              </a:pPr>
              <a:t>3</a:t>
            </a:fld>
            <a:endParaRPr lang="en-US" altLang="zh-CN">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6524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B7052C3-B0AD-4293-B509-BE73E0E52B39}" type="slidenum">
              <a:rPr lang="en-US" altLang="zh-CN">
                <a:solidFill>
                  <a:srgbClr val="000000"/>
                </a:solidFill>
              </a:rPr>
              <a:pPr>
                <a:spcBef>
                  <a:spcPct val="0"/>
                </a:spcBef>
              </a:pPr>
              <a:t>4</a:t>
            </a:fld>
            <a:endParaRPr lang="en-US" altLang="zh-CN">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51862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806B10E-5E7B-4049-B49E-E43820281D0A}" type="slidenum">
              <a:rPr lang="en-US" altLang="zh-CN">
                <a:solidFill>
                  <a:srgbClr val="000000"/>
                </a:solidFill>
              </a:rPr>
              <a:pPr>
                <a:spcBef>
                  <a:spcPct val="0"/>
                </a:spcBef>
              </a:pPr>
              <a:t>5</a:t>
            </a:fld>
            <a:endParaRPr lang="en-US" altLang="zh-CN">
              <a:solidFill>
                <a:srgbClr val="000000"/>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6475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8BF5B6A-3249-438C-ACC2-74D29D32BC8C}" type="slidenum">
              <a:rPr lang="en-US" altLang="zh-CN">
                <a:solidFill>
                  <a:srgbClr val="000000"/>
                </a:solidFill>
              </a:rPr>
              <a:pPr>
                <a:spcBef>
                  <a:spcPct val="0"/>
                </a:spcBef>
              </a:pPr>
              <a:t>6</a:t>
            </a:fld>
            <a:endParaRPr lang="en-US" altLang="zh-CN">
              <a:solidFill>
                <a:srgbClr val="000000"/>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32903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F1E019-1835-499E-A190-EBC68C93EB83}" type="slidenum">
              <a:rPr lang="en-US" altLang="zh-CN">
                <a:solidFill>
                  <a:srgbClr val="000000"/>
                </a:solidFill>
              </a:rPr>
              <a:pPr>
                <a:spcBef>
                  <a:spcPct val="0"/>
                </a:spcBef>
              </a:pPr>
              <a:t>7</a:t>
            </a:fld>
            <a:endParaRPr lang="en-US" altLang="zh-CN">
              <a:solidFill>
                <a:srgbClr val="000000"/>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4601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F591BD-C6A1-4D0E-BEF2-4D9083C2D5B1}" type="slidenum">
              <a:rPr lang="en-US" altLang="zh-CN">
                <a:solidFill>
                  <a:srgbClr val="000000"/>
                </a:solidFill>
              </a:rPr>
              <a:pPr>
                <a:spcBef>
                  <a:spcPct val="0"/>
                </a:spcBef>
              </a:pPr>
              <a:t>8</a:t>
            </a:fld>
            <a:endParaRPr lang="en-US" altLang="zh-CN">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143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9E5EEC6-4B44-4833-9967-B70FE84601B1}" type="slidenum">
              <a:rPr lang="en-US" altLang="zh-CN" smtClean="0"/>
              <a:pPr>
                <a:spcBef>
                  <a:spcPct val="0"/>
                </a:spcBef>
              </a:pPr>
              <a:t>9</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0178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D22DC4-6C21-4FE0-B064-B6D936AA760E}" type="slidenum">
              <a:rPr lang="en-US" altLang="zh-CN" smtClean="0"/>
              <a:pPr>
                <a:spcBef>
                  <a:spcPct val="0"/>
                </a:spcBef>
              </a:pPr>
              <a:t>10</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1424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pPr>
              <a:defRPr/>
            </a:pPr>
            <a:fld id="{1AABF8D5-E842-4597-A2FD-CFBC76776AE8}" type="slidenum">
              <a:rPr lang="en-US" altLang="zh-CN" smtClean="0"/>
              <a:pPr>
                <a:defRPr/>
              </a:pPr>
              <a:t>‹#›</a:t>
            </a:fld>
            <a:endParaRPr lang="en-US" altLang="zh-CN"/>
          </a:p>
        </p:txBody>
      </p:sp>
      <p:sp>
        <p:nvSpPr>
          <p:cNvPr id="9" name="Footer Placeholder 8"/>
          <p:cNvSpPr>
            <a:spLocks noGrp="1"/>
          </p:cNvSpPr>
          <p:nvPr>
            <p:ph type="ftr" sz="quarter" idx="12"/>
          </p:nvPr>
        </p:nvSpPr>
        <p:spPr/>
        <p:txBody>
          <a:bodyPr/>
          <a:lstStyle/>
          <a:p>
            <a:pPr>
              <a:defRPr/>
            </a:pPr>
            <a:r>
              <a:rPr lang="zh-CN" altLang="en-US" dirty="0" smtClean="0"/>
              <a:t>媒体信号处理基础（</a:t>
            </a:r>
            <a:r>
              <a:rPr lang="en-US" altLang="zh-CN" dirty="0" smtClean="0"/>
              <a:t>2012 </a:t>
            </a:r>
            <a:r>
              <a:rPr lang="zh-CN" altLang="en-US" dirty="0" smtClean="0"/>
              <a:t>夏）</a:t>
            </a:r>
            <a:endParaRPr lang="en-US" altLang="zh-CN"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07861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21821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1246237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4968" y="103188"/>
            <a:ext cx="2747433" cy="5846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551" y="103188"/>
            <a:ext cx="8041216" cy="5846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21397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8048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94784" y="1196976"/>
            <a:ext cx="53848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2784" y="1196976"/>
            <a:ext cx="53848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92371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8048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94784" y="1196976"/>
            <a:ext cx="53848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82784" y="1196975"/>
            <a:ext cx="5384800" cy="2300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82784" y="3649664"/>
            <a:ext cx="5384800" cy="2300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19751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8048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94784" y="1196976"/>
            <a:ext cx="10972800" cy="4752975"/>
          </a:xfrm>
        </p:spPr>
        <p:txBody>
          <a:bodyPr/>
          <a:lstStyle/>
          <a:p>
            <a:pPr lvl="0"/>
            <a:endParaRPr lang="zh-CN" altLang="en-US" noProof="0" smtClean="0"/>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4073223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pPr>
              <a:buClr>
                <a:srgbClr val="E4E9EF"/>
              </a:buClr>
              <a:defRPr/>
            </a:pPr>
            <a:endParaRPr lang="en-US" altLang="zh-CN">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pPr>
              <a:buClr>
                <a:srgbClr val="E4E9EF"/>
              </a:buClr>
              <a:defRPr/>
            </a:pPr>
            <a:fld id="{1AABF8D5-E842-4597-A2FD-CFBC76776AE8}" type="slidenum">
              <a:rPr lang="en-US" altLang="zh-CN" smtClean="0">
                <a:solidFill>
                  <a:prstClr val="black">
                    <a:lumMod val="65000"/>
                    <a:lumOff val="35000"/>
                  </a:prstClr>
                </a:solidFill>
              </a:rPr>
              <a:pPr>
                <a:buClr>
                  <a:srgbClr val="E4E9EF"/>
                </a:buClr>
                <a:defRPr/>
              </a:pPr>
              <a:t>‹#›</a:t>
            </a:fld>
            <a:endParaRPr lang="en-US" altLang="zh-CN">
              <a:solidFill>
                <a:prstClr val="black">
                  <a:lumMod val="65000"/>
                  <a:lumOff val="35000"/>
                </a:prstClr>
              </a:solidFill>
            </a:endParaRPr>
          </a:p>
        </p:txBody>
      </p:sp>
      <p:sp>
        <p:nvSpPr>
          <p:cNvPr id="9" name="Footer Placeholder 8"/>
          <p:cNvSpPr>
            <a:spLocks noGrp="1"/>
          </p:cNvSpPr>
          <p:nvPr>
            <p:ph type="ftr" sz="quarter" idx="12"/>
          </p:nvPr>
        </p:nvSpPr>
        <p:spPr/>
        <p:txBody>
          <a:bodyPr/>
          <a:lstStyle/>
          <a:p>
            <a:pPr>
              <a:buClr>
                <a:srgbClr val="E4E9EF"/>
              </a:buClr>
              <a:defRPr/>
            </a:pPr>
            <a:r>
              <a:rPr lang="zh-CN" altLang="en-US" dirty="0" smtClean="0">
                <a:solidFill>
                  <a:prstClr val="black">
                    <a:lumMod val="65000"/>
                    <a:lumOff val="35000"/>
                  </a:prstClr>
                </a:solidFill>
              </a:rPr>
              <a:t>媒体信号处理基础（</a:t>
            </a:r>
            <a:r>
              <a:rPr lang="en-US" altLang="zh-CN" dirty="0" smtClean="0">
                <a:solidFill>
                  <a:prstClr val="black">
                    <a:lumMod val="65000"/>
                    <a:lumOff val="35000"/>
                  </a:prstClr>
                </a:solidFill>
              </a:rPr>
              <a:t>2012 </a:t>
            </a:r>
            <a:r>
              <a:rPr lang="zh-CN" altLang="en-US" dirty="0" smtClean="0">
                <a:solidFill>
                  <a:prstClr val="black">
                    <a:lumMod val="65000"/>
                    <a:lumOff val="35000"/>
                  </a:prstClr>
                </a:solidFill>
              </a:rPr>
              <a:t>夏）</a:t>
            </a:r>
            <a:endParaRPr lang="en-US" altLang="zh-CN" dirty="0" smtClean="0">
              <a:solidFill>
                <a:prstClr val="black">
                  <a:lumMod val="65000"/>
                  <a:lumOff val="35000"/>
                </a:prstClr>
              </a:solidFill>
            </a:endParaRPr>
          </a:p>
        </p:txBody>
      </p:sp>
    </p:spTree>
    <p:extLst>
      <p:ext uri="{BB962C8B-B14F-4D97-AF65-F5344CB8AC3E}">
        <p14:creationId xmlns:p14="http://schemas.microsoft.com/office/powerpoint/2010/main" val="3565754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4E9EF"/>
              </a:buClr>
            </a:pPr>
            <a:endParaRPr lang="zh-CN" altLang="en-US" sz="2000">
              <a:solidFill>
                <a:prstClr val="white"/>
              </a:solidFill>
            </a:endParaRPr>
          </a:p>
        </p:txBody>
      </p:sp>
      <p:sp>
        <p:nvSpPr>
          <p:cNvPr id="2" name="Title 1"/>
          <p:cNvSpPr>
            <a:spLocks noGrp="1"/>
          </p:cNvSpPr>
          <p:nvPr>
            <p:ph type="title"/>
          </p:nvPr>
        </p:nvSpPr>
        <p:spPr>
          <a:xfrm>
            <a:off x="609600" y="0"/>
            <a:ext cx="10972800" cy="1025352"/>
          </a:xfrm>
        </p:spPr>
        <p:txBody>
          <a:bodyPr/>
          <a:lstStyle>
            <a:lvl1pPr algn="l">
              <a:defRPr sz="4000">
                <a:latin typeface="黑体" pitchFamily="49" charset="-122"/>
                <a:ea typeface="黑体"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600" y="1268760"/>
            <a:ext cx="10972800" cy="4896544"/>
          </a:xfrm>
        </p:spPr>
        <p:txBody>
          <a:bodyPr/>
          <a:lstStyle>
            <a:lvl1pPr>
              <a:buFont typeface="Arial" pitchFamily="34" charset="0"/>
              <a:buChar char="•"/>
              <a:defRPr>
                <a:solidFill>
                  <a:schemeClr val="tx1"/>
                </a:solidFill>
                <a:latin typeface="黑体" pitchFamily="49" charset="-122"/>
                <a:ea typeface="黑体" pitchFamily="49" charset="-122"/>
              </a:defRPr>
            </a:lvl1pPr>
            <a:lvl2pPr>
              <a:buFont typeface="Arial" pitchFamily="34" charset="0"/>
              <a:buChar char="•"/>
              <a:defRPr sz="2000">
                <a:solidFill>
                  <a:schemeClr val="tx1"/>
                </a:solidFill>
                <a:latin typeface="黑体" pitchFamily="49" charset="-122"/>
                <a:ea typeface="黑体" pitchFamily="49" charset="-122"/>
              </a:defRPr>
            </a:lvl2pPr>
            <a:lvl3pPr>
              <a:buFont typeface="Arial" pitchFamily="34" charset="0"/>
              <a:buChar char="•"/>
              <a:defRPr>
                <a:solidFill>
                  <a:schemeClr val="tx1"/>
                </a:solidFill>
                <a:latin typeface="黑体" pitchFamily="49" charset="-122"/>
                <a:ea typeface="黑体" pitchFamily="49" charset="-122"/>
              </a:defRPr>
            </a:lvl3pPr>
            <a:lvl4pPr>
              <a:buFont typeface="Arial" pitchFamily="34" charset="0"/>
              <a:buChar char="•"/>
              <a:defRPr>
                <a:solidFill>
                  <a:schemeClr val="tx1"/>
                </a:solidFill>
                <a:latin typeface="黑体" pitchFamily="49" charset="-122"/>
                <a:ea typeface="黑体" pitchFamily="49" charset="-122"/>
              </a:defRPr>
            </a:lvl4pPr>
            <a:lvl5pPr>
              <a:buFont typeface="Arial" pitchFamily="34" charset="0"/>
              <a:buChar char="•"/>
              <a:defRPr>
                <a:solidFill>
                  <a:schemeClr val="tx1"/>
                </a:solidFill>
                <a:latin typeface="黑体" pitchFamily="49" charset="-122"/>
                <a:ea typeface="黑体" pitchFamily="49"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p:txBody>
          <a:bodyPr/>
          <a:lstStyle/>
          <a:p>
            <a:pPr>
              <a:buClr>
                <a:srgbClr val="E4E9EF"/>
              </a:buClr>
              <a:defRPr/>
            </a:pPr>
            <a:endParaRPr lang="en-US" altLang="zh-CN">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sz="1300" b="1" i="1"/>
            </a:lvl1pPr>
          </a:lstStyle>
          <a:p>
            <a:pPr>
              <a:buClr>
                <a:srgbClr val="E4E9EF"/>
              </a:buClr>
              <a:defRPr/>
            </a:pPr>
            <a:r>
              <a:rPr lang="zh-CN" altLang="en-US" dirty="0" smtClean="0">
                <a:solidFill>
                  <a:prstClr val="black">
                    <a:lumMod val="65000"/>
                    <a:lumOff val="35000"/>
                  </a:prstClr>
                </a:solidFill>
              </a:rPr>
              <a:t>媒体信号处理基础（</a:t>
            </a:r>
            <a:r>
              <a:rPr lang="en-US" altLang="zh-CN" dirty="0" smtClean="0">
                <a:solidFill>
                  <a:prstClr val="black">
                    <a:lumMod val="65000"/>
                    <a:lumOff val="35000"/>
                  </a:prstClr>
                </a:solidFill>
              </a:rPr>
              <a:t>2012 </a:t>
            </a:r>
            <a:r>
              <a:rPr lang="zh-CN" altLang="en-US" dirty="0" smtClean="0">
                <a:solidFill>
                  <a:prstClr val="black">
                    <a:lumMod val="65000"/>
                    <a:lumOff val="35000"/>
                  </a:prstClr>
                </a:solidFill>
              </a:rPr>
              <a:t>夏）</a:t>
            </a:r>
            <a:endParaRPr lang="en-US" altLang="zh-CN"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pPr>
              <a:buClr>
                <a:srgbClr val="E4E9EF"/>
              </a:buClr>
              <a:defRPr/>
            </a:pPr>
            <a:fld id="{A2E76F01-11C2-4B64-9D70-BDE5F31E3186}" type="slidenum">
              <a:rPr lang="en-US" altLang="zh-CN" smtClean="0">
                <a:solidFill>
                  <a:prstClr val="black">
                    <a:lumMod val="65000"/>
                    <a:lumOff val="35000"/>
                  </a:prstClr>
                </a:solidFill>
              </a:rPr>
              <a:pPr>
                <a:buClr>
                  <a:srgbClr val="E4E9EF"/>
                </a:buClr>
                <a:defRPr/>
              </a:pPr>
              <a:t>‹#›</a:t>
            </a:fld>
            <a:endParaRPr lang="en-US" altLang="zh-CN">
              <a:solidFill>
                <a:prstClr val="black">
                  <a:lumMod val="65000"/>
                  <a:lumOff val="35000"/>
                </a:prstClr>
              </a:solidFill>
            </a:endParaRPr>
          </a:p>
        </p:txBody>
      </p:sp>
      <p:cxnSp>
        <p:nvCxnSpPr>
          <p:cNvPr id="9" name="直接连接符 8"/>
          <p:cNvCxnSpPr/>
          <p:nvPr userDrawn="1"/>
        </p:nvCxnSpPr>
        <p:spPr>
          <a:xfrm>
            <a:off x="623392" y="1052736"/>
            <a:ext cx="1094521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98501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10991851"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60101" y="4005264"/>
            <a:ext cx="1231900"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1"/>
          <p:cNvSpPr>
            <a:spLocks noChangeArrowheads="1"/>
          </p:cNvSpPr>
          <p:nvPr userDrawn="1"/>
        </p:nvSpPr>
        <p:spPr bwMode="auto">
          <a:xfrm>
            <a:off x="912284" y="1125538"/>
            <a:ext cx="9601200" cy="215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l" eaLnBrk="1" hangingPunct="1">
              <a:lnSpc>
                <a:spcPct val="100000"/>
              </a:lnSpc>
              <a:spcBef>
                <a:spcPct val="0"/>
              </a:spcBef>
              <a:buClrTx/>
              <a:buSzTx/>
              <a:buFontTx/>
              <a:buNone/>
              <a:defRPr/>
            </a:pPr>
            <a:endParaRPr lang="zh-CN" altLang="en-US" sz="1800" smtClean="0">
              <a:solidFill>
                <a:srgbClr val="006699"/>
              </a:solidFill>
            </a:endParaRPr>
          </a:p>
        </p:txBody>
      </p:sp>
    </p:spTree>
    <p:extLst>
      <p:ext uri="{BB962C8B-B14F-4D97-AF65-F5344CB8AC3E}">
        <p14:creationId xmlns:p14="http://schemas.microsoft.com/office/powerpoint/2010/main" val="321196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Title 1"/>
          <p:cNvSpPr>
            <a:spLocks noGrp="1"/>
          </p:cNvSpPr>
          <p:nvPr>
            <p:ph type="title"/>
          </p:nvPr>
        </p:nvSpPr>
        <p:spPr>
          <a:xfrm>
            <a:off x="609600" y="0"/>
            <a:ext cx="10972800" cy="1025352"/>
          </a:xfrm>
        </p:spPr>
        <p:txBody>
          <a:bodyPr/>
          <a:lstStyle>
            <a:lvl1pPr algn="l">
              <a:defRPr sz="4000">
                <a:latin typeface="黑体" pitchFamily="49" charset="-122"/>
                <a:ea typeface="黑体"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600" y="1268760"/>
            <a:ext cx="10972800" cy="4896544"/>
          </a:xfrm>
        </p:spPr>
        <p:txBody>
          <a:bodyPr/>
          <a:lstStyle>
            <a:lvl1pPr>
              <a:buFont typeface="Arial" pitchFamily="34" charset="0"/>
              <a:buChar char="•"/>
              <a:defRPr>
                <a:solidFill>
                  <a:schemeClr val="tx1"/>
                </a:solidFill>
                <a:latin typeface="黑体" pitchFamily="49" charset="-122"/>
                <a:ea typeface="黑体" pitchFamily="49" charset="-122"/>
              </a:defRPr>
            </a:lvl1pPr>
            <a:lvl2pPr>
              <a:buFont typeface="Arial" pitchFamily="34" charset="0"/>
              <a:buChar char="•"/>
              <a:defRPr sz="2000">
                <a:solidFill>
                  <a:schemeClr val="tx1"/>
                </a:solidFill>
                <a:latin typeface="黑体" pitchFamily="49" charset="-122"/>
                <a:ea typeface="黑体" pitchFamily="49" charset="-122"/>
              </a:defRPr>
            </a:lvl2pPr>
            <a:lvl3pPr>
              <a:buFont typeface="Arial" pitchFamily="34" charset="0"/>
              <a:buChar char="•"/>
              <a:defRPr>
                <a:solidFill>
                  <a:schemeClr val="tx1"/>
                </a:solidFill>
                <a:latin typeface="黑体" pitchFamily="49" charset="-122"/>
                <a:ea typeface="黑体" pitchFamily="49" charset="-122"/>
              </a:defRPr>
            </a:lvl3pPr>
            <a:lvl4pPr>
              <a:buFont typeface="Arial" pitchFamily="34" charset="0"/>
              <a:buChar char="•"/>
              <a:defRPr>
                <a:solidFill>
                  <a:schemeClr val="tx1"/>
                </a:solidFill>
                <a:latin typeface="黑体" pitchFamily="49" charset="-122"/>
                <a:ea typeface="黑体" pitchFamily="49" charset="-122"/>
              </a:defRPr>
            </a:lvl4pPr>
            <a:lvl5pPr>
              <a:buFont typeface="Arial" pitchFamily="34" charset="0"/>
              <a:buChar char="•"/>
              <a:defRPr>
                <a:solidFill>
                  <a:schemeClr val="tx1"/>
                </a:solidFill>
                <a:latin typeface="黑体" pitchFamily="49" charset="-122"/>
                <a:ea typeface="黑体" pitchFamily="49"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lvl1pPr>
              <a:defRPr sz="1300" b="1" i="1"/>
            </a:lvl1pPr>
          </a:lstStyle>
          <a:p>
            <a:pPr>
              <a:defRPr/>
            </a:pPr>
            <a:r>
              <a:rPr lang="zh-CN" altLang="en-US" dirty="0" smtClean="0"/>
              <a:t>媒体信号处理基础（</a:t>
            </a:r>
            <a:r>
              <a:rPr lang="en-US" altLang="zh-CN" dirty="0" smtClean="0"/>
              <a:t>2012 </a:t>
            </a:r>
            <a:r>
              <a:rPr lang="zh-CN" altLang="en-US" dirty="0" smtClean="0"/>
              <a:t>夏）</a:t>
            </a:r>
            <a:endParaRPr lang="en-US" altLang="zh-CN" dirty="0"/>
          </a:p>
        </p:txBody>
      </p:sp>
      <p:sp>
        <p:nvSpPr>
          <p:cNvPr id="6" name="Slide Number Placeholder 5"/>
          <p:cNvSpPr>
            <a:spLocks noGrp="1"/>
          </p:cNvSpPr>
          <p:nvPr>
            <p:ph type="sldNum" sz="quarter" idx="12"/>
          </p:nvPr>
        </p:nvSpPr>
        <p:spPr/>
        <p:txBody>
          <a:bodyPr/>
          <a:lstStyle/>
          <a:p>
            <a:pPr>
              <a:defRPr/>
            </a:pPr>
            <a:fld id="{A2E76F01-11C2-4B64-9D70-BDE5F31E3186}" type="slidenum">
              <a:rPr lang="en-US" altLang="zh-CN" smtClean="0"/>
              <a:pPr>
                <a:defRPr/>
              </a:pPr>
              <a:t>‹#›</a:t>
            </a:fld>
            <a:endParaRPr lang="en-US" altLang="zh-CN"/>
          </a:p>
        </p:txBody>
      </p:sp>
      <p:cxnSp>
        <p:nvCxnSpPr>
          <p:cNvPr id="9" name="直接连接符 8"/>
          <p:cNvCxnSpPr/>
          <p:nvPr userDrawn="1"/>
        </p:nvCxnSpPr>
        <p:spPr>
          <a:xfrm>
            <a:off x="623392" y="1052736"/>
            <a:ext cx="10945216"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4022687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48499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94784" y="1196976"/>
            <a:ext cx="53848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2784" y="1196976"/>
            <a:ext cx="53848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2643960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624455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403149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769953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65621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863248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1752494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4968" y="103188"/>
            <a:ext cx="2747433" cy="5846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551" y="103188"/>
            <a:ext cx="8041216" cy="5846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2033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10991851"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60101" y="4005264"/>
            <a:ext cx="1231900"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1"/>
          <p:cNvSpPr>
            <a:spLocks noChangeArrowheads="1"/>
          </p:cNvSpPr>
          <p:nvPr userDrawn="1"/>
        </p:nvSpPr>
        <p:spPr bwMode="auto">
          <a:xfrm>
            <a:off x="912284" y="1125538"/>
            <a:ext cx="9601200" cy="215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l" eaLnBrk="1" hangingPunct="1">
              <a:lnSpc>
                <a:spcPct val="100000"/>
              </a:lnSpc>
              <a:spcBef>
                <a:spcPct val="0"/>
              </a:spcBef>
              <a:buClrTx/>
              <a:buSzTx/>
              <a:buFontTx/>
              <a:buNone/>
              <a:defRPr/>
            </a:pPr>
            <a:endParaRPr lang="zh-CN" altLang="en-US" sz="1800" smtClean="0">
              <a:solidFill>
                <a:srgbClr val="006699"/>
              </a:solidFill>
            </a:endParaRPr>
          </a:p>
        </p:txBody>
      </p:sp>
    </p:spTree>
    <p:extLst>
      <p:ext uri="{BB962C8B-B14F-4D97-AF65-F5344CB8AC3E}">
        <p14:creationId xmlns:p14="http://schemas.microsoft.com/office/powerpoint/2010/main" val="1940738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8048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94784" y="1196976"/>
            <a:ext cx="53848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2784" y="1196976"/>
            <a:ext cx="53848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15844090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8048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94784" y="1196976"/>
            <a:ext cx="53848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82784" y="1196975"/>
            <a:ext cx="5384800" cy="2300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82784" y="3649664"/>
            <a:ext cx="5384800" cy="2300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770661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8048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94784" y="1196976"/>
            <a:ext cx="10972800" cy="4752975"/>
          </a:xfrm>
        </p:spPr>
        <p:txBody>
          <a:bodyPr/>
          <a:lstStyle/>
          <a:p>
            <a:pPr lvl="0"/>
            <a:endParaRPr lang="zh-CN" altLang="en-US" noProof="0" smtClean="0"/>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195352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32584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155466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94784" y="1196976"/>
            <a:ext cx="53848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2784" y="1196976"/>
            <a:ext cx="53848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27839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253467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247921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8"/>
          <p:cNvSpPr>
            <a:spLocks noGrp="1" noChangeArrowheads="1"/>
          </p:cNvSpPr>
          <p:nvPr>
            <p:ph type="ftr" sz="quarter" idx="10"/>
          </p:nvPr>
        </p:nvSpPr>
        <p:spPr>
          <a:ln/>
        </p:spPr>
        <p:txBody>
          <a:bodyPr/>
          <a:lstStyle>
            <a:lvl1pPr>
              <a:defRPr/>
            </a:lvl1pPr>
          </a:lstStyle>
          <a:p>
            <a:pPr>
              <a:defRPr/>
            </a:pPr>
            <a:r>
              <a:rPr lang="en-US" altLang="zh-CN">
                <a:solidFill>
                  <a:srgbClr val="006699"/>
                </a:solidFill>
              </a:rPr>
              <a:t>Fundamentals of Multimedia </a:t>
            </a:r>
            <a:r>
              <a:rPr lang="en-US" altLang="zh-CN">
                <a:solidFill>
                  <a:srgbClr val="006699"/>
                </a:solidFill>
                <a:latin typeface="Arial"/>
              </a:rPr>
              <a:t>——</a:t>
            </a:r>
            <a:r>
              <a:rPr lang="en-US" altLang="zh-CN">
                <a:solidFill>
                  <a:srgbClr val="006699"/>
                </a:solidFill>
              </a:rPr>
              <a:t> Lossless Compression Algorithms </a:t>
            </a:r>
            <a:r>
              <a:rPr lang="en-US" altLang="zh-CN" smtClean="0">
                <a:solidFill>
                  <a:srgbClr val="006699"/>
                </a:solidFill>
              </a:rPr>
              <a:t>(2017 Spring)</a:t>
            </a:r>
            <a:endParaRPr lang="en-US" altLang="zh-CN">
              <a:solidFill>
                <a:srgbClr val="006699"/>
              </a:solidFill>
            </a:endParaRPr>
          </a:p>
        </p:txBody>
      </p:sp>
    </p:spTree>
    <p:extLst>
      <p:ext uri="{BB962C8B-B14F-4D97-AF65-F5344CB8AC3E}">
        <p14:creationId xmlns:p14="http://schemas.microsoft.com/office/powerpoint/2010/main" val="38790703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4.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300" b="1" i="1">
                <a:solidFill>
                  <a:schemeClr val="tx1">
                    <a:lumMod val="65000"/>
                    <a:lumOff val="35000"/>
                  </a:schemeClr>
                </a:solidFill>
                <a:latin typeface="Century Gothic" pitchFamily="34" charset="0"/>
              </a:defRPr>
            </a:lvl1pPr>
          </a:lstStyle>
          <a:p>
            <a:pPr>
              <a:defRPr/>
            </a:pPr>
            <a:r>
              <a:rPr lang="zh-CN" altLang="en-US" smtClean="0"/>
              <a:t>媒体信号处理基础（</a:t>
            </a:r>
            <a:r>
              <a:rPr lang="en-US" altLang="zh-CN" smtClean="0"/>
              <a:t>2012 </a:t>
            </a:r>
            <a:r>
              <a:rPr lang="zh-CN" altLang="en-US" smtClean="0"/>
              <a:t>夏）</a:t>
            </a:r>
            <a:endParaRPr lang="en-US" altLang="zh-CN" dirty="0" smtClean="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pPr>
              <a:defRPr/>
            </a:pPr>
            <a:fld id="{09721AB5-65DE-4BCB-90F3-F2BE08F006F1}" type="slidenum">
              <a:rPr lang="en-US" altLang="zh-CN" smtClean="0"/>
              <a:pPr>
                <a:defRPr/>
              </a:pPr>
              <a:t>‹#›</a:t>
            </a:fld>
            <a:endParaRPr lang="en-US" altLang="zh-C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cSld>
  <p:clrMap bg1="lt1" tx1="dk1" bg2="lt2" tx2="dk2" accent1="accent1" accent2="accent2" accent3="accent3" accent4="accent4" accent5="accent5" accent6="accent6" hlink="hlink" folHlink="folHlink"/>
  <p:sldLayoutIdLst>
    <p:sldLayoutId id="2147484454" r:id="rId1"/>
    <p:sldLayoutId id="2147484455" r:id="rId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1" name="Rectangle 45"/>
          <p:cNvSpPr>
            <a:spLocks noGrp="1" noChangeArrowheads="1"/>
          </p:cNvSpPr>
          <p:nvPr>
            <p:ph type="title"/>
          </p:nvPr>
        </p:nvSpPr>
        <p:spPr bwMode="auto">
          <a:xfrm>
            <a:off x="590552" y="103188"/>
            <a:ext cx="10991849" cy="8048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6"/>
          <p:cNvSpPr>
            <a:spLocks noGrp="1" noChangeArrowheads="1"/>
          </p:cNvSpPr>
          <p:nvPr>
            <p:ph type="body" idx="1"/>
          </p:nvPr>
        </p:nvSpPr>
        <p:spPr bwMode="auto">
          <a:xfrm>
            <a:off x="594784" y="1196976"/>
            <a:ext cx="10972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64" name="Rectangle 48"/>
          <p:cNvSpPr>
            <a:spLocks noGrp="1" noChangeArrowheads="1"/>
          </p:cNvSpPr>
          <p:nvPr>
            <p:ph type="ftr" sz="quarter" idx="3"/>
          </p:nvPr>
        </p:nvSpPr>
        <p:spPr bwMode="auto">
          <a:xfrm>
            <a:off x="143934" y="6453188"/>
            <a:ext cx="1017693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i="1" dirty="0"/>
            </a:lvl1pPr>
          </a:lstStyle>
          <a:p>
            <a:pPr algn="l">
              <a:lnSpc>
                <a:spcPct val="100000"/>
              </a:lnSpc>
              <a:spcBef>
                <a:spcPct val="0"/>
              </a:spcBef>
              <a:buClrTx/>
              <a:buSzTx/>
              <a:buFontTx/>
              <a:buNone/>
              <a:defRPr/>
            </a:pPr>
            <a:r>
              <a:rPr lang="en-US" altLang="zh-CN" b="1">
                <a:solidFill>
                  <a:srgbClr val="006699"/>
                </a:solidFill>
                <a:latin typeface="Verdana" panose="020B0604030504040204" pitchFamily="34" charset="0"/>
                <a:ea typeface="宋体" panose="02010600030101010101" pitchFamily="2" charset="-122"/>
              </a:rPr>
              <a:t>Fundamentals of Multimedia </a:t>
            </a:r>
            <a:r>
              <a:rPr lang="en-US" altLang="zh-CN" b="1">
                <a:solidFill>
                  <a:srgbClr val="006699"/>
                </a:solidFill>
                <a:latin typeface="Arial"/>
                <a:ea typeface="宋体" panose="02010600030101010101" pitchFamily="2" charset="-122"/>
              </a:rPr>
              <a:t>——</a:t>
            </a:r>
            <a:r>
              <a:rPr lang="en-US" altLang="zh-CN" b="1">
                <a:solidFill>
                  <a:srgbClr val="006699"/>
                </a:solidFill>
                <a:latin typeface="Verdana" panose="020B0604030504040204" pitchFamily="34" charset="0"/>
                <a:ea typeface="宋体" panose="02010600030101010101" pitchFamily="2" charset="-122"/>
              </a:rPr>
              <a:t> Lossless Compression Algorithms </a:t>
            </a:r>
            <a:r>
              <a:rPr lang="en-US" altLang="zh-CN" b="1" smtClean="0">
                <a:solidFill>
                  <a:srgbClr val="006699"/>
                </a:solidFill>
                <a:latin typeface="Verdana" panose="020B0604030504040204" pitchFamily="34" charset="0"/>
                <a:ea typeface="宋体" panose="02010600030101010101" pitchFamily="2" charset="-122"/>
              </a:rPr>
              <a:t>(2017 Spring)</a:t>
            </a:r>
            <a:endParaRPr lang="en-US" altLang="zh-CN" b="1">
              <a:solidFill>
                <a:srgbClr val="006699"/>
              </a:solidFill>
              <a:latin typeface="Verdana" panose="020B0604030504040204" pitchFamily="34" charset="0"/>
              <a:ea typeface="宋体" panose="02010600030101010101" pitchFamily="2" charset="-122"/>
            </a:endParaRPr>
          </a:p>
        </p:txBody>
      </p:sp>
      <p:sp>
        <p:nvSpPr>
          <p:cNvPr id="1030" name="Line 55"/>
          <p:cNvSpPr>
            <a:spLocks noChangeShapeType="1"/>
          </p:cNvSpPr>
          <p:nvPr userDrawn="1"/>
        </p:nvSpPr>
        <p:spPr bwMode="auto">
          <a:xfrm>
            <a:off x="334434" y="6308725"/>
            <a:ext cx="115231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eaLnBrk="0" hangingPunct="0">
              <a:lnSpc>
                <a:spcPct val="100000"/>
              </a:lnSpc>
              <a:spcBef>
                <a:spcPct val="0"/>
              </a:spcBef>
              <a:buClrTx/>
              <a:buSzTx/>
              <a:buFontTx/>
              <a:buNone/>
            </a:pPr>
            <a:endParaRPr lang="zh-CN" altLang="en-US" sz="1800" b="1" smtClean="0">
              <a:solidFill>
                <a:srgbClr val="006699"/>
              </a:solidFill>
              <a:latin typeface="Verdana" panose="020B0604030504040204" pitchFamily="34" charset="0"/>
              <a:ea typeface="宋体" panose="02010600030101010101" pitchFamily="2" charset="-122"/>
            </a:endParaRPr>
          </a:p>
        </p:txBody>
      </p:sp>
      <p:sp>
        <p:nvSpPr>
          <p:cNvPr id="1031" name="Rectangle 56"/>
          <p:cNvSpPr>
            <a:spLocks noChangeArrowheads="1"/>
          </p:cNvSpPr>
          <p:nvPr userDrawn="1"/>
        </p:nvSpPr>
        <p:spPr bwMode="auto">
          <a:xfrm>
            <a:off x="11195051" y="6453189"/>
            <a:ext cx="4844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l" eaLnBrk="1" hangingPunct="1">
              <a:lnSpc>
                <a:spcPct val="100000"/>
              </a:lnSpc>
              <a:spcBef>
                <a:spcPct val="0"/>
              </a:spcBef>
              <a:buClrTx/>
              <a:buSzTx/>
              <a:buFontTx/>
              <a:buNone/>
              <a:defRPr/>
            </a:pPr>
            <a:fld id="{08976BE7-47DA-414B-AB19-5562E146E370}" type="slidenum">
              <a:rPr lang="en-US" altLang="zh-CN" sz="1200" smtClean="0">
                <a:solidFill>
                  <a:srgbClr val="006699"/>
                </a:solidFill>
              </a:rPr>
              <a:pPr algn="l" eaLnBrk="1" hangingPunct="1">
                <a:lnSpc>
                  <a:spcPct val="100000"/>
                </a:lnSpc>
                <a:spcBef>
                  <a:spcPct val="0"/>
                </a:spcBef>
                <a:buClrTx/>
                <a:buSzTx/>
                <a:buFontTx/>
                <a:buNone/>
                <a:defRPr/>
              </a:pPr>
              <a:t>‹#›</a:t>
            </a:fld>
            <a:endParaRPr lang="en-US" altLang="zh-CN" sz="1200" smtClean="0">
              <a:solidFill>
                <a:srgbClr val="006699"/>
              </a:solidFill>
            </a:endParaRPr>
          </a:p>
        </p:txBody>
      </p:sp>
    </p:spTree>
    <p:extLst>
      <p:ext uri="{BB962C8B-B14F-4D97-AF65-F5344CB8AC3E}">
        <p14:creationId xmlns:p14="http://schemas.microsoft.com/office/powerpoint/2010/main" val="1670097502"/>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 id="2147484469" r:id="rId13"/>
    <p:sldLayoutId id="2147484470" r:id="rId14"/>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2pPr>
      <a:lvl3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3pPr>
      <a:lvl4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4pPr>
      <a:lvl5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5pPr>
      <a:lvl6pPr marL="4572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6pPr>
      <a:lvl7pPr marL="9144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7pPr>
      <a:lvl8pPr marL="13716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8pPr>
      <a:lvl9pPr marL="18288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9pPr>
    </p:titleStyle>
    <p:bodyStyle>
      <a:lvl1pPr marL="342900" indent="-342900" algn="l" rtl="0" eaLnBrk="0" fontAlgn="base" hangingPunct="0">
        <a:spcBef>
          <a:spcPct val="20000"/>
        </a:spcBef>
        <a:spcAft>
          <a:spcPct val="0"/>
        </a:spcAft>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pPr>
              <a:buClr>
                <a:srgbClr val="E4E9EF"/>
              </a:buClr>
              <a:defRPr/>
            </a:pPr>
            <a:endParaRPr lang="en-US" altLang="zh-CN">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300" b="1" i="1">
                <a:solidFill>
                  <a:schemeClr val="tx1">
                    <a:lumMod val="65000"/>
                    <a:lumOff val="35000"/>
                  </a:schemeClr>
                </a:solidFill>
                <a:latin typeface="Century Gothic" pitchFamily="34" charset="0"/>
              </a:defRPr>
            </a:lvl1pPr>
          </a:lstStyle>
          <a:p>
            <a:pPr>
              <a:buClr>
                <a:srgbClr val="E4E9EF"/>
              </a:buClr>
              <a:defRPr/>
            </a:pPr>
            <a:r>
              <a:rPr lang="zh-CN" altLang="en-US" smtClean="0">
                <a:solidFill>
                  <a:prstClr val="black">
                    <a:lumMod val="65000"/>
                    <a:lumOff val="35000"/>
                  </a:prstClr>
                </a:solidFill>
              </a:rPr>
              <a:t>媒体信号处理基础（</a:t>
            </a:r>
            <a:r>
              <a:rPr lang="en-US" altLang="zh-CN" smtClean="0">
                <a:solidFill>
                  <a:prstClr val="black">
                    <a:lumMod val="65000"/>
                    <a:lumOff val="35000"/>
                  </a:prstClr>
                </a:solidFill>
              </a:rPr>
              <a:t>2012 </a:t>
            </a:r>
            <a:r>
              <a:rPr lang="zh-CN" altLang="en-US" smtClean="0">
                <a:solidFill>
                  <a:prstClr val="black">
                    <a:lumMod val="65000"/>
                    <a:lumOff val="35000"/>
                  </a:prstClr>
                </a:solidFill>
              </a:rPr>
              <a:t>夏）</a:t>
            </a:r>
            <a:endParaRPr lang="en-US" altLang="zh-CN" dirty="0" smtClean="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pPr>
              <a:buClr>
                <a:srgbClr val="E4E9EF"/>
              </a:buClr>
              <a:defRPr/>
            </a:pPr>
            <a:fld id="{09721AB5-65DE-4BCB-90F3-F2BE08F006F1}" type="slidenum">
              <a:rPr lang="en-US" altLang="zh-CN" smtClean="0">
                <a:solidFill>
                  <a:prstClr val="black">
                    <a:lumMod val="65000"/>
                    <a:lumOff val="35000"/>
                  </a:prstClr>
                </a:solidFill>
              </a:rPr>
              <a:pPr>
                <a:buClr>
                  <a:srgbClr val="E4E9EF"/>
                </a:buClr>
                <a:defRPr/>
              </a:pPr>
              <a:t>‹#›</a:t>
            </a:fld>
            <a:endParaRPr lang="en-US" altLang="zh-CN">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4E9EF"/>
              </a:buClr>
            </a:pPr>
            <a:endParaRPr lang="en-US" sz="1800">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4E9EF"/>
              </a:buClr>
            </a:pPr>
            <a:endParaRPr lang="en-US" sz="2000">
              <a:solidFill>
                <a:prstClr val="white"/>
              </a:solidFill>
            </a:endParaRPr>
          </a:p>
        </p:txBody>
      </p:sp>
    </p:spTree>
    <p:extLst>
      <p:ext uri="{BB962C8B-B14F-4D97-AF65-F5344CB8AC3E}">
        <p14:creationId xmlns:p14="http://schemas.microsoft.com/office/powerpoint/2010/main" val="272913323"/>
      </p:ext>
    </p:extLst>
  </p:cSld>
  <p:clrMap bg1="lt1" tx1="dk1" bg2="lt2" tx2="dk2" accent1="accent1" accent2="accent2" accent3="accent3" accent4="accent4" accent5="accent5" accent6="accent6" hlink="hlink" folHlink="folHlink"/>
  <p:sldLayoutIdLst>
    <p:sldLayoutId id="2147484472" r:id="rId1"/>
    <p:sldLayoutId id="2147484473" r:id="rId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1" name="Rectangle 45"/>
          <p:cNvSpPr>
            <a:spLocks noGrp="1" noChangeArrowheads="1"/>
          </p:cNvSpPr>
          <p:nvPr>
            <p:ph type="title"/>
          </p:nvPr>
        </p:nvSpPr>
        <p:spPr bwMode="auto">
          <a:xfrm>
            <a:off x="590552" y="103188"/>
            <a:ext cx="10991849" cy="8048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6"/>
          <p:cNvSpPr>
            <a:spLocks noGrp="1" noChangeArrowheads="1"/>
          </p:cNvSpPr>
          <p:nvPr>
            <p:ph type="body" idx="1"/>
          </p:nvPr>
        </p:nvSpPr>
        <p:spPr bwMode="auto">
          <a:xfrm>
            <a:off x="594784" y="1196976"/>
            <a:ext cx="10972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64" name="Rectangle 48"/>
          <p:cNvSpPr>
            <a:spLocks noGrp="1" noChangeArrowheads="1"/>
          </p:cNvSpPr>
          <p:nvPr>
            <p:ph type="ftr" sz="quarter" idx="3"/>
          </p:nvPr>
        </p:nvSpPr>
        <p:spPr bwMode="auto">
          <a:xfrm>
            <a:off x="143934" y="6453188"/>
            <a:ext cx="1017693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i="1" dirty="0"/>
            </a:lvl1pPr>
          </a:lstStyle>
          <a:p>
            <a:pPr algn="l">
              <a:lnSpc>
                <a:spcPct val="100000"/>
              </a:lnSpc>
              <a:spcBef>
                <a:spcPct val="0"/>
              </a:spcBef>
              <a:buClrTx/>
              <a:buSzTx/>
              <a:buFontTx/>
              <a:buNone/>
              <a:defRPr/>
            </a:pPr>
            <a:r>
              <a:rPr lang="en-US" altLang="zh-CN" b="1">
                <a:solidFill>
                  <a:srgbClr val="006699"/>
                </a:solidFill>
                <a:latin typeface="Verdana" panose="020B0604030504040204" pitchFamily="34" charset="0"/>
                <a:ea typeface="宋体" panose="02010600030101010101" pitchFamily="2" charset="-122"/>
              </a:rPr>
              <a:t>Fundamentals of Multimedia </a:t>
            </a:r>
            <a:r>
              <a:rPr lang="en-US" altLang="zh-CN" b="1">
                <a:solidFill>
                  <a:srgbClr val="006699"/>
                </a:solidFill>
                <a:latin typeface="Arial"/>
                <a:ea typeface="宋体" panose="02010600030101010101" pitchFamily="2" charset="-122"/>
              </a:rPr>
              <a:t>——</a:t>
            </a:r>
            <a:r>
              <a:rPr lang="en-US" altLang="zh-CN" b="1">
                <a:solidFill>
                  <a:srgbClr val="006699"/>
                </a:solidFill>
                <a:latin typeface="Verdana" panose="020B0604030504040204" pitchFamily="34" charset="0"/>
                <a:ea typeface="宋体" panose="02010600030101010101" pitchFamily="2" charset="-122"/>
              </a:rPr>
              <a:t> Lossless Compression Algorithms </a:t>
            </a:r>
            <a:r>
              <a:rPr lang="en-US" altLang="zh-CN" b="1" smtClean="0">
                <a:solidFill>
                  <a:srgbClr val="006699"/>
                </a:solidFill>
                <a:latin typeface="Verdana" panose="020B0604030504040204" pitchFamily="34" charset="0"/>
                <a:ea typeface="宋体" panose="02010600030101010101" pitchFamily="2" charset="-122"/>
              </a:rPr>
              <a:t>(2017 Spring)</a:t>
            </a:r>
            <a:endParaRPr lang="en-US" altLang="zh-CN" b="1">
              <a:solidFill>
                <a:srgbClr val="006699"/>
              </a:solidFill>
              <a:latin typeface="Verdana" panose="020B0604030504040204" pitchFamily="34" charset="0"/>
              <a:ea typeface="宋体" panose="02010600030101010101" pitchFamily="2" charset="-122"/>
            </a:endParaRPr>
          </a:p>
        </p:txBody>
      </p:sp>
      <p:sp>
        <p:nvSpPr>
          <p:cNvPr id="1030" name="Line 55"/>
          <p:cNvSpPr>
            <a:spLocks noChangeShapeType="1"/>
          </p:cNvSpPr>
          <p:nvPr userDrawn="1"/>
        </p:nvSpPr>
        <p:spPr bwMode="auto">
          <a:xfrm>
            <a:off x="334434" y="6308725"/>
            <a:ext cx="115231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eaLnBrk="0" hangingPunct="0">
              <a:lnSpc>
                <a:spcPct val="100000"/>
              </a:lnSpc>
              <a:spcBef>
                <a:spcPct val="0"/>
              </a:spcBef>
              <a:buClrTx/>
              <a:buSzTx/>
              <a:buFontTx/>
              <a:buNone/>
            </a:pPr>
            <a:endParaRPr lang="zh-CN" altLang="en-US" sz="1800" b="1" smtClean="0">
              <a:solidFill>
                <a:srgbClr val="006699"/>
              </a:solidFill>
              <a:latin typeface="Verdana" panose="020B0604030504040204" pitchFamily="34" charset="0"/>
              <a:ea typeface="宋体" panose="02010600030101010101" pitchFamily="2" charset="-122"/>
            </a:endParaRPr>
          </a:p>
        </p:txBody>
      </p:sp>
      <p:sp>
        <p:nvSpPr>
          <p:cNvPr id="1031" name="Rectangle 56"/>
          <p:cNvSpPr>
            <a:spLocks noChangeArrowheads="1"/>
          </p:cNvSpPr>
          <p:nvPr userDrawn="1"/>
        </p:nvSpPr>
        <p:spPr bwMode="auto">
          <a:xfrm>
            <a:off x="11195051" y="6453189"/>
            <a:ext cx="4844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l" eaLnBrk="1" hangingPunct="1">
              <a:lnSpc>
                <a:spcPct val="100000"/>
              </a:lnSpc>
              <a:spcBef>
                <a:spcPct val="0"/>
              </a:spcBef>
              <a:buClrTx/>
              <a:buSzTx/>
              <a:buFontTx/>
              <a:buNone/>
              <a:defRPr/>
            </a:pPr>
            <a:fld id="{08976BE7-47DA-414B-AB19-5562E146E370}" type="slidenum">
              <a:rPr lang="en-US" altLang="zh-CN" sz="1200" smtClean="0">
                <a:solidFill>
                  <a:srgbClr val="006699"/>
                </a:solidFill>
              </a:rPr>
              <a:pPr algn="l" eaLnBrk="1" hangingPunct="1">
                <a:lnSpc>
                  <a:spcPct val="100000"/>
                </a:lnSpc>
                <a:spcBef>
                  <a:spcPct val="0"/>
                </a:spcBef>
                <a:buClrTx/>
                <a:buSzTx/>
                <a:buFontTx/>
                <a:buNone/>
                <a:defRPr/>
              </a:pPr>
              <a:t>‹#›</a:t>
            </a:fld>
            <a:endParaRPr lang="en-US" altLang="zh-CN" sz="1200" smtClean="0">
              <a:solidFill>
                <a:srgbClr val="006699"/>
              </a:solidFill>
            </a:endParaRPr>
          </a:p>
        </p:txBody>
      </p:sp>
    </p:spTree>
    <p:extLst>
      <p:ext uri="{BB962C8B-B14F-4D97-AF65-F5344CB8AC3E}">
        <p14:creationId xmlns:p14="http://schemas.microsoft.com/office/powerpoint/2010/main" val="839086268"/>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 id="2147484486" r:id="rId12"/>
    <p:sldLayoutId id="2147484487" r:id="rId13"/>
    <p:sldLayoutId id="2147484488" r:id="rId14"/>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2pPr>
      <a:lvl3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3pPr>
      <a:lvl4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4pPr>
      <a:lvl5pPr algn="l" rtl="0" eaLnBrk="0" fontAlgn="base" hangingPunct="0">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5pPr>
      <a:lvl6pPr marL="4572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6pPr>
      <a:lvl7pPr marL="9144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7pPr>
      <a:lvl8pPr marL="13716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8pPr>
      <a:lvl9pPr marL="1828800" algn="l" rtl="0" fontAlgn="base">
        <a:lnSpc>
          <a:spcPct val="90000"/>
        </a:lnSpc>
        <a:spcBef>
          <a:spcPct val="0"/>
        </a:spcBef>
        <a:spcAft>
          <a:spcPct val="0"/>
        </a:spcAft>
        <a:defRPr sz="4000">
          <a:solidFill>
            <a:srgbClr val="000000"/>
          </a:solidFill>
          <a:effectLst>
            <a:outerShdw blurRad="38100" dist="38100" dir="2700000" algn="tl">
              <a:srgbClr val="C0C0C0"/>
            </a:outerShdw>
          </a:effectLst>
          <a:latin typeface="Verdana" pitchFamily="34" charset="0"/>
          <a:ea typeface="黑体" pitchFamily="2" charset="-122"/>
        </a:defRPr>
      </a:lvl9pPr>
    </p:titleStyle>
    <p:bodyStyle>
      <a:lvl1pPr marL="342900" indent="-342900" algn="l" rtl="0" eaLnBrk="0" fontAlgn="base" hangingPunct="0">
        <a:spcBef>
          <a:spcPct val="20000"/>
        </a:spcBef>
        <a:spcAft>
          <a:spcPct val="0"/>
        </a:spcAft>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1.xml"/><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3.wmf"/><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log.csdn.net/solomonlangrui/article/details/52930245"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wmf"/><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image" Target="../media/image1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1703389" y="2276872"/>
            <a:ext cx="8785225" cy="762000"/>
          </a:xfrm>
        </p:spPr>
        <p:txBody>
          <a:bodyPr/>
          <a:lstStyle/>
          <a:p>
            <a:pPr algn="ctr"/>
            <a:r>
              <a:rPr lang="zh-CN" altLang="en-US" sz="3600" b="1" dirty="0" smtClean="0">
                <a:latin typeface="微软雅黑" pitchFamily="34" charset="-122"/>
                <a:ea typeface="微软雅黑" pitchFamily="34" charset="-122"/>
              </a:rPr>
              <a:t>无损图像压缩</a:t>
            </a:r>
            <a:endParaRPr lang="zh-CN" altLang="zh-CN" sz="2800" dirty="0">
              <a:latin typeface="微软雅黑" pitchFamily="34" charset="-122"/>
              <a:ea typeface="微软雅黑" pitchFamily="34" charset="-122"/>
            </a:endParaRPr>
          </a:p>
        </p:txBody>
      </p:sp>
      <p:sp>
        <p:nvSpPr>
          <p:cNvPr id="579599" name="Text Box 15"/>
          <p:cNvSpPr txBox="1">
            <a:spLocks noChangeArrowheads="1"/>
          </p:cNvSpPr>
          <p:nvPr/>
        </p:nvSpPr>
        <p:spPr bwMode="gray">
          <a:xfrm>
            <a:off x="1955008" y="3717032"/>
            <a:ext cx="8281987" cy="156966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a:spAutoFit/>
          </a:bodyPr>
          <a:lstStyle/>
          <a:p>
            <a:pPr>
              <a:lnSpc>
                <a:spcPct val="100000"/>
              </a:lnSpc>
              <a:spcBef>
                <a:spcPct val="50000"/>
              </a:spcBef>
              <a:buClrTx/>
              <a:buSzTx/>
              <a:buFontTx/>
              <a:buNone/>
              <a:defRPr/>
            </a:pPr>
            <a:r>
              <a:rPr kumimoji="1" lang="zh-CN" altLang="en-US" sz="2400" dirty="0">
                <a:latin typeface="微软雅黑" pitchFamily="34" charset="-122"/>
                <a:ea typeface="微软雅黑" pitchFamily="34" charset="-122"/>
              </a:rPr>
              <a:t>肖俊</a:t>
            </a:r>
            <a:endParaRPr kumimoji="1" lang="en-US" altLang="zh-CN" sz="2400" dirty="0">
              <a:latin typeface="微软雅黑" pitchFamily="34" charset="-122"/>
              <a:ea typeface="微软雅黑" pitchFamily="34" charset="-122"/>
            </a:endParaRPr>
          </a:p>
          <a:p>
            <a:pPr>
              <a:lnSpc>
                <a:spcPct val="100000"/>
              </a:lnSpc>
              <a:spcBef>
                <a:spcPct val="50000"/>
              </a:spcBef>
              <a:buClrTx/>
              <a:buSzTx/>
              <a:buFontTx/>
              <a:buNone/>
              <a:defRPr/>
            </a:pPr>
            <a:r>
              <a:rPr kumimoji="1" lang="zh-CN" altLang="en-US" sz="2400" dirty="0">
                <a:latin typeface="微软雅黑" pitchFamily="34" charset="-122"/>
                <a:ea typeface="微软雅黑" pitchFamily="34" charset="-122"/>
              </a:rPr>
              <a:t>浙江大学计算机学院 </a:t>
            </a:r>
            <a:r>
              <a:rPr kumimoji="1" lang="en-US" altLang="zh-CN" sz="2400" dirty="0">
                <a:latin typeface="微软雅黑" pitchFamily="34" charset="-122"/>
                <a:ea typeface="微软雅黑" pitchFamily="34" charset="-122"/>
              </a:rPr>
              <a:t> </a:t>
            </a:r>
          </a:p>
          <a:p>
            <a:pPr>
              <a:lnSpc>
                <a:spcPct val="100000"/>
              </a:lnSpc>
              <a:spcBef>
                <a:spcPct val="50000"/>
              </a:spcBef>
              <a:buClrTx/>
              <a:buSzTx/>
              <a:buFontTx/>
              <a:buNone/>
              <a:defRPr/>
            </a:pPr>
            <a:r>
              <a:rPr kumimoji="1" lang="en-US" altLang="zh-CN" sz="2400" dirty="0" smtClean="0">
                <a:latin typeface="Times New Roman" pitchFamily="18" charset="0"/>
                <a:ea typeface="楷体_GB2312" pitchFamily="49" charset="-122"/>
              </a:rPr>
              <a:t>2023</a:t>
            </a:r>
            <a:endParaRPr kumimoji="1" lang="en-US" altLang="zh-CN" sz="2400" dirty="0">
              <a:latin typeface="Times New Roman" pitchFamily="18" charset="0"/>
              <a:ea typeface="楷体_GB2312" pitchFamily="49" charset="-122"/>
            </a:endParaRPr>
          </a:p>
        </p:txBody>
      </p:sp>
      <p:sp>
        <p:nvSpPr>
          <p:cNvPr id="4" name="TextBox 3"/>
          <p:cNvSpPr txBox="1"/>
          <p:nvPr/>
        </p:nvSpPr>
        <p:spPr>
          <a:xfrm>
            <a:off x="3700954" y="1412777"/>
            <a:ext cx="4790094" cy="480131"/>
          </a:xfrm>
          <a:prstGeom prst="rect">
            <a:avLst/>
          </a:prstGeom>
          <a:noFill/>
        </p:spPr>
        <p:txBody>
          <a:bodyPr wrap="none" rtlCol="0">
            <a:spAutoFit/>
          </a:bodyPr>
          <a:lstStyle/>
          <a:p>
            <a:r>
              <a:rPr lang="en-US" altLang="zh-CN" sz="2800" dirty="0" err="1">
                <a:latin typeface="Times New Roman" panose="02020603050405020304" pitchFamily="18" charset="0"/>
                <a:cs typeface="Times New Roman" panose="02020603050405020304" pitchFamily="18" charset="0"/>
              </a:rPr>
              <a:t>Matlab</a:t>
            </a:r>
            <a:r>
              <a:rPr lang="zh-CN" altLang="en-US" sz="2800" dirty="0">
                <a:latin typeface="Times New Roman" panose="02020603050405020304" pitchFamily="18" charset="0"/>
                <a:cs typeface="Times New Roman" panose="02020603050405020304" pitchFamily="18" charset="0"/>
              </a:rPr>
              <a:t>图像处理编程实践初步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336898" name="Rectangle 2"/>
          <p:cNvSpPr>
            <a:spLocks noGrp="1" noChangeArrowheads="1"/>
          </p:cNvSpPr>
          <p:nvPr>
            <p:ph type="title"/>
          </p:nvPr>
        </p:nvSpPr>
        <p:spPr/>
        <p:txBody>
          <a:bodyPr/>
          <a:lstStyle/>
          <a:p>
            <a:pPr eaLnBrk="1" hangingPunct="1">
              <a:defRPr/>
            </a:pPr>
            <a:r>
              <a:rPr lang="en-US" altLang="zh-CN" sz="3600" b="1"/>
              <a:t>3.3 Differential coding of audio</a:t>
            </a:r>
          </a:p>
        </p:txBody>
      </p:sp>
      <p:pic>
        <p:nvPicPr>
          <p:cNvPr id="97284" name="Picture 3" descr="sampleal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6" y="1125538"/>
            <a:ext cx="8569325" cy="4946650"/>
          </a:xfrm>
          <a:noFill/>
        </p:spPr>
      </p:pic>
    </p:spTree>
    <p:extLst>
      <p:ext uri="{BB962C8B-B14F-4D97-AF65-F5344CB8AC3E}">
        <p14:creationId xmlns:p14="http://schemas.microsoft.com/office/powerpoint/2010/main" val="1518738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407554" name="Rectangle 2"/>
          <p:cNvSpPr>
            <a:spLocks noGrp="1" noChangeArrowheads="1"/>
          </p:cNvSpPr>
          <p:nvPr>
            <p:ph type="title"/>
          </p:nvPr>
        </p:nvSpPr>
        <p:spPr/>
        <p:txBody>
          <a:bodyPr/>
          <a:lstStyle/>
          <a:p>
            <a:pPr eaLnBrk="1" hangingPunct="1">
              <a:defRPr/>
            </a:pPr>
            <a:r>
              <a:rPr lang="en-US" altLang="zh-CN" sz="3600" b="1"/>
              <a:t>3.4 Lossless Predictive Coding</a:t>
            </a:r>
          </a:p>
        </p:txBody>
      </p:sp>
      <p:graphicFrame>
        <p:nvGraphicFramePr>
          <p:cNvPr id="99332" name="Object 7"/>
          <p:cNvGraphicFramePr>
            <a:graphicFrameLocks noGrp="1" noChangeAspect="1"/>
          </p:cNvGraphicFramePr>
          <p:nvPr>
            <p:ph sz="half" idx="1"/>
          </p:nvPr>
        </p:nvGraphicFramePr>
        <p:xfrm>
          <a:off x="6456364" y="3933825"/>
          <a:ext cx="358775" cy="503238"/>
        </p:xfrm>
        <a:graphic>
          <a:graphicData uri="http://schemas.openxmlformats.org/presentationml/2006/ole">
            <mc:AlternateContent xmlns:mc="http://schemas.openxmlformats.org/markup-compatibility/2006">
              <mc:Choice xmlns:v="urn:schemas-microsoft-com:vml" Requires="v">
                <p:oleObj spid="_x0000_s5168" name="Equation" r:id="rId4" imgW="190335" imgH="266469" progId="">
                  <p:embed/>
                </p:oleObj>
              </mc:Choice>
              <mc:Fallback>
                <p:oleObj name="Equation" r:id="rId4" imgW="190335" imgH="26646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4" y="3933825"/>
                        <a:ext cx="3587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3" name="Content Placeholder 2"/>
          <p:cNvSpPr>
            <a:spLocks/>
          </p:cNvSpPr>
          <p:nvPr/>
        </p:nvSpPr>
        <p:spPr bwMode="auto">
          <a:xfrm>
            <a:off x="1992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lgn="just" eaLnBrk="1" hangingPunct="1">
              <a:lnSpc>
                <a:spcPct val="80000"/>
              </a:lnSpc>
              <a:buFontTx/>
              <a:buNone/>
            </a:pPr>
            <a:r>
              <a:rPr lang="en-CA" altLang="zh-CN" sz="2400">
                <a:ea typeface="宋体" panose="02010600030101010101" pitchFamily="2" charset="-122"/>
              </a:rPr>
              <a:t>• Predictive coding: simply means transmitting differences — predict the next sample as being equal to the current sample; send not the sample itself but the difference between </a:t>
            </a:r>
            <a:r>
              <a:rPr lang="en-US" altLang="zh-CN" sz="2400">
                <a:ea typeface="宋体" panose="02010600030101010101" pitchFamily="2" charset="-122"/>
              </a:rPr>
              <a:t>previous and next.</a:t>
            </a:r>
          </a:p>
          <a:p>
            <a:pPr lvl="1" algn="just" eaLnBrk="1" hangingPunct="1">
              <a:lnSpc>
                <a:spcPct val="80000"/>
              </a:lnSpc>
              <a:buFontTx/>
              <a:buNone/>
            </a:pPr>
            <a:endParaRPr lang="en-US" altLang="zh-CN" sz="800">
              <a:ea typeface="宋体" panose="02010600030101010101" pitchFamily="2" charset="-122"/>
            </a:endParaRPr>
          </a:p>
          <a:p>
            <a:pPr lvl="1" algn="just" eaLnBrk="1" hangingPunct="1">
              <a:lnSpc>
                <a:spcPct val="80000"/>
              </a:lnSpc>
              <a:buFontTx/>
              <a:buNone/>
            </a:pPr>
            <a:r>
              <a:rPr lang="en-CA" altLang="zh-CN" sz="2400">
                <a:ea typeface="宋体" panose="02010600030101010101" pitchFamily="2" charset="-122"/>
              </a:rPr>
              <a:t>(a) Predictive coding consists of finding differences, and transmitting these using a PCM system.</a:t>
            </a:r>
          </a:p>
          <a:p>
            <a:pPr lvl="1" algn="just" eaLnBrk="1" hangingPunct="1">
              <a:lnSpc>
                <a:spcPct val="80000"/>
              </a:lnSpc>
              <a:buFont typeface="Arial" panose="020B0604020202020204" pitchFamily="34" charset="0"/>
              <a:buAutoNum type="alphaLcParenBoth"/>
            </a:pPr>
            <a:endParaRPr lang="en-CA" altLang="zh-CN" sz="800">
              <a:ea typeface="宋体" panose="02010600030101010101" pitchFamily="2" charset="-122"/>
            </a:endParaRPr>
          </a:p>
          <a:p>
            <a:pPr lvl="1" algn="just" eaLnBrk="1" hangingPunct="1">
              <a:lnSpc>
                <a:spcPct val="80000"/>
              </a:lnSpc>
              <a:buFontTx/>
              <a:buNone/>
            </a:pPr>
            <a:r>
              <a:rPr lang="en-CA" altLang="zh-CN" sz="2400">
                <a:ea typeface="宋体" panose="02010600030101010101" pitchFamily="2" charset="-122"/>
              </a:rPr>
              <a:t>(b) Note that differences of integers will be integers. Denote the integer input signal as the set of values f</a:t>
            </a:r>
            <a:r>
              <a:rPr lang="en-CA" altLang="zh-CN" sz="2400" baseline="-25000">
                <a:ea typeface="宋体" panose="02010600030101010101" pitchFamily="2" charset="-122"/>
              </a:rPr>
              <a:t>n</a:t>
            </a:r>
            <a:r>
              <a:rPr lang="en-CA" altLang="zh-CN" sz="2400">
                <a:ea typeface="宋体" panose="02010600030101010101" pitchFamily="2" charset="-122"/>
              </a:rPr>
              <a:t>. Then we predict values     as simply the previous value, and define the error e</a:t>
            </a:r>
            <a:r>
              <a:rPr lang="en-CA" altLang="zh-CN" sz="2400" i="1" baseline="-25000">
                <a:ea typeface="宋体" panose="02010600030101010101" pitchFamily="2" charset="-122"/>
              </a:rPr>
              <a:t>n</a:t>
            </a:r>
            <a:r>
              <a:rPr lang="en-CA" altLang="zh-CN" sz="2400">
                <a:ea typeface="宋体" panose="02010600030101010101" pitchFamily="2" charset="-122"/>
              </a:rPr>
              <a:t> as the difference between the actual and the predicted signal:</a:t>
            </a:r>
          </a:p>
          <a:p>
            <a:pPr lvl="1" algn="just" eaLnBrk="1" hangingPunct="1">
              <a:lnSpc>
                <a:spcPct val="80000"/>
              </a:lnSpc>
              <a:buFontTx/>
              <a:buNone/>
            </a:pPr>
            <a:r>
              <a:rPr lang="en-CA" altLang="zh-CN" sz="2400">
                <a:ea typeface="宋体" panose="02010600030101010101" pitchFamily="2" charset="-122"/>
              </a:rPr>
              <a:t> </a:t>
            </a:r>
          </a:p>
          <a:p>
            <a:pPr lvl="1" algn="just" eaLnBrk="1" hangingPunct="1">
              <a:lnSpc>
                <a:spcPct val="80000"/>
              </a:lnSpc>
              <a:buFontTx/>
              <a:buNone/>
            </a:pPr>
            <a:endParaRPr lang="en-CA" altLang="zh-CN" sz="2400">
              <a:ea typeface="宋体" panose="02010600030101010101" pitchFamily="2" charset="-122"/>
            </a:endParaRPr>
          </a:p>
          <a:p>
            <a:pPr lvl="1" algn="r" eaLnBrk="1" hangingPunct="1">
              <a:lnSpc>
                <a:spcPct val="80000"/>
              </a:lnSpc>
              <a:buFontTx/>
              <a:buNone/>
            </a:pPr>
            <a:r>
              <a:rPr lang="en-CA" altLang="zh-CN" sz="2400">
                <a:ea typeface="宋体" panose="02010600030101010101" pitchFamily="2" charset="-122"/>
              </a:rPr>
              <a:t>(6.12)</a:t>
            </a:r>
            <a:endParaRPr lang="en-US" altLang="zh-CN" sz="2400">
              <a:ea typeface="宋体" panose="02010600030101010101" pitchFamily="2" charset="-122"/>
            </a:endParaRPr>
          </a:p>
        </p:txBody>
      </p:sp>
      <p:graphicFrame>
        <p:nvGraphicFramePr>
          <p:cNvPr id="99334" name="Object 9"/>
          <p:cNvGraphicFramePr>
            <a:graphicFrameLocks noGrp="1" noChangeAspect="1"/>
          </p:cNvGraphicFramePr>
          <p:nvPr>
            <p:ph sz="half" idx="2"/>
          </p:nvPr>
        </p:nvGraphicFramePr>
        <p:xfrm>
          <a:off x="3071813" y="4797425"/>
          <a:ext cx="5111750" cy="1150938"/>
        </p:xfrm>
        <a:graphic>
          <a:graphicData uri="http://schemas.openxmlformats.org/presentationml/2006/ole">
            <mc:AlternateContent xmlns:mc="http://schemas.openxmlformats.org/markup-compatibility/2006">
              <mc:Choice xmlns:v="urn:schemas-microsoft-com:vml" Requires="v">
                <p:oleObj spid="_x0000_s5169" name="公式" r:id="rId6" imgW="1409088" imgH="317362" progId="Equation.3">
                  <p:embed/>
                </p:oleObj>
              </mc:Choice>
              <mc:Fallback>
                <p:oleObj name="公式" r:id="rId6" imgW="1409088" imgH="31736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813" y="4797425"/>
                        <a:ext cx="51117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0966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411650" name="Rectangle 2"/>
          <p:cNvSpPr>
            <a:spLocks noGrp="1" noChangeArrowheads="1"/>
          </p:cNvSpPr>
          <p:nvPr>
            <p:ph type="title"/>
          </p:nvPr>
        </p:nvSpPr>
        <p:spPr/>
        <p:txBody>
          <a:bodyPr/>
          <a:lstStyle/>
          <a:p>
            <a:pPr eaLnBrk="1" hangingPunct="1">
              <a:defRPr/>
            </a:pPr>
            <a:r>
              <a:rPr lang="en-US" altLang="zh-CN" sz="3600" b="1"/>
              <a:t>3.4 Lossless Predictive Coding</a:t>
            </a:r>
          </a:p>
        </p:txBody>
      </p:sp>
      <p:sp>
        <p:nvSpPr>
          <p:cNvPr id="101380" name="Rectangle 3"/>
          <p:cNvSpPr>
            <a:spLocks noGrp="1" noChangeArrowheads="1"/>
          </p:cNvSpPr>
          <p:nvPr>
            <p:ph type="body" sz="half" idx="1"/>
          </p:nvPr>
        </p:nvSpPr>
        <p:spPr>
          <a:xfrm>
            <a:off x="1970089" y="1196976"/>
            <a:ext cx="7870825" cy="4752975"/>
          </a:xfrm>
        </p:spPr>
        <p:txBody>
          <a:bodyPr/>
          <a:lstStyle/>
          <a:p>
            <a:pPr lvl="1" algn="just" eaLnBrk="1" hangingPunct="1">
              <a:buFontTx/>
              <a:buNone/>
            </a:pPr>
            <a:r>
              <a:rPr lang="en-CA" altLang="zh-CN" sz="2400">
                <a:ea typeface="宋体" panose="02010600030101010101" pitchFamily="2" charset="-122"/>
              </a:rPr>
              <a:t>(c) But it is often the case that some function of a few of the previous values, </a:t>
            </a:r>
            <a:r>
              <a:rPr lang="en-CA" altLang="zh-CN" sz="2400">
                <a:ea typeface="宋体" panose="02010600030101010101" pitchFamily="2" charset="-122"/>
                <a:cs typeface="Times New Roman" panose="02020603050405020304" pitchFamily="18" charset="0"/>
              </a:rPr>
              <a:t>fn</a:t>
            </a:r>
            <a:r>
              <a:rPr lang="en-CA" altLang="zh-CN" sz="2400">
                <a:ea typeface="宋体" panose="02010600030101010101" pitchFamily="2" charset="-122"/>
              </a:rPr>
              <a:t>−1, fn−2, fn−3, etc., provides a better prediction.  Typically, a linear predictor function is used:</a:t>
            </a:r>
          </a:p>
          <a:p>
            <a:pPr lvl="1" algn="just" eaLnBrk="1" hangingPunct="1">
              <a:buFontTx/>
              <a:buNone/>
            </a:pPr>
            <a:endParaRPr lang="en-CA" altLang="zh-CN" sz="2400">
              <a:ea typeface="宋体" panose="02010600030101010101" pitchFamily="2" charset="-122"/>
            </a:endParaRPr>
          </a:p>
          <a:p>
            <a:pPr lvl="1" algn="just" eaLnBrk="1" hangingPunct="1">
              <a:buFontTx/>
              <a:buNone/>
            </a:pPr>
            <a:endParaRPr lang="en-CA" altLang="zh-CN" sz="1800">
              <a:ea typeface="宋体" panose="02010600030101010101" pitchFamily="2" charset="-122"/>
            </a:endParaRPr>
          </a:p>
          <a:p>
            <a:pPr lvl="1" algn="just" eaLnBrk="1" hangingPunct="1">
              <a:buFontTx/>
              <a:buNone/>
            </a:pPr>
            <a:r>
              <a:rPr lang="en-CA" altLang="zh-CN" sz="1000">
                <a:ea typeface="宋体" panose="02010600030101010101" pitchFamily="2" charset="-122"/>
              </a:rPr>
              <a:t>  </a:t>
            </a:r>
          </a:p>
          <a:p>
            <a:pPr lvl="1" algn="just" eaLnBrk="1" hangingPunct="1">
              <a:buFontTx/>
              <a:buNone/>
            </a:pPr>
            <a:r>
              <a:rPr lang="en-CA" altLang="zh-CN" sz="2400">
                <a:ea typeface="宋体" panose="02010600030101010101" pitchFamily="2" charset="-122"/>
              </a:rPr>
              <a:t> The idea of forming differences is to make the histogram of </a:t>
            </a:r>
            <a:r>
              <a:rPr lang="en-US" altLang="zh-CN" sz="2400">
                <a:ea typeface="宋体" panose="02010600030101010101" pitchFamily="2" charset="-122"/>
              </a:rPr>
              <a:t>sample values more peaked.</a:t>
            </a:r>
          </a:p>
          <a:p>
            <a:pPr lvl="1" algn="just" eaLnBrk="1" hangingPunct="1">
              <a:buFontTx/>
              <a:buNone/>
            </a:pPr>
            <a:endParaRPr lang="en-CA" altLang="zh-CN" sz="2400">
              <a:ea typeface="宋体" panose="02010600030101010101" pitchFamily="2" charset="-122"/>
            </a:endParaRPr>
          </a:p>
          <a:p>
            <a:pPr eaLnBrk="1" hangingPunct="1"/>
            <a:endParaRPr lang="en-US" altLang="zh-CN" sz="1800">
              <a:ea typeface="宋体" panose="02010600030101010101" pitchFamily="2" charset="-122"/>
            </a:endParaRPr>
          </a:p>
        </p:txBody>
      </p:sp>
      <p:pic>
        <p:nvPicPr>
          <p:cNvPr id="101381" name="Picture 5" descr="speechsigna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289" y="4618038"/>
            <a:ext cx="2751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6" descr="histspeechsignal.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939" y="4618038"/>
            <a:ext cx="23907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8" descr="histdiffspeechsignal.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7663" y="4618039"/>
            <a:ext cx="22669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1384" name="Object 10"/>
          <p:cNvGraphicFramePr>
            <a:graphicFrameLocks noChangeAspect="1"/>
          </p:cNvGraphicFramePr>
          <p:nvPr/>
        </p:nvGraphicFramePr>
        <p:xfrm>
          <a:off x="5375276" y="2708275"/>
          <a:ext cx="2525713" cy="1073150"/>
        </p:xfrm>
        <a:graphic>
          <a:graphicData uri="http://schemas.openxmlformats.org/presentationml/2006/ole">
            <mc:AlternateContent xmlns:mc="http://schemas.openxmlformats.org/markup-compatibility/2006">
              <mc:Choice xmlns:v="urn:schemas-microsoft-com:vml" Requires="v">
                <p:oleObj spid="_x0000_s6169" name="公式" r:id="rId7" imgW="1016000" imgH="431800" progId="Equation.3">
                  <p:embed/>
                </p:oleObj>
              </mc:Choice>
              <mc:Fallback>
                <p:oleObj name="公式" r:id="rId7" imgW="10160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5276" y="2708275"/>
                        <a:ext cx="2525713"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4738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413698" name="Rectangle 2"/>
          <p:cNvSpPr>
            <a:spLocks noGrp="1" noChangeArrowheads="1"/>
          </p:cNvSpPr>
          <p:nvPr>
            <p:ph type="title"/>
          </p:nvPr>
        </p:nvSpPr>
        <p:spPr/>
        <p:txBody>
          <a:bodyPr/>
          <a:lstStyle/>
          <a:p>
            <a:pPr eaLnBrk="1" hangingPunct="1">
              <a:defRPr/>
            </a:pPr>
            <a:r>
              <a:rPr lang="en-US" altLang="zh-CN" sz="3600" b="1"/>
              <a:t>3.4 Lossless Predictive Coding</a:t>
            </a:r>
          </a:p>
        </p:txBody>
      </p:sp>
      <p:sp>
        <p:nvSpPr>
          <p:cNvPr id="103428" name="Rectangle 3"/>
          <p:cNvSpPr>
            <a:spLocks noGrp="1" noChangeArrowheads="1"/>
          </p:cNvSpPr>
          <p:nvPr>
            <p:ph type="body" idx="1"/>
          </p:nvPr>
        </p:nvSpPr>
        <p:spPr>
          <a:xfrm>
            <a:off x="1970088" y="1125539"/>
            <a:ext cx="8229600" cy="4752975"/>
          </a:xfrm>
        </p:spPr>
        <p:txBody>
          <a:bodyPr/>
          <a:lstStyle/>
          <a:p>
            <a:pPr eaLnBrk="1" hangingPunct="1">
              <a:lnSpc>
                <a:spcPct val="80000"/>
              </a:lnSpc>
            </a:pPr>
            <a:r>
              <a:rPr lang="en-US" altLang="zh-CN" sz="2200"/>
              <a:t>One problem: suppose our integer sample values are in the range 0..255. Then differences could be as much as -255..255 —we’ve increased our dynamic range (ratio of maximum to minimum) by a factor of two → need more bits to transmit some differences.</a:t>
            </a:r>
          </a:p>
          <a:p>
            <a:pPr eaLnBrk="1" hangingPunct="1">
              <a:lnSpc>
                <a:spcPct val="80000"/>
              </a:lnSpc>
            </a:pPr>
            <a:endParaRPr lang="en-US" altLang="zh-CN" sz="800"/>
          </a:p>
          <a:p>
            <a:pPr lvl="1" eaLnBrk="1" hangingPunct="1">
              <a:lnSpc>
                <a:spcPct val="80000"/>
              </a:lnSpc>
            </a:pPr>
            <a:r>
              <a:rPr lang="en-US" altLang="zh-CN" sz="2200"/>
              <a:t>(a) A clever solution for this: define two new codes, denoted SU and SD, standing for Shift-Up and Shift-Down. Some special code values will be reserved for these.</a:t>
            </a:r>
          </a:p>
          <a:p>
            <a:pPr eaLnBrk="1" hangingPunct="1">
              <a:lnSpc>
                <a:spcPct val="80000"/>
              </a:lnSpc>
            </a:pPr>
            <a:endParaRPr lang="en-US" altLang="zh-CN" sz="800"/>
          </a:p>
          <a:p>
            <a:pPr lvl="1" eaLnBrk="1" hangingPunct="1">
              <a:lnSpc>
                <a:spcPct val="80000"/>
              </a:lnSpc>
            </a:pPr>
            <a:r>
              <a:rPr lang="en-US" altLang="zh-CN" sz="2200"/>
              <a:t>(b) Then we can use codewords for only a limited set of signal  differences, say only the range −15..16. Differences which lie in the limited range can be coded as is, but with the extra two values for SU, SD, a value outside the range −15..16 can be transmitted as a series of shifts, followed by a value that is indeed inside the range −15..16.</a:t>
            </a:r>
          </a:p>
          <a:p>
            <a:pPr eaLnBrk="1" hangingPunct="1">
              <a:lnSpc>
                <a:spcPct val="80000"/>
              </a:lnSpc>
            </a:pPr>
            <a:endParaRPr lang="en-US" altLang="zh-CN" sz="800"/>
          </a:p>
          <a:p>
            <a:pPr lvl="1" eaLnBrk="1" hangingPunct="1">
              <a:lnSpc>
                <a:spcPct val="80000"/>
              </a:lnSpc>
            </a:pPr>
            <a:r>
              <a:rPr lang="en-US" altLang="zh-CN" sz="2200"/>
              <a:t>(c) For example, 100 is transmitted as: SU, SU, SU, 4, where (the codes for) SU and for 4 are what are transmitted (or stored).</a:t>
            </a:r>
          </a:p>
          <a:p>
            <a:pPr eaLnBrk="1" hangingPunct="1">
              <a:lnSpc>
                <a:spcPct val="80000"/>
              </a:lnSpc>
            </a:pPr>
            <a:endParaRPr lang="en-US" altLang="zh-CN" sz="2200"/>
          </a:p>
        </p:txBody>
      </p:sp>
    </p:spTree>
    <p:extLst>
      <p:ext uri="{BB962C8B-B14F-4D97-AF65-F5344CB8AC3E}">
        <p14:creationId xmlns:p14="http://schemas.microsoft.com/office/powerpoint/2010/main" val="1071591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409602" name="Rectangle 2"/>
          <p:cNvSpPr>
            <a:spLocks noGrp="1" noChangeArrowheads="1"/>
          </p:cNvSpPr>
          <p:nvPr>
            <p:ph type="title"/>
          </p:nvPr>
        </p:nvSpPr>
        <p:spPr/>
        <p:txBody>
          <a:bodyPr/>
          <a:lstStyle/>
          <a:p>
            <a:pPr eaLnBrk="1" hangingPunct="1">
              <a:defRPr/>
            </a:pPr>
            <a:r>
              <a:rPr lang="en-US" altLang="zh-CN" sz="3600" b="1"/>
              <a:t>3.4 Lossless Predictive Coding</a:t>
            </a:r>
          </a:p>
        </p:txBody>
      </p:sp>
      <p:sp>
        <p:nvSpPr>
          <p:cNvPr id="105476" name="Rectangle 3"/>
          <p:cNvSpPr>
            <a:spLocks noGrp="1" noChangeArrowheads="1"/>
          </p:cNvSpPr>
          <p:nvPr>
            <p:ph type="body" sz="half" idx="1"/>
          </p:nvPr>
        </p:nvSpPr>
        <p:spPr>
          <a:xfrm>
            <a:off x="1970088" y="1196976"/>
            <a:ext cx="8229600" cy="4752975"/>
          </a:xfrm>
        </p:spPr>
        <p:txBody>
          <a:bodyPr/>
          <a:lstStyle/>
          <a:p>
            <a:pPr eaLnBrk="1" hangingPunct="1"/>
            <a:r>
              <a:rPr lang="en-US" altLang="zh-CN" sz="2800"/>
              <a:t>Lossless predictive coding — the decoder produces the same signals as the original. As a simple example, suppose we devise a predictor for     as follows:</a:t>
            </a:r>
          </a:p>
          <a:p>
            <a:pPr eaLnBrk="1" hangingPunct="1"/>
            <a:endParaRPr lang="en-US" altLang="zh-CN" sz="28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p:txBody>
      </p:sp>
      <p:graphicFrame>
        <p:nvGraphicFramePr>
          <p:cNvPr id="105477" name="Object 10"/>
          <p:cNvGraphicFramePr>
            <a:graphicFrameLocks noChangeAspect="1"/>
          </p:cNvGraphicFramePr>
          <p:nvPr/>
        </p:nvGraphicFramePr>
        <p:xfrm>
          <a:off x="3359150" y="3284539"/>
          <a:ext cx="4673600" cy="2447925"/>
        </p:xfrm>
        <a:graphic>
          <a:graphicData uri="http://schemas.openxmlformats.org/presentationml/2006/ole">
            <mc:AlternateContent xmlns:mc="http://schemas.openxmlformats.org/markup-compatibility/2006">
              <mc:Choice xmlns:v="urn:schemas-microsoft-com:vml" Requires="v">
                <p:oleObj spid="_x0000_s7216" name="公式" r:id="rId4" imgW="1308100" imgH="685800" progId="Equation.3">
                  <p:embed/>
                </p:oleObj>
              </mc:Choice>
              <mc:Fallback>
                <p:oleObj name="公式" r:id="rId4" imgW="13081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3284539"/>
                        <a:ext cx="4673600"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11"/>
          <p:cNvGraphicFramePr>
            <a:graphicFrameLocks noChangeAspect="1"/>
          </p:cNvGraphicFramePr>
          <p:nvPr/>
        </p:nvGraphicFramePr>
        <p:xfrm>
          <a:off x="2855913" y="2420939"/>
          <a:ext cx="431800" cy="720725"/>
        </p:xfrm>
        <a:graphic>
          <a:graphicData uri="http://schemas.openxmlformats.org/presentationml/2006/ole">
            <mc:AlternateContent xmlns:mc="http://schemas.openxmlformats.org/markup-compatibility/2006">
              <mc:Choice xmlns:v="urn:schemas-microsoft-com:vml" Requires="v">
                <p:oleObj spid="_x0000_s7217" name="公式" r:id="rId6" imgW="190335" imgH="317225" progId="Equation.3">
                  <p:embed/>
                </p:oleObj>
              </mc:Choice>
              <mc:Fallback>
                <p:oleObj name="公式" r:id="rId6" imgW="190335" imgH="31722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420939"/>
                        <a:ext cx="4318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8139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419842" name="Rectangle 2"/>
          <p:cNvSpPr>
            <a:spLocks noGrp="1" noChangeArrowheads="1"/>
          </p:cNvSpPr>
          <p:nvPr>
            <p:ph type="title"/>
          </p:nvPr>
        </p:nvSpPr>
        <p:spPr/>
        <p:txBody>
          <a:bodyPr/>
          <a:lstStyle/>
          <a:p>
            <a:pPr eaLnBrk="1" hangingPunct="1">
              <a:defRPr/>
            </a:pPr>
            <a:r>
              <a:rPr lang="en-US" altLang="zh-CN" sz="3600" b="1"/>
              <a:t>3.4 Lossless Predictive Coding</a:t>
            </a:r>
          </a:p>
        </p:txBody>
      </p:sp>
      <p:sp>
        <p:nvSpPr>
          <p:cNvPr id="107524" name="Rectangle 3"/>
          <p:cNvSpPr>
            <a:spLocks noGrp="1" noChangeArrowheads="1"/>
          </p:cNvSpPr>
          <p:nvPr>
            <p:ph type="body" sz="half" idx="1"/>
          </p:nvPr>
        </p:nvSpPr>
        <p:spPr>
          <a:xfrm>
            <a:off x="1919288" y="1052514"/>
            <a:ext cx="8158162" cy="4752975"/>
          </a:xfrm>
        </p:spPr>
        <p:txBody>
          <a:bodyPr/>
          <a:lstStyle/>
          <a:p>
            <a:pPr eaLnBrk="1" hangingPunct="1"/>
            <a:r>
              <a:rPr lang="en-US" altLang="zh-CN" sz="2000"/>
              <a:t>Let’s consider an explicit example. Suppose we wish to code the sequence f1, f2, f3, f4, f5 = 21, 22, 27, 25, 22. For the purposes of the predictor, we’ll invent an extra signal value f0, equal to f1 = 21, and first transmit this initial value, uncoded:</a:t>
            </a:r>
          </a:p>
          <a:p>
            <a:pPr eaLnBrk="1" hangingPunct="1"/>
            <a:endParaRPr lang="en-US" altLang="zh-CN" sz="2000"/>
          </a:p>
        </p:txBody>
      </p:sp>
      <p:pic>
        <p:nvPicPr>
          <p:cNvPr id="1075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3" y="2349500"/>
            <a:ext cx="2952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702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可变长编码</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Huffman</a:t>
            </a:r>
            <a:r>
              <a:rPr lang="zh-CN" altLang="en-US" dirty="0" smtClean="0">
                <a:latin typeface="Times New Roman" pitchFamily="18" charset="0"/>
                <a:cs typeface="Times New Roman" pitchFamily="18" charset="0"/>
              </a:rPr>
              <a:t>编码（最典型的熵编码）</a:t>
            </a:r>
            <a:endParaRPr lang="en-US" altLang="zh-CN" dirty="0" smtClean="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David A. Huffman</a:t>
            </a:r>
            <a:r>
              <a:rPr lang="zh-CN" altLang="en-US" dirty="0" smtClean="0">
                <a:latin typeface="Times New Roman" pitchFamily="18" charset="0"/>
                <a:cs typeface="Times New Roman" pitchFamily="18" charset="0"/>
              </a:rPr>
              <a:t>在</a:t>
            </a:r>
            <a:r>
              <a:rPr lang="en-US" altLang="zh-CN" dirty="0" smtClean="0">
                <a:latin typeface="Times New Roman" pitchFamily="18" charset="0"/>
                <a:cs typeface="Times New Roman" pitchFamily="18" charset="0"/>
              </a:rPr>
              <a:t>1952</a:t>
            </a:r>
            <a:r>
              <a:rPr lang="zh-CN" altLang="en-US" dirty="0" smtClean="0">
                <a:latin typeface="Times New Roman" pitchFamily="18" charset="0"/>
                <a:cs typeface="Times New Roman" pitchFamily="18" charset="0"/>
              </a:rPr>
              <a:t>年提出</a:t>
            </a:r>
            <a:endParaRPr lang="en-US" altLang="zh-CN" dirty="0" smtClean="0">
              <a:latin typeface="Times New Roman" pitchFamily="18" charset="0"/>
              <a:cs typeface="Times New Roman" pitchFamily="18" charset="0"/>
            </a:endParaRPr>
          </a:p>
          <a:p>
            <a:pPr lvl="1"/>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buClr>
                <a:srgbClr val="E4E9EF"/>
              </a:buClr>
              <a:defRPr/>
            </a:pPr>
            <a:fld id="{A2E76F01-11C2-4B64-9D70-BDE5F31E3186}" type="slidenum">
              <a:rPr lang="en-US" altLang="zh-CN" smtClean="0">
                <a:solidFill>
                  <a:prstClr val="black">
                    <a:lumMod val="65000"/>
                    <a:lumOff val="35000"/>
                  </a:prstClr>
                </a:solidFill>
              </a:rPr>
              <a:pPr>
                <a:buClr>
                  <a:srgbClr val="E4E9EF"/>
                </a:buClr>
                <a:defRPr/>
              </a:pPr>
              <a:t>16</a:t>
            </a:fld>
            <a:endParaRPr lang="en-US" altLang="zh-CN">
              <a:solidFill>
                <a:prstClr val="black">
                  <a:lumMod val="65000"/>
                  <a:lumOff val="35000"/>
                </a:prstClr>
              </a:solidFill>
            </a:endParaRPr>
          </a:p>
        </p:txBody>
      </p:sp>
      <p:pic>
        <p:nvPicPr>
          <p:cNvPr id="5" name="Picture 3" descr="sc_huff"/>
          <p:cNvPicPr>
            <a:picLocks noChangeAspect="1" noChangeArrowheads="1"/>
          </p:cNvPicPr>
          <p:nvPr/>
        </p:nvPicPr>
        <p:blipFill>
          <a:blip r:embed="rId2" cstate="print"/>
          <a:srcRect/>
          <a:stretch>
            <a:fillRect/>
          </a:stretch>
        </p:blipFill>
        <p:spPr bwMode="auto">
          <a:xfrm>
            <a:off x="2423592" y="2098762"/>
            <a:ext cx="7092404" cy="4759238"/>
          </a:xfrm>
          <a:prstGeom prst="rect">
            <a:avLst/>
          </a:prstGeom>
          <a:noFill/>
          <a:ln w="9525">
            <a:noFill/>
            <a:miter lim="800000"/>
            <a:headEnd/>
            <a:tailEnd/>
          </a:ln>
        </p:spPr>
      </p:pic>
    </p:spTree>
    <p:extLst>
      <p:ext uri="{BB962C8B-B14F-4D97-AF65-F5344CB8AC3E}">
        <p14:creationId xmlns:p14="http://schemas.microsoft.com/office/powerpoint/2010/main" val="1982260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Huffman</a:t>
            </a:r>
            <a:r>
              <a:rPr lang="zh-CN" altLang="en-US" dirty="0" smtClean="0">
                <a:latin typeface="Times New Roman" panose="02020603050405020304" pitchFamily="18" charset="0"/>
                <a:cs typeface="Times New Roman" panose="02020603050405020304" pitchFamily="18" charset="0"/>
              </a:rPr>
              <a:t>编码可能不唯一</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buClr>
                <a:srgbClr val="E4E9EF"/>
              </a:buClr>
              <a:defRPr/>
            </a:pPr>
            <a:fld id="{A2E76F01-11C2-4B64-9D70-BDE5F31E3186}" type="slidenum">
              <a:rPr lang="en-US" altLang="zh-CN" smtClean="0">
                <a:solidFill>
                  <a:prstClr val="black">
                    <a:lumMod val="65000"/>
                    <a:lumOff val="35000"/>
                  </a:prstClr>
                </a:solidFill>
              </a:rPr>
              <a:pPr>
                <a:buClr>
                  <a:srgbClr val="E4E9EF"/>
                </a:buClr>
                <a:defRPr/>
              </a:pPr>
              <a:t>17</a:t>
            </a:fld>
            <a:endParaRPr lang="en-US" altLang="zh-CN">
              <a:solidFill>
                <a:prstClr val="black">
                  <a:lumMod val="65000"/>
                  <a:lumOff val="35000"/>
                </a:prstClr>
              </a:solidFill>
            </a:endParaRPr>
          </a:p>
        </p:txBody>
      </p:sp>
      <p:pic>
        <p:nvPicPr>
          <p:cNvPr id="5" name="图片 4"/>
          <p:cNvPicPr>
            <a:picLocks noChangeAspect="1"/>
          </p:cNvPicPr>
          <p:nvPr/>
        </p:nvPicPr>
        <p:blipFill>
          <a:blip r:embed="rId2"/>
          <a:stretch>
            <a:fillRect/>
          </a:stretch>
        </p:blipFill>
        <p:spPr>
          <a:xfrm>
            <a:off x="1055440" y="1124744"/>
            <a:ext cx="7729024" cy="5548359"/>
          </a:xfrm>
          <a:prstGeom prst="rect">
            <a:avLst/>
          </a:prstGeom>
        </p:spPr>
      </p:pic>
    </p:spTree>
    <p:extLst>
      <p:ext uri="{BB962C8B-B14F-4D97-AF65-F5344CB8AC3E}">
        <p14:creationId xmlns:p14="http://schemas.microsoft.com/office/powerpoint/2010/main" val="137903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利用</a:t>
            </a:r>
            <a:r>
              <a:rPr lang="en-US" altLang="zh-CN" dirty="0" err="1" smtClean="0">
                <a:latin typeface="Times New Roman" panose="02020603050405020304" pitchFamily="18" charset="0"/>
                <a:cs typeface="Times New Roman" panose="02020603050405020304" pitchFamily="18" charset="0"/>
              </a:rPr>
              <a:t>Matlab</a:t>
            </a:r>
            <a:r>
              <a:rPr lang="zh-CN" altLang="en-US" dirty="0" smtClean="0">
                <a:latin typeface="Times New Roman" panose="02020603050405020304" pitchFamily="18" charset="0"/>
                <a:cs typeface="Times New Roman" panose="02020603050405020304" pitchFamily="18" charset="0"/>
              </a:rPr>
              <a:t>自带函数对字符串进行</a:t>
            </a:r>
            <a:r>
              <a:rPr lang="en-US" altLang="zh-CN" dirty="0" smtClean="0">
                <a:latin typeface="Times New Roman" panose="02020603050405020304" pitchFamily="18" charset="0"/>
                <a:cs typeface="Times New Roman" panose="02020603050405020304" pitchFamily="18" charset="0"/>
              </a:rPr>
              <a:t>Huffman</a:t>
            </a:r>
            <a:r>
              <a:rPr lang="zh-CN" altLang="en-US" dirty="0" smtClean="0">
                <a:latin typeface="Times New Roman" panose="02020603050405020304" pitchFamily="18" charset="0"/>
                <a:cs typeface="Times New Roman" panose="02020603050405020304" pitchFamily="18" charset="0"/>
              </a:rPr>
              <a:t>编码</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buClr>
                <a:srgbClr val="E4E9EF"/>
              </a:buClr>
              <a:defRPr/>
            </a:pPr>
            <a:fld id="{A2E76F01-11C2-4B64-9D70-BDE5F31E3186}" type="slidenum">
              <a:rPr lang="en-US" altLang="zh-CN" smtClean="0">
                <a:solidFill>
                  <a:prstClr val="black">
                    <a:lumMod val="65000"/>
                    <a:lumOff val="35000"/>
                  </a:prstClr>
                </a:solidFill>
              </a:rPr>
              <a:pPr>
                <a:buClr>
                  <a:srgbClr val="E4E9EF"/>
                </a:buClr>
                <a:defRPr/>
              </a:pPr>
              <a:t>18</a:t>
            </a:fld>
            <a:endParaRPr lang="en-US" altLang="zh-CN">
              <a:solidFill>
                <a:prstClr val="black">
                  <a:lumMod val="65000"/>
                  <a:lumOff val="35000"/>
                </a:prstClr>
              </a:solidFill>
            </a:endParaRPr>
          </a:p>
        </p:txBody>
      </p:sp>
      <p:pic>
        <p:nvPicPr>
          <p:cNvPr id="5" name="图片 4"/>
          <p:cNvPicPr>
            <a:picLocks noChangeAspect="1"/>
          </p:cNvPicPr>
          <p:nvPr/>
        </p:nvPicPr>
        <p:blipFill>
          <a:blip r:embed="rId2"/>
          <a:stretch>
            <a:fillRect/>
          </a:stretch>
        </p:blipFill>
        <p:spPr>
          <a:xfrm>
            <a:off x="643734" y="1166813"/>
            <a:ext cx="8553450" cy="5372100"/>
          </a:xfrm>
          <a:prstGeom prst="rect">
            <a:avLst/>
          </a:prstGeom>
        </p:spPr>
      </p:pic>
    </p:spTree>
    <p:extLst>
      <p:ext uri="{BB962C8B-B14F-4D97-AF65-F5344CB8AC3E}">
        <p14:creationId xmlns:p14="http://schemas.microsoft.com/office/powerpoint/2010/main" val="327687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利用</a:t>
            </a:r>
            <a:r>
              <a:rPr lang="en-US" altLang="zh-CN" dirty="0" err="1" smtClean="0">
                <a:latin typeface="Times New Roman" panose="02020603050405020304" pitchFamily="18" charset="0"/>
                <a:cs typeface="Times New Roman" panose="02020603050405020304" pitchFamily="18" charset="0"/>
              </a:rPr>
              <a:t>Matlab</a:t>
            </a:r>
            <a:r>
              <a:rPr lang="zh-CN" altLang="en-US" dirty="0" smtClean="0">
                <a:latin typeface="Times New Roman" panose="02020603050405020304" pitchFamily="18" charset="0"/>
                <a:cs typeface="Times New Roman" panose="02020603050405020304" pitchFamily="18" charset="0"/>
              </a:rPr>
              <a:t>自带函数对字符串进行</a:t>
            </a:r>
            <a:r>
              <a:rPr lang="en-US" altLang="zh-CN" dirty="0" smtClean="0">
                <a:latin typeface="Times New Roman" panose="02020603050405020304" pitchFamily="18" charset="0"/>
                <a:cs typeface="Times New Roman" panose="02020603050405020304" pitchFamily="18" charset="0"/>
              </a:rPr>
              <a:t>Huffman</a:t>
            </a:r>
            <a:r>
              <a:rPr lang="zh-CN" altLang="en-US" dirty="0" smtClean="0">
                <a:latin typeface="Times New Roman" panose="02020603050405020304" pitchFamily="18" charset="0"/>
                <a:cs typeface="Times New Roman" panose="02020603050405020304" pitchFamily="18" charset="0"/>
              </a:rPr>
              <a:t>编码</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buClr>
                <a:srgbClr val="E4E9EF"/>
              </a:buClr>
              <a:defRPr/>
            </a:pPr>
            <a:fld id="{A2E76F01-11C2-4B64-9D70-BDE5F31E3186}" type="slidenum">
              <a:rPr lang="en-US" altLang="zh-CN" smtClean="0">
                <a:solidFill>
                  <a:prstClr val="black">
                    <a:lumMod val="65000"/>
                    <a:lumOff val="35000"/>
                  </a:prstClr>
                </a:solidFill>
              </a:rPr>
              <a:pPr>
                <a:buClr>
                  <a:srgbClr val="E4E9EF"/>
                </a:buClr>
                <a:defRPr/>
              </a:pPr>
              <a:t>19</a:t>
            </a:fld>
            <a:endParaRPr lang="en-US" altLang="zh-CN">
              <a:solidFill>
                <a:prstClr val="black">
                  <a:lumMod val="65000"/>
                  <a:lumOff val="35000"/>
                </a:prstClr>
              </a:solidFill>
            </a:endParaRPr>
          </a:p>
        </p:txBody>
      </p:sp>
      <p:pic>
        <p:nvPicPr>
          <p:cNvPr id="5" name="图片 4"/>
          <p:cNvPicPr>
            <a:picLocks noChangeAspect="1"/>
          </p:cNvPicPr>
          <p:nvPr/>
        </p:nvPicPr>
        <p:blipFill>
          <a:blip r:embed="rId2"/>
          <a:stretch>
            <a:fillRect/>
          </a:stretch>
        </p:blipFill>
        <p:spPr>
          <a:xfrm>
            <a:off x="767408" y="1268760"/>
            <a:ext cx="7132156" cy="5221342"/>
          </a:xfrm>
          <a:prstGeom prst="rect">
            <a:avLst/>
          </a:prstGeom>
        </p:spPr>
      </p:pic>
    </p:spTree>
    <p:extLst>
      <p:ext uri="{BB962C8B-B14F-4D97-AF65-F5344CB8AC3E}">
        <p14:creationId xmlns:p14="http://schemas.microsoft.com/office/powerpoint/2010/main" val="117075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smtClean="0">
                <a:latin typeface="Times New Roman" pitchFamily="18" charset="0"/>
                <a:cs typeface="Times New Roman" pitchFamily="18" charset="0"/>
              </a:rPr>
              <a:t>信息论</a:t>
            </a:r>
            <a:endParaRPr lang="en-US" altLang="zh-CN" dirty="0" smtClean="0">
              <a:latin typeface="Times New Roman" pitchFamily="18" charset="0"/>
              <a:cs typeface="Times New Roman" pitchFamily="18" charset="0"/>
            </a:endParaRPr>
          </a:p>
          <a:p>
            <a:pPr>
              <a:lnSpc>
                <a:spcPct val="150000"/>
              </a:lnSpc>
            </a:pPr>
            <a:r>
              <a:rPr lang="zh-CN" altLang="en-US" dirty="0" smtClean="0">
                <a:latin typeface="Times New Roman" pitchFamily="18" charset="0"/>
                <a:cs typeface="Times New Roman" pitchFamily="18" charset="0"/>
              </a:rPr>
              <a:t>差分编码</a:t>
            </a:r>
            <a:endParaRPr lang="en-US" altLang="zh-CN" dirty="0" smtClean="0">
              <a:latin typeface="Times New Roman" pitchFamily="18" charset="0"/>
              <a:cs typeface="Times New Roman" pitchFamily="18" charset="0"/>
            </a:endParaRPr>
          </a:p>
          <a:p>
            <a:pPr>
              <a:lnSpc>
                <a:spcPct val="150000"/>
              </a:lnSpc>
            </a:pPr>
            <a:r>
              <a:rPr lang="zh-CN" altLang="en-US" dirty="0" smtClean="0">
                <a:latin typeface="Times New Roman" pitchFamily="18" charset="0"/>
                <a:cs typeface="Times New Roman" pitchFamily="18" charset="0"/>
              </a:rPr>
              <a:t>无损图像压缩</a:t>
            </a:r>
            <a:endParaRPr lang="en-US" altLang="zh-CN"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利用</a:t>
            </a:r>
            <a:r>
              <a:rPr lang="en-US" altLang="zh-CN" dirty="0" err="1" smtClean="0">
                <a:latin typeface="Times New Roman" panose="02020603050405020304" pitchFamily="18" charset="0"/>
                <a:cs typeface="Times New Roman" panose="02020603050405020304" pitchFamily="18" charset="0"/>
              </a:rPr>
              <a:t>Matlab</a:t>
            </a:r>
            <a:r>
              <a:rPr lang="zh-CN" altLang="en-US" dirty="0" smtClean="0">
                <a:latin typeface="Times New Roman" panose="02020603050405020304" pitchFamily="18" charset="0"/>
                <a:cs typeface="Times New Roman" panose="02020603050405020304" pitchFamily="18" charset="0"/>
              </a:rPr>
              <a:t>自带函数对字符串进行</a:t>
            </a:r>
            <a:r>
              <a:rPr lang="en-US" altLang="zh-CN" dirty="0" smtClean="0">
                <a:latin typeface="Times New Roman" panose="02020603050405020304" pitchFamily="18" charset="0"/>
                <a:cs typeface="Times New Roman" panose="02020603050405020304" pitchFamily="18" charset="0"/>
              </a:rPr>
              <a:t>Huffman</a:t>
            </a:r>
            <a:r>
              <a:rPr lang="zh-CN" altLang="en-US" dirty="0" smtClean="0">
                <a:latin typeface="Times New Roman" panose="02020603050405020304" pitchFamily="18" charset="0"/>
                <a:cs typeface="Times New Roman" panose="02020603050405020304" pitchFamily="18" charset="0"/>
              </a:rPr>
              <a:t>编码</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hlinkClick r:id="rId2"/>
              </a:rPr>
              <a:t>https://</a:t>
            </a:r>
            <a:r>
              <a:rPr lang="en-US" altLang="zh-CN" dirty="0" smtClean="0">
                <a:latin typeface="Times New Roman" panose="02020603050405020304" pitchFamily="18" charset="0"/>
                <a:cs typeface="Times New Roman" panose="02020603050405020304" pitchFamily="18" charset="0"/>
                <a:hlinkClick r:id="rId2"/>
              </a:rPr>
              <a:t>blog.csdn.net/solomonlangrui/article/details/52930245</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buClr>
                <a:srgbClr val="E4E9EF"/>
              </a:buClr>
              <a:defRPr/>
            </a:pPr>
            <a:fld id="{A2E76F01-11C2-4B64-9D70-BDE5F31E3186}" type="slidenum">
              <a:rPr lang="en-US" altLang="zh-CN" smtClean="0">
                <a:solidFill>
                  <a:prstClr val="black">
                    <a:lumMod val="65000"/>
                    <a:lumOff val="35000"/>
                  </a:prstClr>
                </a:solidFill>
              </a:rPr>
              <a:pPr>
                <a:buClr>
                  <a:srgbClr val="E4E9EF"/>
                </a:buClr>
                <a:defRPr/>
              </a:pPr>
              <a:t>20</a:t>
            </a:fld>
            <a:endParaRPr lang="en-US" altLang="zh-CN">
              <a:solidFill>
                <a:prstClr val="black">
                  <a:lumMod val="65000"/>
                  <a:lumOff val="35000"/>
                </a:prstClr>
              </a:solidFill>
            </a:endParaRPr>
          </a:p>
        </p:txBody>
      </p:sp>
    </p:spTree>
    <p:extLst>
      <p:ext uri="{BB962C8B-B14F-4D97-AF65-F5344CB8AC3E}">
        <p14:creationId xmlns:p14="http://schemas.microsoft.com/office/powerpoint/2010/main" val="27366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334850" name="Rectangle 2"/>
          <p:cNvSpPr>
            <a:spLocks noGrp="1" noChangeArrowheads="1"/>
          </p:cNvSpPr>
          <p:nvPr>
            <p:ph type="title"/>
          </p:nvPr>
        </p:nvSpPr>
        <p:spPr>
          <a:xfrm>
            <a:off x="1966914" y="103188"/>
            <a:ext cx="8701087" cy="804862"/>
          </a:xfrm>
        </p:spPr>
        <p:txBody>
          <a:bodyPr/>
          <a:lstStyle/>
          <a:p>
            <a:pPr eaLnBrk="1" hangingPunct="1">
              <a:defRPr/>
            </a:pPr>
            <a:r>
              <a:rPr lang="en-US" altLang="zh-CN" sz="3200" b="1"/>
              <a:t>3.2 Differential Coding of Images</a:t>
            </a:r>
          </a:p>
        </p:txBody>
      </p:sp>
      <p:sp>
        <p:nvSpPr>
          <p:cNvPr id="119812" name="Rectangle 3"/>
          <p:cNvSpPr>
            <a:spLocks noGrp="1" noChangeArrowheads="1"/>
          </p:cNvSpPr>
          <p:nvPr>
            <p:ph type="body" idx="1"/>
          </p:nvPr>
        </p:nvSpPr>
        <p:spPr/>
        <p:txBody>
          <a:bodyPr/>
          <a:lstStyle/>
          <a:p>
            <a:pPr eaLnBrk="1" hangingPunct="1">
              <a:buFontTx/>
              <a:buNone/>
            </a:pPr>
            <a:r>
              <a:rPr lang="en-US" altLang="zh-CN" smtClean="0"/>
              <a:t>   </a:t>
            </a:r>
            <a:r>
              <a:rPr lang="en-US" altLang="zh-CN" sz="2400"/>
              <a:t>Given an original image I (x, y), defining a difference image d (x, y) </a:t>
            </a:r>
          </a:p>
          <a:p>
            <a:pPr lvl="1" eaLnBrk="1" hangingPunct="1"/>
            <a:r>
              <a:rPr lang="en-US" altLang="zh-CN" sz="2400"/>
              <a:t>Using a simple difference operator</a:t>
            </a:r>
          </a:p>
          <a:p>
            <a:pPr lvl="2" eaLnBrk="1" hangingPunct="1"/>
            <a:r>
              <a:rPr lang="en-US" altLang="zh-CN" sz="2000"/>
              <a:t>d(x,y)=I(x,y)-I(x-1,y)</a:t>
            </a:r>
          </a:p>
          <a:p>
            <a:pPr lvl="1" eaLnBrk="1" hangingPunct="1"/>
            <a:r>
              <a:rPr lang="en-US" altLang="zh-CN" sz="2400"/>
              <a:t>Discrete 2D Laplacian operator </a:t>
            </a:r>
          </a:p>
          <a:p>
            <a:pPr lvl="2" eaLnBrk="1" hangingPunct="1"/>
            <a:r>
              <a:rPr lang="en-US" altLang="zh-CN" sz="2000"/>
              <a:t>d(x,y)</a:t>
            </a:r>
            <a:r>
              <a:rPr lang="zh-CN" altLang="en-US" sz="2000"/>
              <a:t>＝</a:t>
            </a:r>
            <a:r>
              <a:rPr lang="en-US" altLang="zh-CN" sz="2000"/>
              <a:t>4I(x,y)-I(x,y-1)-I(x,y+1)-I(x+1,y)-I(x-1,y)</a:t>
            </a:r>
          </a:p>
          <a:p>
            <a:pPr lvl="1" eaLnBrk="1" hangingPunct="1"/>
            <a:endParaRPr lang="en-US" altLang="zh-CN" sz="800"/>
          </a:p>
          <a:p>
            <a:pPr eaLnBrk="1" hangingPunct="1"/>
            <a:r>
              <a:rPr lang="en-CA" altLang="zh-CN" sz="2400">
                <a:ea typeface="宋体" panose="02010600030101010101" pitchFamily="2" charset="-122"/>
              </a:rPr>
              <a:t>Due to </a:t>
            </a:r>
            <a:r>
              <a:rPr lang="en-CA" altLang="zh-CN" sz="2400" i="1">
                <a:ea typeface="宋体" panose="02010600030101010101" pitchFamily="2" charset="-122"/>
              </a:rPr>
              <a:t>spatial redundancy </a:t>
            </a:r>
            <a:r>
              <a:rPr lang="en-CA" altLang="zh-CN" sz="2400">
                <a:ea typeface="宋体" panose="02010600030101010101" pitchFamily="2" charset="-122"/>
              </a:rPr>
              <a:t>existed in normal images </a:t>
            </a:r>
            <a:r>
              <a:rPr lang="en-CA" altLang="zh-CN" sz="2400" i="1">
                <a:latin typeface="Times New Roman" panose="02020603050405020304" pitchFamily="18" charset="0"/>
                <a:ea typeface="宋体" panose="02010600030101010101" pitchFamily="2" charset="-122"/>
              </a:rPr>
              <a:t>I</a:t>
            </a:r>
            <a:r>
              <a:rPr lang="en-CA" altLang="zh-CN" sz="2400">
                <a:ea typeface="宋体" panose="02010600030101010101" pitchFamily="2" charset="-122"/>
              </a:rPr>
              <a:t>, the difference image </a:t>
            </a:r>
            <a:r>
              <a:rPr lang="en-CA" altLang="zh-CN" sz="2400" i="1">
                <a:latin typeface="Times New Roman" panose="02020603050405020304" pitchFamily="18" charset="0"/>
                <a:ea typeface="宋体" panose="02010600030101010101" pitchFamily="2" charset="-122"/>
              </a:rPr>
              <a:t>d</a:t>
            </a:r>
            <a:r>
              <a:rPr lang="en-CA" altLang="zh-CN" sz="2400">
                <a:ea typeface="宋体" panose="02010600030101010101" pitchFamily="2" charset="-122"/>
              </a:rPr>
              <a:t> will have a narrower histogram and hence a smaller entropy</a:t>
            </a:r>
            <a:endParaRPr lang="en-US" altLang="zh-CN" sz="2400">
              <a:solidFill>
                <a:srgbClr val="FF0000"/>
              </a:solidFill>
            </a:endParaRPr>
          </a:p>
          <a:p>
            <a:pPr lvl="1" eaLnBrk="1" hangingPunct="1"/>
            <a:r>
              <a:rPr lang="en-US" altLang="zh-CN" sz="2400"/>
              <a:t>VLC -- shorter bit-length for the difference  image</a:t>
            </a:r>
          </a:p>
          <a:p>
            <a:pPr lvl="1" eaLnBrk="1" hangingPunct="1"/>
            <a:r>
              <a:rPr lang="en-US" altLang="zh-CN" sz="2400"/>
              <a:t>Compression works better on a difference image</a:t>
            </a:r>
          </a:p>
        </p:txBody>
      </p:sp>
    </p:spTree>
    <p:extLst>
      <p:ext uri="{BB962C8B-B14F-4D97-AF65-F5344CB8AC3E}">
        <p14:creationId xmlns:p14="http://schemas.microsoft.com/office/powerpoint/2010/main" val="14152850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pic>
        <p:nvPicPr>
          <p:cNvPr id="121859" name="Picture 3" descr="Dis of dif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76601" y="1414463"/>
            <a:ext cx="5688013" cy="4424362"/>
          </a:xfrm>
          <a:noFill/>
        </p:spPr>
      </p:pic>
      <p:sp>
        <p:nvSpPr>
          <p:cNvPr id="336901" name="Rectangle 5"/>
          <p:cNvSpPr>
            <a:spLocks noGrp="1" noChangeArrowheads="1"/>
          </p:cNvSpPr>
          <p:nvPr>
            <p:ph type="title"/>
          </p:nvPr>
        </p:nvSpPr>
        <p:spPr>
          <a:xfrm>
            <a:off x="1966914" y="103188"/>
            <a:ext cx="8701087" cy="804862"/>
          </a:xfrm>
        </p:spPr>
        <p:txBody>
          <a:bodyPr/>
          <a:lstStyle/>
          <a:p>
            <a:pPr eaLnBrk="1" hangingPunct="1">
              <a:defRPr/>
            </a:pPr>
            <a:r>
              <a:rPr lang="en-US" altLang="zh-CN" sz="3200" b="1"/>
              <a:t>3.2 Differential Coding of Images</a:t>
            </a:r>
          </a:p>
        </p:txBody>
      </p:sp>
    </p:spTree>
    <p:extLst>
      <p:ext uri="{BB962C8B-B14F-4D97-AF65-F5344CB8AC3E}">
        <p14:creationId xmlns:p14="http://schemas.microsoft.com/office/powerpoint/2010/main" val="1466919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338946" name="Rectangle 2"/>
          <p:cNvSpPr>
            <a:spLocks noGrp="1" noChangeArrowheads="1"/>
          </p:cNvSpPr>
          <p:nvPr>
            <p:ph type="title"/>
          </p:nvPr>
        </p:nvSpPr>
        <p:spPr/>
        <p:txBody>
          <a:bodyPr/>
          <a:lstStyle/>
          <a:p>
            <a:pPr eaLnBrk="1" hangingPunct="1">
              <a:defRPr/>
            </a:pPr>
            <a:r>
              <a:rPr lang="en-US" altLang="zh-CN" b="1" smtClean="0"/>
              <a:t>3.3 Lossless JPEG</a:t>
            </a:r>
          </a:p>
        </p:txBody>
      </p:sp>
      <p:sp>
        <p:nvSpPr>
          <p:cNvPr id="123908"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lgn="just">
              <a:lnSpc>
                <a:spcPct val="80000"/>
              </a:lnSpc>
              <a:buClrTx/>
              <a:buSzTx/>
              <a:buFontTx/>
              <a:buNone/>
            </a:pPr>
            <a:r>
              <a:rPr lang="en-CA" altLang="zh-CN" sz="2200">
                <a:ea typeface="宋体" panose="02010600030101010101" pitchFamily="2" charset="-122"/>
              </a:rPr>
              <a:t>• </a:t>
            </a:r>
            <a:r>
              <a:rPr lang="en-CA" altLang="zh-CN" sz="2200" b="1">
                <a:ea typeface="宋体" panose="02010600030101010101" pitchFamily="2" charset="-122"/>
              </a:rPr>
              <a:t>Lossless JPEG</a:t>
            </a:r>
            <a:r>
              <a:rPr lang="en-CA" altLang="zh-CN" sz="2200">
                <a:ea typeface="宋体" panose="02010600030101010101" pitchFamily="2" charset="-122"/>
              </a:rPr>
              <a:t>: A special case of the JPEG image compression.</a:t>
            </a:r>
          </a:p>
          <a:p>
            <a:pPr algn="just">
              <a:lnSpc>
                <a:spcPct val="80000"/>
              </a:lnSpc>
              <a:buClrTx/>
              <a:buSzTx/>
              <a:buFontTx/>
              <a:buNone/>
            </a:pPr>
            <a:endParaRPr lang="en-CA" altLang="zh-CN" sz="2200">
              <a:ea typeface="宋体" panose="02010600030101010101" pitchFamily="2" charset="-122"/>
            </a:endParaRPr>
          </a:p>
          <a:p>
            <a:pPr algn="just">
              <a:lnSpc>
                <a:spcPct val="80000"/>
              </a:lnSpc>
              <a:buClrTx/>
              <a:buSzTx/>
              <a:buFontTx/>
              <a:buNone/>
            </a:pPr>
            <a:r>
              <a:rPr lang="en-CA" altLang="zh-CN" sz="2200">
                <a:ea typeface="宋体" panose="02010600030101010101" pitchFamily="2" charset="-122"/>
              </a:rPr>
              <a:t>• </a:t>
            </a:r>
            <a:r>
              <a:rPr lang="en-CA" altLang="zh-CN" sz="2200" b="1">
                <a:ea typeface="宋体" panose="02010600030101010101" pitchFamily="2" charset="-122"/>
              </a:rPr>
              <a:t>The Predictive method</a:t>
            </a:r>
          </a:p>
          <a:p>
            <a:pPr algn="just">
              <a:lnSpc>
                <a:spcPct val="80000"/>
              </a:lnSpc>
              <a:buClrTx/>
              <a:buSzTx/>
              <a:buFontTx/>
              <a:buNone/>
            </a:pPr>
            <a:r>
              <a:rPr lang="en-CA" altLang="zh-CN" sz="2200">
                <a:ea typeface="宋体" panose="02010600030101010101" pitchFamily="2" charset="-122"/>
              </a:rPr>
              <a:t>	1. </a:t>
            </a:r>
            <a:r>
              <a:rPr lang="en-CA" altLang="zh-CN" sz="2200" b="1">
                <a:ea typeface="宋体" panose="02010600030101010101" pitchFamily="2" charset="-122"/>
              </a:rPr>
              <a:t>Forming a differential prediction</a:t>
            </a:r>
            <a:r>
              <a:rPr lang="en-CA" altLang="zh-CN" sz="2200">
                <a:ea typeface="宋体" panose="02010600030101010101" pitchFamily="2" charset="-122"/>
              </a:rPr>
              <a:t>: A predictor combines the 	values of up to three neighboring pixels as the predicted value for the current pixel, indicated by ‘X’ in Fig. 7.10. The predictor 	can use any one of the seven schemes listed in Table 7.6.</a:t>
            </a:r>
          </a:p>
          <a:p>
            <a:pPr algn="just">
              <a:lnSpc>
                <a:spcPct val="80000"/>
              </a:lnSpc>
              <a:buClrTx/>
              <a:buSzTx/>
              <a:buFontTx/>
              <a:buNone/>
            </a:pPr>
            <a:endParaRPr lang="en-CA" altLang="zh-CN" sz="2200">
              <a:ea typeface="宋体" panose="02010600030101010101" pitchFamily="2" charset="-122"/>
            </a:endParaRPr>
          </a:p>
          <a:p>
            <a:pPr algn="just">
              <a:lnSpc>
                <a:spcPct val="80000"/>
              </a:lnSpc>
              <a:buClrTx/>
              <a:buSzTx/>
              <a:buFontTx/>
              <a:buNone/>
            </a:pPr>
            <a:r>
              <a:rPr lang="en-CA" altLang="zh-CN" sz="2200">
                <a:ea typeface="宋体" panose="02010600030101010101" pitchFamily="2" charset="-122"/>
              </a:rPr>
              <a:t>	2. </a:t>
            </a:r>
            <a:r>
              <a:rPr lang="en-CA" altLang="zh-CN" sz="2200" b="1">
                <a:ea typeface="宋体" panose="02010600030101010101" pitchFamily="2" charset="-122"/>
              </a:rPr>
              <a:t>Encoding</a:t>
            </a:r>
            <a:r>
              <a:rPr lang="en-CA" altLang="zh-CN" sz="2200">
                <a:ea typeface="宋体" panose="02010600030101010101" pitchFamily="2" charset="-122"/>
              </a:rPr>
              <a:t>: The encoder compares the prediction with the actual pixel value at the position ‘X’ and encodes the difference using 	one of the lossless compression techniques we have discussed, 	e.g., the Huffman coding scheme.</a:t>
            </a:r>
          </a:p>
        </p:txBody>
      </p:sp>
    </p:spTree>
    <p:extLst>
      <p:ext uri="{BB962C8B-B14F-4D97-AF65-F5344CB8AC3E}">
        <p14:creationId xmlns:p14="http://schemas.microsoft.com/office/powerpoint/2010/main" val="5609458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340994" name="Rectangle 2"/>
          <p:cNvSpPr>
            <a:spLocks noGrp="1" noChangeArrowheads="1"/>
          </p:cNvSpPr>
          <p:nvPr>
            <p:ph type="title"/>
          </p:nvPr>
        </p:nvSpPr>
        <p:spPr/>
        <p:txBody>
          <a:bodyPr/>
          <a:lstStyle/>
          <a:p>
            <a:pPr eaLnBrk="1" hangingPunct="1">
              <a:defRPr/>
            </a:pPr>
            <a:r>
              <a:rPr lang="en-US" altLang="zh-CN" b="1" smtClean="0"/>
              <a:t>3.3 Lossless JPEG</a:t>
            </a:r>
          </a:p>
        </p:txBody>
      </p:sp>
      <p:sp>
        <p:nvSpPr>
          <p:cNvPr id="125956" name="Content Placeholder 2"/>
          <p:cNvSpPr>
            <a:spLocks/>
          </p:cNvSpPr>
          <p:nvPr/>
        </p:nvSpPr>
        <p:spPr bwMode="auto">
          <a:xfrm>
            <a:off x="1981200" y="4808539"/>
            <a:ext cx="82296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lnSpc>
                <a:spcPct val="100000"/>
              </a:lnSpc>
              <a:buClrTx/>
              <a:buSzTx/>
              <a:buFontTx/>
              <a:buNone/>
            </a:pPr>
            <a:r>
              <a:rPr lang="en-CA" altLang="zh-CN" sz="2000">
                <a:ea typeface="宋体" panose="02010600030101010101" pitchFamily="2" charset="-122"/>
              </a:rPr>
              <a:t>Fig. 7.10: Neighboring Pixels for Predictors in Lossless JPEG.</a:t>
            </a:r>
          </a:p>
          <a:p>
            <a:pPr algn="just">
              <a:lnSpc>
                <a:spcPct val="100000"/>
              </a:lnSpc>
              <a:buClrTx/>
              <a:buSzTx/>
              <a:buFontTx/>
              <a:buNone/>
            </a:pPr>
            <a:endParaRPr lang="en-CA" altLang="zh-CN" sz="2000">
              <a:ea typeface="宋体" panose="02010600030101010101" pitchFamily="2" charset="-122"/>
            </a:endParaRPr>
          </a:p>
          <a:p>
            <a:pPr algn="just">
              <a:lnSpc>
                <a:spcPct val="100000"/>
              </a:lnSpc>
              <a:buClrTx/>
              <a:buSzTx/>
              <a:buFontTx/>
              <a:buNone/>
            </a:pPr>
            <a:r>
              <a:rPr lang="en-CA" altLang="zh-CN" sz="2000">
                <a:ea typeface="宋体" panose="02010600030101010101" pitchFamily="2" charset="-122"/>
              </a:rPr>
              <a:t>• </a:t>
            </a:r>
            <a:r>
              <a:rPr lang="en-CA" altLang="zh-CN" sz="2000" b="1">
                <a:ea typeface="宋体" panose="02010600030101010101" pitchFamily="2" charset="-122"/>
              </a:rPr>
              <a:t>Note</a:t>
            </a:r>
            <a:r>
              <a:rPr lang="en-CA" altLang="zh-CN" sz="2000">
                <a:ea typeface="宋体" panose="02010600030101010101" pitchFamily="2" charset="-122"/>
              </a:rPr>
              <a:t>: Any of A, B, or C has already been decoded before it is used in the predictor, on the decoder side of an encode-decode cycle.</a:t>
            </a:r>
            <a:endParaRPr lang="en-CA" altLang="zh-CN" sz="2600" b="1">
              <a:latin typeface="Courier New" panose="02070309020205020404" pitchFamily="49" charset="0"/>
              <a:ea typeface="宋体" panose="02010600030101010101" pitchFamily="2" charset="-122"/>
              <a:cs typeface="Courier New" panose="02070309020205020404" pitchFamily="49" charset="0"/>
            </a:endParaRPr>
          </a:p>
        </p:txBody>
      </p:sp>
      <p:pic>
        <p:nvPicPr>
          <p:cNvPr id="125957" name="Picture 6" descr="lossless-jpe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1093789"/>
            <a:ext cx="4357688"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55995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424962" name="Rectangle 2"/>
          <p:cNvSpPr>
            <a:spLocks noGrp="1" noChangeArrowheads="1"/>
          </p:cNvSpPr>
          <p:nvPr>
            <p:ph type="title"/>
          </p:nvPr>
        </p:nvSpPr>
        <p:spPr/>
        <p:txBody>
          <a:bodyPr/>
          <a:lstStyle/>
          <a:p>
            <a:pPr eaLnBrk="1" hangingPunct="1">
              <a:defRPr/>
            </a:pPr>
            <a:r>
              <a:rPr lang="en-US" altLang="zh-CN" b="1" smtClean="0"/>
              <a:t>3.3 Lossless JPEG</a:t>
            </a:r>
          </a:p>
        </p:txBody>
      </p:sp>
      <p:sp>
        <p:nvSpPr>
          <p:cNvPr id="128004" name="Content Placeholder 2"/>
          <p:cNvSpPr>
            <a:spLocks/>
          </p:cNvSpPr>
          <p:nvPr/>
        </p:nvSpPr>
        <p:spPr bwMode="auto">
          <a:xfrm>
            <a:off x="1981200" y="1292225"/>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lnSpc>
                <a:spcPct val="100000"/>
              </a:lnSpc>
              <a:buClrTx/>
              <a:buSzTx/>
              <a:buFontTx/>
              <a:buNone/>
            </a:pPr>
            <a:r>
              <a:rPr lang="en-CA" altLang="zh-CN" sz="2400" b="1">
                <a:ea typeface="宋体" panose="02010600030101010101" pitchFamily="2" charset="-122"/>
              </a:rPr>
              <a:t>Table 7.6: Predictors for Lossless JPEG</a:t>
            </a:r>
          </a:p>
        </p:txBody>
      </p:sp>
      <p:graphicFrame>
        <p:nvGraphicFramePr>
          <p:cNvPr id="424994" name="Group 34"/>
          <p:cNvGraphicFramePr>
            <a:graphicFrameLocks noGrp="1"/>
          </p:cNvGraphicFramePr>
          <p:nvPr/>
        </p:nvGraphicFramePr>
        <p:xfrm>
          <a:off x="3048000" y="2046289"/>
          <a:ext cx="6096000" cy="2967039"/>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1" i="0" u="none" strike="noStrike" cap="none" normalizeH="0" baseline="0" smtClean="0">
                          <a:ln>
                            <a:noFill/>
                          </a:ln>
                          <a:solidFill>
                            <a:srgbClr val="FFFFFF"/>
                          </a:solidFill>
                          <a:effectLst/>
                          <a:latin typeface="Arial" charset="0"/>
                          <a:ea typeface="宋体" pitchFamily="2" charset="-122"/>
                        </a:rPr>
                        <a:t>Predictor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1" i="0" u="none" strike="noStrike" cap="none" normalizeH="0" baseline="0" smtClean="0">
                          <a:ln>
                            <a:noFill/>
                          </a:ln>
                          <a:solidFill>
                            <a:srgbClr val="FFFFFF"/>
                          </a:solidFill>
                          <a:effectLst/>
                          <a:latin typeface="Arial" charset="0"/>
                          <a:ea typeface="宋体" pitchFamily="2" charset="-122"/>
                        </a:rPr>
                        <a:t>Prediction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A + B –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A + (B – C) /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B + (A – C) /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P7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800" b="0" i="0" u="none" strike="noStrike" cap="none" normalizeH="0" baseline="0" smtClean="0">
                          <a:ln>
                            <a:noFill/>
                          </a:ln>
                          <a:solidFill>
                            <a:srgbClr val="000000"/>
                          </a:solidFill>
                          <a:effectLst/>
                          <a:latin typeface="Arial" charset="0"/>
                          <a:ea typeface="宋体" pitchFamily="2" charset="-122"/>
                        </a:rPr>
                        <a:t>(A + B) /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68288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anose="02020603050405020304" pitchFamily="18" charset="0"/>
                <a:cs typeface="Times New Roman" panose="02020603050405020304" pitchFamily="18" charset="0"/>
              </a:rPr>
              <a:t>Matlab</a:t>
            </a:r>
            <a:r>
              <a:rPr lang="zh-CN" altLang="en-US" dirty="0" smtClean="0">
                <a:latin typeface="Times New Roman" panose="02020603050405020304" pitchFamily="18" charset="0"/>
                <a:cs typeface="Times New Roman" panose="02020603050405020304" pitchFamily="18" charset="0"/>
              </a:rPr>
              <a:t>实现基于</a:t>
            </a:r>
            <a:r>
              <a:rPr lang="en-US" altLang="zh-CN" dirty="0" smtClean="0">
                <a:latin typeface="Times New Roman" panose="02020603050405020304" pitchFamily="18" charset="0"/>
                <a:cs typeface="Times New Roman" panose="02020603050405020304" pitchFamily="18" charset="0"/>
              </a:rPr>
              <a:t>Huffman</a:t>
            </a:r>
            <a:r>
              <a:rPr lang="zh-CN" altLang="en-US" dirty="0" smtClean="0">
                <a:latin typeface="Times New Roman" panose="02020603050405020304" pitchFamily="18" charset="0"/>
                <a:cs typeface="Times New Roman" panose="02020603050405020304" pitchFamily="18" charset="0"/>
              </a:rPr>
              <a:t>编码的图像压缩</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38871" y="1124744"/>
            <a:ext cx="10972800" cy="4896544"/>
          </a:xfrm>
        </p:spPr>
        <p:txBody>
          <a:bodyPr>
            <a:normAutofit/>
          </a:bodyPr>
          <a:lstStyle/>
          <a:p>
            <a:pPr marL="0" indent="0">
              <a:buNone/>
            </a:pPr>
            <a:r>
              <a:rPr lang="en-US" altLang="zh-CN" sz="1400" dirty="0">
                <a:latin typeface="Times New Roman" panose="02020603050405020304" pitchFamily="18" charset="0"/>
                <a:cs typeface="Times New Roman" panose="02020603050405020304" pitchFamily="18" charset="0"/>
              </a:rPr>
              <a:t>ENCO = </a:t>
            </a:r>
            <a:r>
              <a:rPr lang="en-US" altLang="zh-CN" sz="1400" dirty="0" err="1">
                <a:latin typeface="Times New Roman" panose="02020603050405020304" pitchFamily="18" charset="0"/>
                <a:cs typeface="Times New Roman" panose="02020603050405020304" pitchFamily="18" charset="0"/>
              </a:rPr>
              <a:t>huffmanenco</a:t>
            </a:r>
            <a:r>
              <a:rPr lang="en-US" altLang="zh-CN" sz="1400" dirty="0">
                <a:latin typeface="Times New Roman" panose="02020603050405020304" pitchFamily="18" charset="0"/>
                <a:cs typeface="Times New Roman" panose="02020603050405020304" pitchFamily="18" charset="0"/>
              </a:rPr>
              <a:t>(SIG, DICT) : </a:t>
            </a:r>
            <a:r>
              <a:rPr lang="zh-CN" altLang="en-US" sz="1400" dirty="0">
                <a:latin typeface="Times New Roman" panose="02020603050405020304" pitchFamily="18" charset="0"/>
                <a:cs typeface="Times New Roman" panose="02020603050405020304" pitchFamily="18" charset="0"/>
              </a:rPr>
              <a:t>哈夫曼编码函数，</a:t>
            </a:r>
            <a:r>
              <a:rPr lang="en-US" altLang="zh-CN" sz="1400" dirty="0">
                <a:latin typeface="Times New Roman" panose="02020603050405020304" pitchFamily="18" charset="0"/>
                <a:cs typeface="Times New Roman" panose="02020603050405020304" pitchFamily="18" charset="0"/>
              </a:rPr>
              <a:t>SIG</a:t>
            </a:r>
            <a:r>
              <a:rPr lang="zh-CN" altLang="en-US" sz="1400" dirty="0">
                <a:latin typeface="Times New Roman" panose="02020603050405020304" pitchFamily="18" charset="0"/>
                <a:cs typeface="Times New Roman" panose="02020603050405020304" pitchFamily="18" charset="0"/>
              </a:rPr>
              <a:t>为输入编码信号，</a:t>
            </a:r>
            <a:r>
              <a:rPr lang="en-US" altLang="zh-CN" sz="1400" dirty="0">
                <a:latin typeface="Times New Roman" panose="02020603050405020304" pitchFamily="18" charset="0"/>
                <a:cs typeface="Times New Roman" panose="02020603050405020304" pitchFamily="18" charset="0"/>
              </a:rPr>
              <a:t>DICT</a:t>
            </a:r>
            <a:r>
              <a:rPr lang="zh-CN" altLang="en-US" sz="1400" dirty="0">
                <a:latin typeface="Times New Roman" panose="02020603050405020304" pitchFamily="18" charset="0"/>
                <a:cs typeface="Times New Roman" panose="02020603050405020304" pitchFamily="18" charset="0"/>
              </a:rPr>
              <a:t>为编码字典，由函数</a:t>
            </a:r>
            <a:r>
              <a:rPr lang="en-US" altLang="zh-CN" sz="1400" dirty="0" err="1">
                <a:latin typeface="Times New Roman" panose="02020603050405020304" pitchFamily="18" charset="0"/>
                <a:cs typeface="Times New Roman" panose="02020603050405020304" pitchFamily="18" charset="0"/>
              </a:rPr>
              <a:t>huffmandict</a:t>
            </a:r>
            <a:r>
              <a:rPr lang="zh-CN" altLang="en-US" sz="1400" dirty="0">
                <a:latin typeface="Times New Roman" panose="02020603050405020304" pitchFamily="18" charset="0"/>
                <a:cs typeface="Times New Roman" panose="02020603050405020304" pitchFamily="18" charset="0"/>
              </a:rPr>
              <a:t>（）生成； </a:t>
            </a:r>
            <a:endParaRPr lang="en-US" altLang="zh-CN" sz="1400" dirty="0" smtClean="0">
              <a:latin typeface="Times New Roman" panose="02020603050405020304" pitchFamily="18" charset="0"/>
              <a:cs typeface="Times New Roman" panose="02020603050405020304" pitchFamily="18" charset="0"/>
            </a:endParaRPr>
          </a:p>
          <a:p>
            <a:pPr marL="0" indent="0">
              <a:buNone/>
            </a:pPr>
            <a:r>
              <a:rPr lang="en-US" altLang="zh-CN" sz="1400" dirty="0" smtClean="0">
                <a:latin typeface="Times New Roman" panose="02020603050405020304" pitchFamily="18" charset="0"/>
                <a:cs typeface="Times New Roman" panose="02020603050405020304" pitchFamily="18" charset="0"/>
              </a:rPr>
              <a:t>DECO </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huffmandeco</a:t>
            </a:r>
            <a:r>
              <a:rPr lang="en-US" altLang="zh-CN" sz="1400" dirty="0">
                <a:latin typeface="Times New Roman" panose="02020603050405020304" pitchFamily="18" charset="0"/>
                <a:cs typeface="Times New Roman" panose="02020603050405020304" pitchFamily="18" charset="0"/>
              </a:rPr>
              <a:t>(COMP, DICT) </a:t>
            </a:r>
            <a:r>
              <a:rPr lang="zh-CN" altLang="en-US" sz="1400" dirty="0">
                <a:latin typeface="Times New Roman" panose="02020603050405020304" pitchFamily="18" charset="0"/>
                <a:cs typeface="Times New Roman" panose="02020603050405020304" pitchFamily="18" charset="0"/>
              </a:rPr>
              <a:t>：哈夫曼解码函数，</a:t>
            </a:r>
            <a:r>
              <a:rPr lang="en-US" altLang="zh-CN" sz="1400" dirty="0">
                <a:latin typeface="Times New Roman" panose="02020603050405020304" pitchFamily="18" charset="0"/>
                <a:cs typeface="Times New Roman" panose="02020603050405020304" pitchFamily="18" charset="0"/>
              </a:rPr>
              <a:t>COMP</a:t>
            </a:r>
            <a:r>
              <a:rPr lang="zh-CN" altLang="en-US" sz="1400" dirty="0">
                <a:latin typeface="Times New Roman" panose="02020603050405020304" pitchFamily="18" charset="0"/>
                <a:cs typeface="Times New Roman" panose="02020603050405020304" pitchFamily="18" charset="0"/>
              </a:rPr>
              <a:t>为哈夫曼编码向量，即上面的</a:t>
            </a:r>
            <a:r>
              <a:rPr lang="en-US" altLang="zh-CN" sz="1400" dirty="0">
                <a:latin typeface="Times New Roman" panose="02020603050405020304" pitchFamily="18" charset="0"/>
                <a:cs typeface="Times New Roman" panose="02020603050405020304" pitchFamily="18" charset="0"/>
              </a:rPr>
              <a:t>ENCO</a:t>
            </a:r>
            <a:r>
              <a:rPr lang="zh-CN" altLang="en-US" sz="1400" dirty="0">
                <a:latin typeface="Times New Roman" panose="02020603050405020304" pitchFamily="18" charset="0"/>
                <a:cs typeface="Times New Roman" panose="02020603050405020304" pitchFamily="18" charset="0"/>
              </a:rPr>
              <a:t>； </a:t>
            </a:r>
            <a:endParaRPr lang="en-US" altLang="zh-CN" sz="1400" dirty="0" smtClean="0">
              <a:latin typeface="Times New Roman" panose="02020603050405020304" pitchFamily="18" charset="0"/>
              <a:cs typeface="Times New Roman" panose="02020603050405020304" pitchFamily="18" charset="0"/>
            </a:endParaRPr>
          </a:p>
          <a:p>
            <a:pPr marL="0" indent="0">
              <a:buNone/>
            </a:pPr>
            <a:r>
              <a:rPr lang="en-US" altLang="zh-CN" sz="1400" dirty="0" smtClean="0">
                <a:latin typeface="Times New Roman" panose="02020603050405020304" pitchFamily="18" charset="0"/>
                <a:cs typeface="Times New Roman" panose="02020603050405020304" pitchFamily="18" charset="0"/>
              </a:rPr>
              <a:t>DICT </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huffmandict</a:t>
            </a:r>
            <a:r>
              <a:rPr lang="en-US" altLang="zh-CN" sz="1400" dirty="0">
                <a:latin typeface="Times New Roman" panose="02020603050405020304" pitchFamily="18" charset="0"/>
                <a:cs typeface="Times New Roman" panose="02020603050405020304" pitchFamily="18" charset="0"/>
              </a:rPr>
              <a:t>(SYM, PROB) </a:t>
            </a:r>
            <a:r>
              <a:rPr lang="zh-CN" altLang="en-US" sz="1400" dirty="0">
                <a:latin typeface="Times New Roman" panose="02020603050405020304" pitchFamily="18" charset="0"/>
                <a:cs typeface="Times New Roman" panose="02020603050405020304" pitchFamily="18" charset="0"/>
              </a:rPr>
              <a:t>： 哈夫曼字典生成函数，</a:t>
            </a:r>
            <a:r>
              <a:rPr lang="en-US" altLang="zh-CN" sz="1400" dirty="0">
                <a:latin typeface="Times New Roman" panose="02020603050405020304" pitchFamily="18" charset="0"/>
                <a:cs typeface="Times New Roman" panose="02020603050405020304" pitchFamily="18" charset="0"/>
              </a:rPr>
              <a:t>SYM</a:t>
            </a:r>
            <a:r>
              <a:rPr lang="zh-CN" altLang="en-US" sz="1400" dirty="0">
                <a:latin typeface="Times New Roman" panose="02020603050405020304" pitchFamily="18" charset="0"/>
                <a:cs typeface="Times New Roman" panose="02020603050405020304" pitchFamily="18" charset="0"/>
              </a:rPr>
              <a:t>为信源符号向量，包含信息中所有符号，</a:t>
            </a:r>
            <a:r>
              <a:rPr lang="en-US" altLang="zh-CN" sz="1400" dirty="0">
                <a:latin typeface="Times New Roman" panose="02020603050405020304" pitchFamily="18" charset="0"/>
                <a:cs typeface="Times New Roman" panose="02020603050405020304" pitchFamily="18" charset="0"/>
              </a:rPr>
              <a:t>PROB</a:t>
            </a:r>
            <a:r>
              <a:rPr lang="zh-CN" altLang="en-US" sz="1400" dirty="0">
                <a:latin typeface="Times New Roman" panose="02020603050405020304" pitchFamily="18" charset="0"/>
                <a:cs typeface="Times New Roman" panose="02020603050405020304" pitchFamily="18" charset="0"/>
              </a:rPr>
              <a:t>为相应符号出现的概率；</a:t>
            </a:r>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26</a:t>
            </a:fld>
            <a:endParaRPr lang="en-US" altLang="zh-CN"/>
          </a:p>
        </p:txBody>
      </p:sp>
      <p:pic>
        <p:nvPicPr>
          <p:cNvPr id="5" name="图片 4"/>
          <p:cNvPicPr>
            <a:picLocks noChangeAspect="1"/>
          </p:cNvPicPr>
          <p:nvPr/>
        </p:nvPicPr>
        <p:blipFill>
          <a:blip r:embed="rId2"/>
          <a:stretch>
            <a:fillRect/>
          </a:stretch>
        </p:blipFill>
        <p:spPr>
          <a:xfrm>
            <a:off x="2351584" y="1988840"/>
            <a:ext cx="5505904" cy="4650821"/>
          </a:xfrm>
          <a:prstGeom prst="rect">
            <a:avLst/>
          </a:prstGeom>
        </p:spPr>
      </p:pic>
    </p:spTree>
    <p:extLst>
      <p:ext uri="{BB962C8B-B14F-4D97-AF65-F5344CB8AC3E}">
        <p14:creationId xmlns:p14="http://schemas.microsoft.com/office/powerpoint/2010/main" val="2741155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课程实验</a:t>
            </a:r>
            <a:r>
              <a:rPr lang="en-US" altLang="zh-CN"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t>编写代码实现如下功能：</a:t>
            </a:r>
            <a:endParaRPr lang="en-US" altLang="zh-CN" dirty="0" smtClean="0"/>
          </a:p>
          <a:p>
            <a:pPr lvl="1"/>
            <a:r>
              <a:rPr lang="zh-CN" altLang="en-US" dirty="0" smtClean="0"/>
              <a:t>输入灰度</a:t>
            </a:r>
            <a:r>
              <a:rPr lang="en-US" altLang="zh-CN" dirty="0" smtClean="0"/>
              <a:t>/</a:t>
            </a:r>
            <a:r>
              <a:rPr lang="zh-CN" altLang="en-US" dirty="0" smtClean="0"/>
              <a:t>真彩色图像，利用差分编码思想对其进行重编码并存储为数据文件；</a:t>
            </a:r>
            <a:endParaRPr lang="en-US" altLang="zh-CN" dirty="0" smtClean="0"/>
          </a:p>
          <a:p>
            <a:pPr lvl="1"/>
            <a:r>
              <a:rPr lang="zh-CN" altLang="en-US" dirty="0" smtClean="0"/>
              <a:t>装载编码后的数据文件进行解码得到原始图像文件并显示。</a:t>
            </a:r>
            <a:endParaRPr lang="zh-CN" altLang="en-US" dirty="0"/>
          </a:p>
        </p:txBody>
      </p:sp>
      <p:sp>
        <p:nvSpPr>
          <p:cNvPr id="4" name="灯片编号占位符 3"/>
          <p:cNvSpPr>
            <a:spLocks noGrp="1"/>
          </p:cNvSpPr>
          <p:nvPr>
            <p:ph type="sldNum" sz="quarter" idx="12"/>
          </p:nvPr>
        </p:nvSpPr>
        <p:spPr/>
        <p:txBody>
          <a:bodyPr/>
          <a:lstStyle/>
          <a:p>
            <a:pPr>
              <a:defRPr/>
            </a:pPr>
            <a:fld id="{A2E76F01-11C2-4B64-9D70-BDE5F31E3186}" type="slidenum">
              <a:rPr lang="en-US" altLang="zh-CN" smtClean="0"/>
              <a:pPr>
                <a:defRPr/>
              </a:pPr>
              <a:t>27</a:t>
            </a:fld>
            <a:endParaRPr lang="en-US" altLang="zh-CN"/>
          </a:p>
        </p:txBody>
      </p:sp>
    </p:spTree>
    <p:extLst>
      <p:ext uri="{BB962C8B-B14F-4D97-AF65-F5344CB8AC3E}">
        <p14:creationId xmlns:p14="http://schemas.microsoft.com/office/powerpoint/2010/main" val="322464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281602" name="Rectangle 2"/>
          <p:cNvSpPr>
            <a:spLocks noGrp="1" noChangeArrowheads="1"/>
          </p:cNvSpPr>
          <p:nvPr>
            <p:ph type="title"/>
          </p:nvPr>
        </p:nvSpPr>
        <p:spPr>
          <a:xfrm>
            <a:off x="1966914" y="103188"/>
            <a:ext cx="8701087" cy="804862"/>
          </a:xfrm>
        </p:spPr>
        <p:txBody>
          <a:bodyPr/>
          <a:lstStyle/>
          <a:p>
            <a:pPr eaLnBrk="1" hangingPunct="1">
              <a:defRPr/>
            </a:pPr>
            <a:r>
              <a:rPr lang="en-US" altLang="zh-CN" sz="3600" b="1"/>
              <a:t>1.3 Basics of Information Theory </a:t>
            </a:r>
          </a:p>
        </p:txBody>
      </p:sp>
      <p:sp>
        <p:nvSpPr>
          <p:cNvPr id="15364" name="Rectangle 3"/>
          <p:cNvSpPr>
            <a:spLocks noGrp="1" noChangeArrowheads="1"/>
          </p:cNvSpPr>
          <p:nvPr>
            <p:ph type="body" sz="half" idx="1"/>
          </p:nvPr>
        </p:nvSpPr>
        <p:spPr>
          <a:xfrm>
            <a:off x="1981201" y="1557338"/>
            <a:ext cx="8291513" cy="4608512"/>
          </a:xfrm>
        </p:spPr>
        <p:txBody>
          <a:bodyPr/>
          <a:lstStyle/>
          <a:p>
            <a:pPr eaLnBrk="1" hangingPunct="1"/>
            <a:r>
              <a:rPr lang="en-US" altLang="zh-CN" sz="2800"/>
              <a:t>The </a:t>
            </a:r>
            <a:r>
              <a:rPr lang="en-US" altLang="zh-CN" sz="2800">
                <a:solidFill>
                  <a:srgbClr val="FF0000"/>
                </a:solidFill>
              </a:rPr>
              <a:t>entropy of an information source</a:t>
            </a:r>
            <a:r>
              <a:rPr lang="en-US" altLang="zh-CN" sz="2800"/>
              <a:t> </a:t>
            </a:r>
          </a:p>
          <a:p>
            <a:pPr lvl="1" eaLnBrk="1" hangingPunct="1"/>
            <a:r>
              <a:rPr lang="en-US" altLang="zh-CN" sz="2400"/>
              <a:t>With alphabet S</a:t>
            </a:r>
            <a:r>
              <a:rPr lang="zh-CN" altLang="en-US" sz="2400"/>
              <a:t>＝｛</a:t>
            </a:r>
            <a:r>
              <a:rPr lang="en-US" altLang="zh-CN" sz="2400"/>
              <a:t>s1, s2, </a:t>
            </a:r>
            <a:r>
              <a:rPr lang="en-US" altLang="zh-CN" sz="2400">
                <a:latin typeface="Times New Roman" panose="02020603050405020304" pitchFamily="18" charset="0"/>
              </a:rPr>
              <a:t>…</a:t>
            </a:r>
            <a:r>
              <a:rPr lang="en-US" altLang="zh-CN" sz="2400"/>
              <a:t>, sn</a:t>
            </a:r>
            <a:r>
              <a:rPr lang="zh-CN" altLang="en-US" sz="2400"/>
              <a:t>｝</a:t>
            </a:r>
          </a:p>
          <a:p>
            <a:pPr lvl="1" eaLnBrk="1" hangingPunct="1"/>
            <a:r>
              <a:rPr lang="el-GR" altLang="zh-CN" sz="2400"/>
              <a:t>η</a:t>
            </a:r>
            <a:r>
              <a:rPr lang="zh-CN" altLang="en-US" sz="2400"/>
              <a:t>＝</a:t>
            </a:r>
            <a:r>
              <a:rPr lang="en-US" altLang="zh-CN" sz="2400"/>
              <a:t>H(S)</a:t>
            </a:r>
            <a:r>
              <a:rPr lang="zh-CN" altLang="en-US" sz="2400"/>
              <a:t>＝</a:t>
            </a:r>
          </a:p>
          <a:p>
            <a:pPr lvl="1" eaLnBrk="1" hangingPunct="1"/>
            <a:endParaRPr lang="zh-CN" altLang="en-US" sz="2400"/>
          </a:p>
          <a:p>
            <a:pPr lvl="1" eaLnBrk="1" hangingPunct="1"/>
            <a:r>
              <a:rPr lang="en-US" altLang="zh-CN" sz="2400"/>
              <a:t>p</a:t>
            </a:r>
            <a:r>
              <a:rPr lang="en-US" altLang="zh-CN" sz="2400" baseline="-25000"/>
              <a:t>i</a:t>
            </a:r>
            <a:r>
              <a:rPr lang="en-US" altLang="zh-CN" sz="2400"/>
              <a:t> is the probability that symbol s</a:t>
            </a:r>
            <a:r>
              <a:rPr lang="en-US" altLang="zh-CN" sz="2400" baseline="-25000"/>
              <a:t>i</a:t>
            </a:r>
            <a:r>
              <a:rPr lang="en-US" altLang="zh-CN" sz="2400"/>
              <a:t> in S will occur</a:t>
            </a:r>
          </a:p>
          <a:p>
            <a:pPr lvl="1" eaLnBrk="1" hangingPunct="1"/>
            <a:endParaRPr lang="en-US" altLang="zh-CN" sz="2400"/>
          </a:p>
          <a:p>
            <a:pPr eaLnBrk="1" hangingPunct="1"/>
            <a:r>
              <a:rPr lang="en-US" altLang="zh-CN" sz="2800"/>
              <a:t>           indicate the amount of information contained in characters (</a:t>
            </a:r>
            <a:r>
              <a:rPr lang="en-US" altLang="zh-CN" sz="2800">
                <a:solidFill>
                  <a:srgbClr val="FF0000"/>
                </a:solidFill>
              </a:rPr>
              <a:t>Self-information</a:t>
            </a:r>
            <a:r>
              <a:rPr lang="en-US" altLang="zh-CN" sz="2800"/>
              <a:t>) </a:t>
            </a:r>
          </a:p>
        </p:txBody>
      </p:sp>
      <p:graphicFrame>
        <p:nvGraphicFramePr>
          <p:cNvPr id="15365" name="Object 4"/>
          <p:cNvGraphicFramePr>
            <a:graphicFrameLocks noGrp="1" noChangeAspect="1"/>
          </p:cNvGraphicFramePr>
          <p:nvPr>
            <p:ph sz="quarter" idx="2"/>
          </p:nvPr>
        </p:nvGraphicFramePr>
        <p:xfrm>
          <a:off x="2640013" y="4249738"/>
          <a:ext cx="792162" cy="474662"/>
        </p:xfrm>
        <a:graphic>
          <a:graphicData uri="http://schemas.openxmlformats.org/presentationml/2006/ole">
            <mc:AlternateContent xmlns:mc="http://schemas.openxmlformats.org/markup-compatibility/2006">
              <mc:Choice xmlns:v="urn:schemas-microsoft-com:vml" Requires="v">
                <p:oleObj spid="_x0000_s1076" name="公式" r:id="rId4" imgW="571252" imgH="342751" progId="Equation.3">
                  <p:embed/>
                </p:oleObj>
              </mc:Choice>
              <mc:Fallback>
                <p:oleObj name="公式" r:id="rId4" imgW="571252" imgH="34275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013" y="4249738"/>
                        <a:ext cx="792162"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p:cNvGraphicFramePr>
            <a:graphicFrameLocks noGrp="1" noChangeAspect="1"/>
          </p:cNvGraphicFramePr>
          <p:nvPr>
            <p:ph sz="quarter" idx="3"/>
          </p:nvPr>
        </p:nvGraphicFramePr>
        <p:xfrm>
          <a:off x="4583113" y="2492375"/>
          <a:ext cx="3600450" cy="869950"/>
        </p:xfrm>
        <a:graphic>
          <a:graphicData uri="http://schemas.openxmlformats.org/presentationml/2006/ole">
            <mc:AlternateContent xmlns:mc="http://schemas.openxmlformats.org/markup-compatibility/2006">
              <mc:Choice xmlns:v="urn:schemas-microsoft-com:vml" Requires="v">
                <p:oleObj spid="_x0000_s1077" name="公式" r:id="rId6" imgW="1841500" imgH="444500" progId="Equation.3">
                  <p:embed/>
                </p:oleObj>
              </mc:Choice>
              <mc:Fallback>
                <p:oleObj name="公式" r:id="rId6" imgW="18415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113" y="2492375"/>
                        <a:ext cx="360045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48811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283650" name="Rectangle 2"/>
          <p:cNvSpPr>
            <a:spLocks noGrp="1" noChangeArrowheads="1"/>
          </p:cNvSpPr>
          <p:nvPr>
            <p:ph type="title"/>
          </p:nvPr>
        </p:nvSpPr>
        <p:spPr>
          <a:xfrm>
            <a:off x="1966914" y="103188"/>
            <a:ext cx="8701087" cy="804862"/>
          </a:xfrm>
        </p:spPr>
        <p:txBody>
          <a:bodyPr/>
          <a:lstStyle/>
          <a:p>
            <a:pPr eaLnBrk="1" hangingPunct="1">
              <a:defRPr/>
            </a:pPr>
            <a:r>
              <a:rPr lang="en-US" altLang="zh-CN" sz="3600" b="1"/>
              <a:t>1.3 Basics of Information Theory </a:t>
            </a:r>
          </a:p>
        </p:txBody>
      </p:sp>
      <p:sp>
        <p:nvSpPr>
          <p:cNvPr id="17412" name="Rectangle 3"/>
          <p:cNvSpPr>
            <a:spLocks noGrp="1" noChangeArrowheads="1"/>
          </p:cNvSpPr>
          <p:nvPr>
            <p:ph type="body" sz="half" idx="1"/>
          </p:nvPr>
        </p:nvSpPr>
        <p:spPr>
          <a:xfrm>
            <a:off x="1981201" y="1557338"/>
            <a:ext cx="8435975" cy="4608512"/>
          </a:xfrm>
        </p:spPr>
        <p:txBody>
          <a:bodyPr/>
          <a:lstStyle/>
          <a:p>
            <a:pPr eaLnBrk="1" hangingPunct="1"/>
            <a:r>
              <a:rPr lang="en-US" altLang="zh-CN" sz="2800">
                <a:solidFill>
                  <a:srgbClr val="FF0000"/>
                </a:solidFill>
              </a:rPr>
              <a:t>For example</a:t>
            </a:r>
            <a:r>
              <a:rPr lang="zh-CN" altLang="en-US" sz="2800"/>
              <a:t>：</a:t>
            </a:r>
            <a:r>
              <a:rPr lang="en-US" altLang="zh-CN" sz="2800"/>
              <a:t>the probability of </a:t>
            </a:r>
            <a:r>
              <a:rPr lang="en-US" altLang="zh-CN" sz="2800" b="1" i="1"/>
              <a:t>n</a:t>
            </a:r>
            <a:r>
              <a:rPr lang="en-US" altLang="zh-CN" sz="2800"/>
              <a:t> in a manuscript is </a:t>
            </a:r>
            <a:r>
              <a:rPr lang="en-US" altLang="zh-CN" sz="2800">
                <a:solidFill>
                  <a:srgbClr val="FF0000"/>
                </a:solidFill>
              </a:rPr>
              <a:t>1/32</a:t>
            </a:r>
            <a:r>
              <a:rPr lang="zh-CN" altLang="en-US" sz="2800"/>
              <a:t>，</a:t>
            </a:r>
            <a:r>
              <a:rPr lang="en-US" altLang="zh-CN" sz="2800"/>
              <a:t>so</a:t>
            </a:r>
          </a:p>
          <a:p>
            <a:pPr lvl="1" eaLnBrk="1" hangingPunct="1"/>
            <a:r>
              <a:rPr lang="en-US" altLang="zh-CN" sz="2400"/>
              <a:t>The amount of information is </a:t>
            </a:r>
            <a:r>
              <a:rPr lang="en-US" altLang="zh-CN" sz="2400">
                <a:solidFill>
                  <a:srgbClr val="FF0000"/>
                </a:solidFill>
              </a:rPr>
              <a:t>5 bits</a:t>
            </a:r>
          </a:p>
          <a:p>
            <a:pPr lvl="1" eaLnBrk="1" hangingPunct="1"/>
            <a:r>
              <a:rPr lang="en-US" altLang="zh-CN" sz="2400"/>
              <a:t>A character sting </a:t>
            </a:r>
            <a:r>
              <a:rPr lang="en-US" altLang="zh-CN" sz="2400">
                <a:solidFill>
                  <a:srgbClr val="FF0000"/>
                </a:solidFill>
              </a:rPr>
              <a:t>nnn require 15 bits</a:t>
            </a:r>
            <a:r>
              <a:rPr lang="en-US" altLang="zh-CN" sz="2400"/>
              <a:t> to code</a:t>
            </a:r>
          </a:p>
          <a:p>
            <a:pPr lvl="1" eaLnBrk="1" hangingPunct="1"/>
            <a:endParaRPr lang="en-US" altLang="zh-CN" sz="2400"/>
          </a:p>
          <a:p>
            <a:pPr eaLnBrk="1" hangingPunct="1"/>
            <a:r>
              <a:rPr lang="en-US" altLang="zh-CN" sz="2800">
                <a:solidFill>
                  <a:srgbClr val="FF0000"/>
                </a:solidFill>
              </a:rPr>
              <a:t>What is entropy</a:t>
            </a:r>
            <a:r>
              <a:rPr lang="en-US" altLang="zh-CN" sz="2800"/>
              <a:t>?</a:t>
            </a:r>
          </a:p>
          <a:p>
            <a:pPr lvl="1" eaLnBrk="1" hangingPunct="1"/>
            <a:r>
              <a:rPr lang="en-US" altLang="zh-CN" sz="2400"/>
              <a:t>A measure of the disorder of a system</a:t>
            </a:r>
          </a:p>
          <a:p>
            <a:pPr lvl="1" eaLnBrk="1" hangingPunct="1"/>
            <a:r>
              <a:rPr lang="en-US" altLang="zh-CN" sz="2400"/>
              <a:t>The more entropy, the more disorder</a:t>
            </a:r>
            <a:endParaRPr lang="el-GR" altLang="zh-CN" sz="2400"/>
          </a:p>
        </p:txBody>
      </p:sp>
    </p:spTree>
    <p:extLst>
      <p:ext uri="{BB962C8B-B14F-4D97-AF65-F5344CB8AC3E}">
        <p14:creationId xmlns:p14="http://schemas.microsoft.com/office/powerpoint/2010/main" val="38018192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19459" name="Rectangle 2"/>
          <p:cNvSpPr>
            <a:spLocks noGrp="1" noChangeArrowheads="1"/>
          </p:cNvSpPr>
          <p:nvPr>
            <p:ph type="body" sz="half" idx="1"/>
          </p:nvPr>
        </p:nvSpPr>
        <p:spPr>
          <a:xfrm>
            <a:off x="1981201" y="1412875"/>
            <a:ext cx="8291513" cy="4718050"/>
          </a:xfrm>
        </p:spPr>
        <p:txBody>
          <a:bodyPr/>
          <a:lstStyle/>
          <a:p>
            <a:pPr eaLnBrk="1" hangingPunct="1">
              <a:lnSpc>
                <a:spcPct val="90000"/>
              </a:lnSpc>
            </a:pPr>
            <a:r>
              <a:rPr lang="en-US" altLang="zh-CN" sz="2000"/>
              <a:t>Examples:</a:t>
            </a:r>
          </a:p>
          <a:p>
            <a:pPr lvl="1" eaLnBrk="1" hangingPunct="1">
              <a:lnSpc>
                <a:spcPct val="90000"/>
              </a:lnSpc>
            </a:pPr>
            <a:r>
              <a:rPr lang="en-US" altLang="zh-CN" sz="2000"/>
              <a:t>Suppose a system has 4 states outcome, each outcome has probability 1/4</a:t>
            </a:r>
            <a:r>
              <a:rPr lang="zh-CN" altLang="en-US" sz="2000"/>
              <a:t>：</a:t>
            </a:r>
          </a:p>
          <a:p>
            <a:pPr eaLnBrk="1" hangingPunct="1">
              <a:lnSpc>
                <a:spcPct val="90000"/>
              </a:lnSpc>
            </a:pPr>
            <a:endParaRPr lang="zh-CN" altLang="en-US" sz="2000"/>
          </a:p>
          <a:p>
            <a:pPr eaLnBrk="1" hangingPunct="1">
              <a:lnSpc>
                <a:spcPct val="90000"/>
              </a:lnSpc>
            </a:pPr>
            <a:endParaRPr lang="zh-CN" altLang="en-US" sz="2000"/>
          </a:p>
          <a:p>
            <a:pPr lvl="1" eaLnBrk="1" hangingPunct="1">
              <a:lnSpc>
                <a:spcPct val="90000"/>
              </a:lnSpc>
            </a:pPr>
            <a:r>
              <a:rPr lang="en-US" altLang="zh-CN" sz="2000"/>
              <a:t>If one state had probability ½,the other three had probability 1/6:</a:t>
            </a:r>
          </a:p>
          <a:p>
            <a:pPr lvl="1" eaLnBrk="1" hangingPunct="1">
              <a:lnSpc>
                <a:spcPct val="90000"/>
              </a:lnSpc>
            </a:pPr>
            <a:endParaRPr lang="en-US" altLang="zh-CN" sz="2000"/>
          </a:p>
          <a:p>
            <a:pPr lvl="1" eaLnBrk="1" hangingPunct="1">
              <a:lnSpc>
                <a:spcPct val="90000"/>
              </a:lnSpc>
            </a:pPr>
            <a:endParaRPr lang="en-US" altLang="zh-CN" sz="2000"/>
          </a:p>
          <a:p>
            <a:pPr lvl="1" eaLnBrk="1" hangingPunct="1">
              <a:lnSpc>
                <a:spcPct val="90000"/>
              </a:lnSpc>
            </a:pPr>
            <a:endParaRPr lang="en-US" altLang="zh-CN" sz="2000"/>
          </a:p>
          <a:p>
            <a:pPr lvl="1" eaLnBrk="1" hangingPunct="1">
              <a:lnSpc>
                <a:spcPct val="90000"/>
              </a:lnSpc>
            </a:pPr>
            <a:r>
              <a:rPr lang="en-US" altLang="zh-CN" sz="2000"/>
              <a:t>The most-occurring one means fewer bits to send</a:t>
            </a:r>
          </a:p>
          <a:p>
            <a:pPr eaLnBrk="1" hangingPunct="1">
              <a:lnSpc>
                <a:spcPct val="90000"/>
              </a:lnSpc>
            </a:pPr>
            <a:endParaRPr lang="en-US" altLang="zh-CN" sz="2000"/>
          </a:p>
          <a:p>
            <a:pPr eaLnBrk="1" hangingPunct="1">
              <a:lnSpc>
                <a:spcPct val="90000"/>
              </a:lnSpc>
            </a:pPr>
            <a:r>
              <a:rPr lang="en-US" altLang="zh-CN" sz="2000"/>
              <a:t>The definition of entropy -- </a:t>
            </a:r>
            <a:r>
              <a:rPr lang="en-US" altLang="zh-CN" sz="2000">
                <a:solidFill>
                  <a:srgbClr val="FF0000"/>
                </a:solidFill>
              </a:rPr>
              <a:t>identifying often-occurring symbols as short </a:t>
            </a:r>
            <a:r>
              <a:rPr lang="en-US" altLang="zh-CN" sz="2000" i="1">
                <a:solidFill>
                  <a:srgbClr val="FF0000"/>
                </a:solidFill>
              </a:rPr>
              <a:t>codewords</a:t>
            </a:r>
          </a:p>
          <a:p>
            <a:pPr lvl="1" eaLnBrk="1" hangingPunct="1">
              <a:lnSpc>
                <a:spcPct val="90000"/>
              </a:lnSpc>
            </a:pPr>
            <a:r>
              <a:rPr lang="en-US" altLang="zh-CN" sz="2000"/>
              <a:t>Variable-Length coding</a:t>
            </a:r>
          </a:p>
        </p:txBody>
      </p:sp>
      <p:graphicFrame>
        <p:nvGraphicFramePr>
          <p:cNvPr id="19460" name="Object 3"/>
          <p:cNvGraphicFramePr>
            <a:graphicFrameLocks noGrp="1" noChangeAspect="1"/>
          </p:cNvGraphicFramePr>
          <p:nvPr>
            <p:ph sz="quarter" idx="2"/>
          </p:nvPr>
        </p:nvGraphicFramePr>
        <p:xfrm>
          <a:off x="4727575" y="2060575"/>
          <a:ext cx="2376488" cy="998538"/>
        </p:xfrm>
        <a:graphic>
          <a:graphicData uri="http://schemas.openxmlformats.org/presentationml/2006/ole">
            <mc:AlternateContent xmlns:mc="http://schemas.openxmlformats.org/markup-compatibility/2006">
              <mc:Choice xmlns:v="urn:schemas-microsoft-com:vml" Requires="v">
                <p:oleObj spid="_x0000_s2100" name="公式" r:id="rId4" imgW="1345616" imgH="495085" progId="Equation.3">
                  <p:embed/>
                </p:oleObj>
              </mc:Choice>
              <mc:Fallback>
                <p:oleObj name="公式" r:id="rId4" imgW="1345616" imgH="4950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575" y="2060575"/>
                        <a:ext cx="2376488"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4"/>
          <p:cNvGraphicFramePr>
            <a:graphicFrameLocks noGrp="1" noChangeAspect="1"/>
          </p:cNvGraphicFramePr>
          <p:nvPr>
            <p:ph sz="quarter" idx="3"/>
          </p:nvPr>
        </p:nvGraphicFramePr>
        <p:xfrm>
          <a:off x="4008438" y="3429000"/>
          <a:ext cx="4032250" cy="871538"/>
        </p:xfrm>
        <a:graphic>
          <a:graphicData uri="http://schemas.openxmlformats.org/presentationml/2006/ole">
            <mc:AlternateContent xmlns:mc="http://schemas.openxmlformats.org/markup-compatibility/2006">
              <mc:Choice xmlns:v="urn:schemas-microsoft-com:vml" Requires="v">
                <p:oleObj spid="_x0000_s2101" name="公式" r:id="rId6" imgW="2235200" imgH="393700" progId="Equation.3">
                  <p:embed/>
                </p:oleObj>
              </mc:Choice>
              <mc:Fallback>
                <p:oleObj name="公式" r:id="rId6" imgW="22352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8" y="3429000"/>
                        <a:ext cx="403225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5701" name="Rectangle 5"/>
          <p:cNvSpPr>
            <a:spLocks noGrp="1" noChangeArrowheads="1"/>
          </p:cNvSpPr>
          <p:nvPr>
            <p:ph type="title"/>
          </p:nvPr>
        </p:nvSpPr>
        <p:spPr>
          <a:xfrm>
            <a:off x="1966914" y="103188"/>
            <a:ext cx="8701087" cy="804862"/>
          </a:xfrm>
        </p:spPr>
        <p:txBody>
          <a:bodyPr/>
          <a:lstStyle/>
          <a:p>
            <a:pPr eaLnBrk="1" hangingPunct="1">
              <a:defRPr/>
            </a:pPr>
            <a:r>
              <a:rPr lang="en-US" altLang="zh-CN" sz="3600" b="1"/>
              <a:t>1.3 Basics of Information Theory</a:t>
            </a:r>
            <a:r>
              <a:rPr lang="en-US" altLang="zh-CN" smtClean="0"/>
              <a:t> </a:t>
            </a:r>
          </a:p>
        </p:txBody>
      </p:sp>
    </p:spTree>
    <p:extLst>
      <p:ext uri="{BB962C8B-B14F-4D97-AF65-F5344CB8AC3E}">
        <p14:creationId xmlns:p14="http://schemas.microsoft.com/office/powerpoint/2010/main" val="306061476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pic>
        <p:nvPicPr>
          <p:cNvPr id="21507" name="Picture 2" descr="hist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89264" y="1365250"/>
            <a:ext cx="6480175" cy="3676650"/>
          </a:xfrm>
          <a:noFill/>
        </p:spPr>
      </p:pic>
      <p:sp>
        <p:nvSpPr>
          <p:cNvPr id="21508" name="Text Box 3"/>
          <p:cNvSpPr txBox="1">
            <a:spLocks noChangeArrowheads="1"/>
          </p:cNvSpPr>
          <p:nvPr/>
        </p:nvSpPr>
        <p:spPr bwMode="auto">
          <a:xfrm>
            <a:off x="2495550" y="5510213"/>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lnSpc>
                <a:spcPct val="100000"/>
              </a:lnSpc>
              <a:spcBef>
                <a:spcPct val="50000"/>
              </a:spcBef>
              <a:buClrTx/>
              <a:buSzTx/>
              <a:buFontTx/>
              <a:buNone/>
            </a:pPr>
            <a:r>
              <a:rPr lang="en-US" altLang="zh-CN" sz="2400" b="1">
                <a:solidFill>
                  <a:srgbClr val="006699"/>
                </a:solidFill>
                <a:ea typeface="宋体" panose="02010600030101010101" pitchFamily="2" charset="-122"/>
              </a:rPr>
              <a:t>Histograms for two gray-level images</a:t>
            </a:r>
          </a:p>
        </p:txBody>
      </p:sp>
      <p:sp>
        <p:nvSpPr>
          <p:cNvPr id="287748" name="Rectangle 4"/>
          <p:cNvSpPr>
            <a:spLocks noGrp="1" noChangeArrowheads="1"/>
          </p:cNvSpPr>
          <p:nvPr>
            <p:ph type="title"/>
          </p:nvPr>
        </p:nvSpPr>
        <p:spPr>
          <a:xfrm>
            <a:off x="1966914" y="103188"/>
            <a:ext cx="8701087" cy="804862"/>
          </a:xfrm>
        </p:spPr>
        <p:txBody>
          <a:bodyPr/>
          <a:lstStyle/>
          <a:p>
            <a:pPr eaLnBrk="1" hangingPunct="1">
              <a:defRPr/>
            </a:pPr>
            <a:r>
              <a:rPr lang="en-US" altLang="zh-CN" sz="3600" b="1"/>
              <a:t>1.3 Basics of Information Theory</a:t>
            </a:r>
            <a:r>
              <a:rPr lang="en-US" altLang="zh-CN" smtClean="0"/>
              <a:t> </a:t>
            </a:r>
          </a:p>
        </p:txBody>
      </p:sp>
    </p:spTree>
    <p:extLst>
      <p:ext uri="{BB962C8B-B14F-4D97-AF65-F5344CB8AC3E}">
        <p14:creationId xmlns:p14="http://schemas.microsoft.com/office/powerpoint/2010/main" val="518776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23555" name="Rectangle 2"/>
          <p:cNvSpPr>
            <a:spLocks noGrp="1" noChangeArrowheads="1"/>
          </p:cNvSpPr>
          <p:nvPr>
            <p:ph type="body" sz="half" idx="1"/>
          </p:nvPr>
        </p:nvSpPr>
        <p:spPr>
          <a:xfrm>
            <a:off x="1919288" y="1268414"/>
            <a:ext cx="8291512" cy="4968875"/>
          </a:xfrm>
        </p:spPr>
        <p:txBody>
          <a:bodyPr/>
          <a:lstStyle/>
          <a:p>
            <a:pPr eaLnBrk="1" hangingPunct="1"/>
            <a:r>
              <a:rPr lang="en-US" altLang="zh-CN" sz="2200"/>
              <a:t>The entropy of the two above images</a:t>
            </a:r>
          </a:p>
          <a:p>
            <a:pPr lvl="1" eaLnBrk="1" hangingPunct="1"/>
            <a:r>
              <a:rPr lang="en-US" altLang="zh-CN" sz="2200"/>
              <a:t>The entropy of image a is</a:t>
            </a:r>
            <a:r>
              <a:rPr lang="zh-CN" altLang="en-US" sz="2200"/>
              <a:t>：</a:t>
            </a:r>
          </a:p>
          <a:p>
            <a:pPr lvl="1" eaLnBrk="1" hangingPunct="1"/>
            <a:r>
              <a:rPr lang="zh-CN" altLang="en-US" sz="2200"/>
              <a:t>    </a:t>
            </a:r>
          </a:p>
          <a:p>
            <a:pPr lvl="1" eaLnBrk="1" hangingPunct="1"/>
            <a:r>
              <a:rPr lang="zh-CN" altLang="en-US" sz="2200"/>
              <a:t> </a:t>
            </a:r>
            <a:r>
              <a:rPr lang="el-GR" altLang="zh-CN" sz="2200"/>
              <a:t>η</a:t>
            </a:r>
            <a:r>
              <a:rPr lang="zh-CN" altLang="en-US" sz="2200"/>
              <a:t>＝</a:t>
            </a:r>
          </a:p>
          <a:p>
            <a:pPr lvl="1" eaLnBrk="1" hangingPunct="1"/>
            <a:endParaRPr lang="zh-CN" altLang="en-US" sz="2200"/>
          </a:p>
          <a:p>
            <a:pPr lvl="1" eaLnBrk="1" hangingPunct="1"/>
            <a:r>
              <a:rPr lang="en-US" altLang="zh-CN" sz="2200"/>
              <a:t>The entropy of image b is</a:t>
            </a:r>
            <a:r>
              <a:rPr lang="zh-CN" altLang="en-US" sz="2200"/>
              <a:t>：</a:t>
            </a:r>
          </a:p>
          <a:p>
            <a:pPr lvl="1" eaLnBrk="1" hangingPunct="1">
              <a:buFontTx/>
              <a:buNone/>
            </a:pPr>
            <a:r>
              <a:rPr lang="zh-CN" altLang="en-US" sz="2200"/>
              <a:t>     </a:t>
            </a:r>
            <a:r>
              <a:rPr lang="el-GR" altLang="zh-CN" sz="2200"/>
              <a:t>η</a:t>
            </a:r>
            <a:r>
              <a:rPr lang="en-US" altLang="zh-CN" sz="2200"/>
              <a:t> </a:t>
            </a:r>
            <a:r>
              <a:rPr lang="zh-CN" altLang="en-US" sz="2200"/>
              <a:t>＝</a:t>
            </a:r>
          </a:p>
          <a:p>
            <a:pPr lvl="1" eaLnBrk="1" hangingPunct="1">
              <a:buFontTx/>
              <a:buNone/>
            </a:pPr>
            <a:r>
              <a:rPr lang="zh-CN" altLang="en-US" sz="2200"/>
              <a:t>       </a:t>
            </a:r>
          </a:p>
          <a:p>
            <a:pPr lvl="1" eaLnBrk="1" hangingPunct="1">
              <a:buFontTx/>
              <a:buNone/>
            </a:pPr>
            <a:r>
              <a:rPr lang="zh-CN" altLang="en-US" sz="2200"/>
              <a:t>          </a:t>
            </a:r>
          </a:p>
          <a:p>
            <a:pPr lvl="1" eaLnBrk="1" hangingPunct="1">
              <a:buFontTx/>
              <a:buNone/>
            </a:pPr>
            <a:r>
              <a:rPr lang="zh-CN" altLang="en-US" sz="2200"/>
              <a:t>＝</a:t>
            </a:r>
            <a:r>
              <a:rPr lang="en-US" altLang="zh-CN" sz="2200"/>
              <a:t>0.33×1.59</a:t>
            </a:r>
            <a:r>
              <a:rPr lang="zh-CN" altLang="en-US" sz="2200"/>
              <a:t>＋</a:t>
            </a:r>
            <a:r>
              <a:rPr lang="en-US" altLang="zh-CN" sz="2200"/>
              <a:t>0.67×0.59</a:t>
            </a:r>
            <a:r>
              <a:rPr lang="zh-CN" altLang="en-US" sz="2200"/>
              <a:t>＝</a:t>
            </a:r>
            <a:r>
              <a:rPr lang="en-US" altLang="zh-CN" sz="2200"/>
              <a:t>0.92</a:t>
            </a:r>
          </a:p>
          <a:p>
            <a:pPr eaLnBrk="1" hangingPunct="1"/>
            <a:r>
              <a:rPr lang="en-US" altLang="zh-CN" sz="2200"/>
              <a:t>The entropy is greater when the probability is flat and smaller when it is more peaked.</a:t>
            </a:r>
          </a:p>
        </p:txBody>
      </p:sp>
      <p:graphicFrame>
        <p:nvGraphicFramePr>
          <p:cNvPr id="23556" name="Object 3"/>
          <p:cNvGraphicFramePr>
            <a:graphicFrameLocks noGrp="1" noChangeAspect="1"/>
          </p:cNvGraphicFramePr>
          <p:nvPr>
            <p:ph sz="quarter" idx="2"/>
          </p:nvPr>
        </p:nvGraphicFramePr>
        <p:xfrm>
          <a:off x="3648076" y="2276475"/>
          <a:ext cx="2447925" cy="908050"/>
        </p:xfrm>
        <a:graphic>
          <a:graphicData uri="http://schemas.openxmlformats.org/presentationml/2006/ole">
            <mc:AlternateContent xmlns:mc="http://schemas.openxmlformats.org/markup-compatibility/2006">
              <mc:Choice xmlns:v="urn:schemas-microsoft-com:vml" Requires="v">
                <p:oleObj spid="_x0000_s3124" name="公式" r:id="rId4" imgW="1129810" imgH="431613" progId="Equation.3">
                  <p:embed/>
                </p:oleObj>
              </mc:Choice>
              <mc:Fallback>
                <p:oleObj name="公式" r:id="rId4" imgW="1129810"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6" y="2276475"/>
                        <a:ext cx="2447925"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4"/>
          <p:cNvGraphicFramePr>
            <a:graphicFrameLocks noGrp="1" noChangeAspect="1"/>
          </p:cNvGraphicFramePr>
          <p:nvPr>
            <p:ph sz="quarter" idx="3"/>
          </p:nvPr>
        </p:nvGraphicFramePr>
        <p:xfrm>
          <a:off x="3719513" y="3789364"/>
          <a:ext cx="2736850" cy="903287"/>
        </p:xfrm>
        <a:graphic>
          <a:graphicData uri="http://schemas.openxmlformats.org/presentationml/2006/ole">
            <mc:AlternateContent xmlns:mc="http://schemas.openxmlformats.org/markup-compatibility/2006">
              <mc:Choice xmlns:v="urn:schemas-microsoft-com:vml" Requires="v">
                <p:oleObj spid="_x0000_s3125" name="公式" r:id="rId6" imgW="1028700" imgH="419100" progId="Equation.3">
                  <p:embed/>
                </p:oleObj>
              </mc:Choice>
              <mc:Fallback>
                <p:oleObj name="公式" r:id="rId6" imgW="1028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9513" y="3789364"/>
                        <a:ext cx="2736850"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797" name="Rectangle 5"/>
          <p:cNvSpPr>
            <a:spLocks noGrp="1" noChangeArrowheads="1"/>
          </p:cNvSpPr>
          <p:nvPr>
            <p:ph type="title"/>
          </p:nvPr>
        </p:nvSpPr>
        <p:spPr>
          <a:xfrm>
            <a:off x="1966914" y="103188"/>
            <a:ext cx="8701087" cy="804862"/>
          </a:xfrm>
        </p:spPr>
        <p:txBody>
          <a:bodyPr/>
          <a:lstStyle/>
          <a:p>
            <a:pPr eaLnBrk="1" hangingPunct="1">
              <a:defRPr/>
            </a:pPr>
            <a:r>
              <a:rPr lang="en-US" altLang="zh-CN" sz="3600" b="1"/>
              <a:t>1.3 Basics of Information Theory</a:t>
            </a:r>
            <a:r>
              <a:rPr lang="en-US" altLang="zh-CN" smtClean="0"/>
              <a:t> </a:t>
            </a:r>
          </a:p>
        </p:txBody>
      </p:sp>
    </p:spTree>
    <p:extLst>
      <p:ext uri="{BB962C8B-B14F-4D97-AF65-F5344CB8AC3E}">
        <p14:creationId xmlns:p14="http://schemas.microsoft.com/office/powerpoint/2010/main" val="36278140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rgbClr val="006699"/>
                </a:solidFill>
                <a:latin typeface="Verdana" panose="020B0604030504040204" pitchFamily="34" charset="0"/>
                <a:ea typeface="宋体" panose="02010600030101010101" pitchFamily="2" charset="-122"/>
              </a:rPr>
              <a:t>Fundamentals of Multimedia </a:t>
            </a:r>
            <a:r>
              <a:rPr lang="en-US" altLang="zh-CN" sz="1200">
                <a:solidFill>
                  <a:srgbClr val="006699"/>
                </a:solidFill>
                <a:ea typeface="宋体" panose="02010600030101010101" pitchFamily="2" charset="-122"/>
              </a:rPr>
              <a:t>——</a:t>
            </a:r>
            <a:r>
              <a:rPr lang="en-US" altLang="zh-CN" sz="1200">
                <a:solidFill>
                  <a:srgbClr val="006699"/>
                </a:solidFill>
                <a:latin typeface="Verdana" panose="020B0604030504040204" pitchFamily="34" charset="0"/>
                <a:ea typeface="宋体" panose="02010600030101010101" pitchFamily="2" charset="-122"/>
              </a:rPr>
              <a:t> Lossless Compression Algorithms (2017 Spring)</a:t>
            </a:r>
          </a:p>
        </p:txBody>
      </p:sp>
      <p:sp>
        <p:nvSpPr>
          <p:cNvPr id="349186" name="Rectangle 2"/>
          <p:cNvSpPr>
            <a:spLocks noGrp="1" noChangeArrowheads="1"/>
          </p:cNvSpPr>
          <p:nvPr>
            <p:ph type="title"/>
          </p:nvPr>
        </p:nvSpPr>
        <p:spPr>
          <a:xfrm>
            <a:off x="1966914" y="103188"/>
            <a:ext cx="8701087" cy="804862"/>
          </a:xfrm>
        </p:spPr>
        <p:txBody>
          <a:bodyPr/>
          <a:lstStyle/>
          <a:p>
            <a:pPr eaLnBrk="1" hangingPunct="1">
              <a:defRPr/>
            </a:pPr>
            <a:r>
              <a:rPr lang="en-US" altLang="zh-CN" sz="3600" b="1"/>
              <a:t>1.3 Basics of Information Theory</a:t>
            </a:r>
          </a:p>
        </p:txBody>
      </p:sp>
      <p:sp>
        <p:nvSpPr>
          <p:cNvPr id="25604"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lgn="just">
              <a:lnSpc>
                <a:spcPct val="80000"/>
              </a:lnSpc>
              <a:buClrTx/>
              <a:buSzTx/>
              <a:buFontTx/>
              <a:buNone/>
            </a:pPr>
            <a:r>
              <a:rPr lang="en-CA" altLang="zh-CN" sz="2500">
                <a:ea typeface="宋体" panose="02010600030101010101" pitchFamily="2" charset="-122"/>
              </a:rPr>
              <a:t>• As can be seen in Eq. (7.3): the entropy </a:t>
            </a:r>
            <a:r>
              <a:rPr lang="el-GR" altLang="zh-CN" sz="2500" i="1"/>
              <a:t>η</a:t>
            </a:r>
            <a:r>
              <a:rPr lang="en-CA" altLang="zh-CN" sz="2500">
                <a:ea typeface="宋体" panose="02010600030101010101" pitchFamily="2" charset="-122"/>
              </a:rPr>
              <a:t> is a weighted-sum of terms             ; hence it represents the </a:t>
            </a:r>
            <a:r>
              <a:rPr lang="en-CA" altLang="zh-CN" sz="2500" i="1">
                <a:ea typeface="宋体" panose="02010600030101010101" pitchFamily="2" charset="-122"/>
              </a:rPr>
              <a:t>average</a:t>
            </a:r>
            <a:r>
              <a:rPr lang="en-CA" altLang="zh-CN" sz="2500">
                <a:ea typeface="宋体" panose="02010600030101010101" pitchFamily="2" charset="-122"/>
              </a:rPr>
              <a:t> amount of information contained per symbol in the source </a:t>
            </a:r>
            <a:r>
              <a:rPr lang="en-CA" altLang="zh-CN" sz="2500" i="1">
                <a:latin typeface="Times New Roman" panose="02020603050405020304" pitchFamily="18" charset="0"/>
                <a:ea typeface="宋体" panose="02010600030101010101" pitchFamily="2" charset="-122"/>
                <a:cs typeface="Times New Roman" panose="02020603050405020304" pitchFamily="18" charset="0"/>
              </a:rPr>
              <a:t>S</a:t>
            </a:r>
            <a:r>
              <a:rPr lang="en-CA" altLang="zh-CN" sz="2500">
                <a:ea typeface="宋体" panose="02010600030101010101" pitchFamily="2" charset="-122"/>
              </a:rPr>
              <a:t>.</a:t>
            </a:r>
          </a:p>
          <a:p>
            <a:pPr algn="just">
              <a:lnSpc>
                <a:spcPct val="80000"/>
              </a:lnSpc>
              <a:buClrTx/>
              <a:buSzTx/>
              <a:buFontTx/>
              <a:buNone/>
            </a:pPr>
            <a:endParaRPr lang="en-CA" altLang="zh-CN" sz="2500">
              <a:ea typeface="宋体" panose="02010600030101010101" pitchFamily="2" charset="-122"/>
            </a:endParaRPr>
          </a:p>
          <a:p>
            <a:pPr algn="just">
              <a:lnSpc>
                <a:spcPct val="80000"/>
              </a:lnSpc>
              <a:buClrTx/>
              <a:buSzTx/>
              <a:buFontTx/>
              <a:buNone/>
            </a:pPr>
            <a:r>
              <a:rPr lang="en-CA" altLang="zh-CN" sz="2500">
                <a:ea typeface="宋体" panose="02010600030101010101" pitchFamily="2" charset="-122"/>
              </a:rPr>
              <a:t>• The entropy </a:t>
            </a:r>
            <a:r>
              <a:rPr lang="el-GR" altLang="zh-CN" sz="2500" i="1"/>
              <a:t>η</a:t>
            </a:r>
            <a:r>
              <a:rPr lang="en-CA" altLang="zh-CN" sz="2500">
                <a:ea typeface="宋体" panose="02010600030101010101" pitchFamily="2" charset="-122"/>
              </a:rPr>
              <a:t> specifies the lower bound for the average number of bits to code each symbol in </a:t>
            </a:r>
            <a:r>
              <a:rPr lang="en-CA" altLang="zh-CN" sz="2500" i="1">
                <a:latin typeface="Times New Roman" panose="02020603050405020304" pitchFamily="18" charset="0"/>
                <a:ea typeface="宋体" panose="02010600030101010101" pitchFamily="2" charset="-122"/>
              </a:rPr>
              <a:t>S</a:t>
            </a:r>
            <a:r>
              <a:rPr lang="en-CA" altLang="zh-CN" sz="2500">
                <a:ea typeface="宋体" panose="02010600030101010101" pitchFamily="2" charset="-122"/>
              </a:rPr>
              <a:t>, i.e.,</a:t>
            </a:r>
          </a:p>
          <a:p>
            <a:pPr algn="just">
              <a:lnSpc>
                <a:spcPct val="80000"/>
              </a:lnSpc>
              <a:buClrTx/>
              <a:buSzTx/>
              <a:buFontTx/>
              <a:buNone/>
            </a:pPr>
            <a:endParaRPr lang="en-CA" altLang="zh-CN" sz="2500">
              <a:ea typeface="宋体" panose="02010600030101010101" pitchFamily="2" charset="-122"/>
            </a:endParaRPr>
          </a:p>
          <a:p>
            <a:pPr algn="r">
              <a:lnSpc>
                <a:spcPct val="80000"/>
              </a:lnSpc>
              <a:buClrTx/>
              <a:buSzTx/>
              <a:buFontTx/>
              <a:buNone/>
            </a:pPr>
            <a:r>
              <a:rPr lang="en-CA" altLang="zh-CN" sz="2500">
                <a:ea typeface="宋体" panose="02010600030101010101" pitchFamily="2" charset="-122"/>
              </a:rPr>
              <a:t> (7.5)</a:t>
            </a:r>
          </a:p>
          <a:p>
            <a:pPr algn="just">
              <a:lnSpc>
                <a:spcPct val="80000"/>
              </a:lnSpc>
              <a:buClrTx/>
              <a:buSzTx/>
              <a:buFontTx/>
              <a:buNone/>
            </a:pPr>
            <a:endParaRPr lang="en-CA" altLang="zh-CN" sz="2500">
              <a:ea typeface="宋体" panose="02010600030101010101" pitchFamily="2" charset="-122"/>
            </a:endParaRPr>
          </a:p>
          <a:p>
            <a:pPr algn="just">
              <a:lnSpc>
                <a:spcPct val="80000"/>
              </a:lnSpc>
              <a:buClrTx/>
              <a:buSzTx/>
              <a:buFontTx/>
              <a:buNone/>
            </a:pPr>
            <a:r>
              <a:rPr lang="en-CA" altLang="zh-CN" sz="2500">
                <a:ea typeface="宋体" panose="02010600030101010101" pitchFamily="2" charset="-122"/>
              </a:rPr>
              <a:t>	   - the average length (measured in bits) of the codewords produced by the encoder.</a:t>
            </a:r>
          </a:p>
        </p:txBody>
      </p:sp>
      <p:graphicFrame>
        <p:nvGraphicFramePr>
          <p:cNvPr id="25605" name="Object 5"/>
          <p:cNvGraphicFramePr>
            <a:graphicFrameLocks noChangeAspect="1"/>
          </p:cNvGraphicFramePr>
          <p:nvPr/>
        </p:nvGraphicFramePr>
        <p:xfrm>
          <a:off x="5946776" y="1844675"/>
          <a:ext cx="796925" cy="539750"/>
        </p:xfrm>
        <a:graphic>
          <a:graphicData uri="http://schemas.openxmlformats.org/presentationml/2006/ole">
            <mc:AlternateContent xmlns:mc="http://schemas.openxmlformats.org/markup-compatibility/2006">
              <mc:Choice xmlns:v="urn:schemas-microsoft-com:vml" Requires="v">
                <p:oleObj spid="_x0000_s4173" name="Equation" r:id="rId4" imgW="431613" imgH="291973" progId="">
                  <p:embed/>
                </p:oleObj>
              </mc:Choice>
              <mc:Fallback>
                <p:oleObj name="Equation" r:id="rId4" imgW="431613" imgH="29197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776" y="1844675"/>
                        <a:ext cx="7969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6"/>
          <p:cNvGraphicFramePr>
            <a:graphicFrameLocks noChangeAspect="1"/>
          </p:cNvGraphicFramePr>
          <p:nvPr/>
        </p:nvGraphicFramePr>
        <p:xfrm>
          <a:off x="5448300" y="4149726"/>
          <a:ext cx="857250" cy="531813"/>
        </p:xfrm>
        <a:graphic>
          <a:graphicData uri="http://schemas.openxmlformats.org/presentationml/2006/ole">
            <mc:AlternateContent xmlns:mc="http://schemas.openxmlformats.org/markup-compatibility/2006">
              <mc:Choice xmlns:v="urn:schemas-microsoft-com:vml" Requires="v">
                <p:oleObj spid="_x0000_s4174" name="Equation" r:id="rId6" imgW="368300" imgH="228600" progId="">
                  <p:embed/>
                </p:oleObj>
              </mc:Choice>
              <mc:Fallback>
                <p:oleObj name="Equation" r:id="rId6" imgW="368300" imgH="2286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300" y="4149726"/>
                        <a:ext cx="8572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7"/>
          <p:cNvGraphicFramePr>
            <a:graphicFrameLocks noChangeAspect="1"/>
          </p:cNvGraphicFramePr>
          <p:nvPr/>
        </p:nvGraphicFramePr>
        <p:xfrm>
          <a:off x="2351089" y="5013326"/>
          <a:ext cx="295275" cy="473075"/>
        </p:xfrm>
        <a:graphic>
          <a:graphicData uri="http://schemas.openxmlformats.org/presentationml/2006/ole">
            <mc:AlternateContent xmlns:mc="http://schemas.openxmlformats.org/markup-compatibility/2006">
              <mc:Choice xmlns:v="urn:schemas-microsoft-com:vml" Requires="v">
                <p:oleObj spid="_x0000_s4175" name="Equation" r:id="rId8" imgW="126835" imgH="202936" progId="">
                  <p:embed/>
                </p:oleObj>
              </mc:Choice>
              <mc:Fallback>
                <p:oleObj name="Equation" r:id="rId8" imgW="126835" imgH="20293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1089" y="5013326"/>
                        <a:ext cx="2952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0652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Arial" panose="020B0604020202020204" pitchFamily="34" charset="0"/>
                <a:ea typeface="幼圆" panose="02010509060101010101" pitchFamily="49" charset="-122"/>
              </a:defRPr>
            </a:lvl1pPr>
            <a:lvl2pPr marL="742950" indent="-285750">
              <a:spcBef>
                <a:spcPct val="20000"/>
              </a:spcBef>
              <a:buChar char="–"/>
              <a:defRPr sz="2800">
                <a:solidFill>
                  <a:srgbClr val="000000"/>
                </a:solidFill>
                <a:latin typeface="Arial" panose="020B0604020202020204" pitchFamily="34" charset="0"/>
                <a:ea typeface="幼圆" panose="02010509060101010101" pitchFamily="49" charset="-122"/>
              </a:defRPr>
            </a:lvl2pPr>
            <a:lvl3pPr marL="1143000" indent="-228600">
              <a:spcBef>
                <a:spcPct val="20000"/>
              </a:spcBef>
              <a:buChar char="•"/>
              <a:defRPr sz="2400">
                <a:solidFill>
                  <a:srgbClr val="000000"/>
                </a:solidFill>
                <a:latin typeface="Arial" panose="020B0604020202020204" pitchFamily="34" charset="0"/>
                <a:ea typeface="幼圆" panose="02010509060101010101" pitchFamily="49" charset="-122"/>
              </a:defRPr>
            </a:lvl3pPr>
            <a:lvl4pPr marL="1600200" indent="-228600">
              <a:spcBef>
                <a:spcPct val="20000"/>
              </a:spcBef>
              <a:buChar char="–"/>
              <a:defRPr sz="2000">
                <a:solidFill>
                  <a:srgbClr val="000000"/>
                </a:solidFill>
                <a:latin typeface="Arial" panose="020B0604020202020204" pitchFamily="34" charset="0"/>
                <a:ea typeface="幼圆" panose="02010509060101010101" pitchFamily="49" charset="-122"/>
              </a:defRPr>
            </a:lvl4pPr>
            <a:lvl5pPr marL="2057400" indent="-228600">
              <a:spcBef>
                <a:spcPct val="20000"/>
              </a:spcBef>
              <a:buChar char="»"/>
              <a:defRPr sz="2000">
                <a:solidFill>
                  <a:srgbClr val="000000"/>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幼圆" panose="02010509060101010101" pitchFamily="49" charset="-122"/>
              </a:defRPr>
            </a:lvl9pPr>
          </a:lstStyle>
          <a:p>
            <a:pPr>
              <a:spcBef>
                <a:spcPct val="0"/>
              </a:spcBef>
              <a:buFontTx/>
              <a:buNone/>
            </a:pPr>
            <a:r>
              <a:rPr lang="en-US" altLang="zh-CN" sz="1200">
                <a:solidFill>
                  <a:schemeClr val="tx1"/>
                </a:solidFill>
                <a:latin typeface="Verdana" panose="020B0604030504040204" pitchFamily="34" charset="0"/>
                <a:ea typeface="宋体" panose="02010600030101010101" pitchFamily="2" charset="-122"/>
              </a:rPr>
              <a:t>Fundamentals of Multimedia </a:t>
            </a:r>
            <a:r>
              <a:rPr lang="en-US" altLang="zh-CN" sz="1200">
                <a:solidFill>
                  <a:schemeClr val="tx1"/>
                </a:solidFill>
                <a:ea typeface="宋体" panose="02010600030101010101" pitchFamily="2" charset="-122"/>
              </a:rPr>
              <a:t>——</a:t>
            </a:r>
            <a:r>
              <a:rPr lang="en-US" altLang="zh-CN" sz="1200">
                <a:solidFill>
                  <a:schemeClr val="tx1"/>
                </a:solidFill>
                <a:latin typeface="Verdana" panose="020B0604030504040204" pitchFamily="34" charset="0"/>
                <a:ea typeface="宋体" panose="02010600030101010101" pitchFamily="2" charset="-122"/>
              </a:rPr>
              <a:t> Basics of Digital Audio (2017 Spring)</a:t>
            </a:r>
          </a:p>
        </p:txBody>
      </p:sp>
      <p:sp>
        <p:nvSpPr>
          <p:cNvPr id="334850" name="Rectangle 2"/>
          <p:cNvSpPr>
            <a:spLocks noGrp="1" noChangeArrowheads="1"/>
          </p:cNvSpPr>
          <p:nvPr>
            <p:ph type="title"/>
          </p:nvPr>
        </p:nvSpPr>
        <p:spPr/>
        <p:txBody>
          <a:bodyPr/>
          <a:lstStyle/>
          <a:p>
            <a:pPr eaLnBrk="1" hangingPunct="1">
              <a:defRPr/>
            </a:pPr>
            <a:r>
              <a:rPr lang="en-US" altLang="zh-CN" sz="3600" b="1"/>
              <a:t>3.3 Differential coding of audio</a:t>
            </a:r>
          </a:p>
        </p:txBody>
      </p:sp>
      <p:sp>
        <p:nvSpPr>
          <p:cNvPr id="95236" name="Rectangle 3"/>
          <p:cNvSpPr>
            <a:spLocks noGrp="1" noChangeArrowheads="1"/>
          </p:cNvSpPr>
          <p:nvPr>
            <p:ph type="body" idx="1"/>
          </p:nvPr>
        </p:nvSpPr>
        <p:spPr/>
        <p:txBody>
          <a:bodyPr/>
          <a:lstStyle/>
          <a:p>
            <a:pPr eaLnBrk="1" hangingPunct="1">
              <a:lnSpc>
                <a:spcPct val="90000"/>
              </a:lnSpc>
            </a:pPr>
            <a:r>
              <a:rPr lang="en-US" altLang="zh-CN" sz="2800">
                <a:solidFill>
                  <a:srgbClr val="FF0000"/>
                </a:solidFill>
              </a:rPr>
              <a:t>Audio is often stored not in simple PCM but instead in a form that exploits differences</a:t>
            </a:r>
            <a:r>
              <a:rPr lang="en-US" altLang="zh-CN" sz="2800"/>
              <a:t> — which are generally smaller numbers, so offer the possibility of using fewer bits to store.</a:t>
            </a:r>
          </a:p>
          <a:p>
            <a:pPr eaLnBrk="1" hangingPunct="1">
              <a:lnSpc>
                <a:spcPct val="90000"/>
              </a:lnSpc>
            </a:pPr>
            <a:endParaRPr lang="en-US" altLang="zh-CN" sz="2800"/>
          </a:p>
          <a:p>
            <a:pPr eaLnBrk="1" hangingPunct="1">
              <a:lnSpc>
                <a:spcPct val="90000"/>
              </a:lnSpc>
            </a:pPr>
            <a:r>
              <a:rPr lang="en-CA" altLang="zh-CN" sz="2800"/>
              <a:t>If a time-dependent signal has some consistency over time (“temporal redundancy”), the difference signal, subtracting the current sample from the previous one, will have a more peaked histogram, with a maximum around zero.</a:t>
            </a:r>
            <a:endParaRPr lang="en-US" altLang="zh-CN" sz="2800"/>
          </a:p>
        </p:txBody>
      </p:sp>
    </p:spTree>
    <p:extLst>
      <p:ext uri="{BB962C8B-B14F-4D97-AF65-F5344CB8AC3E}">
        <p14:creationId xmlns:p14="http://schemas.microsoft.com/office/powerpoint/2010/main" val="42553358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24303</TotalTime>
  <Words>1528</Words>
  <Application>Microsoft Office PowerPoint</Application>
  <PresentationFormat>宽屏</PresentationFormat>
  <Paragraphs>198</Paragraphs>
  <Slides>27</Slides>
  <Notes>19</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2</vt:i4>
      </vt:variant>
      <vt:variant>
        <vt:lpstr>幻灯片标题</vt:lpstr>
      </vt:variant>
      <vt:variant>
        <vt:i4>27</vt:i4>
      </vt:variant>
    </vt:vector>
  </HeadingPairs>
  <TitlesOfParts>
    <vt:vector size="45" baseType="lpstr">
      <vt:lpstr>黑体</vt:lpstr>
      <vt:lpstr>楷体_GB2312</vt:lpstr>
      <vt:lpstr>宋体</vt:lpstr>
      <vt:lpstr>微软雅黑</vt:lpstr>
      <vt:lpstr>幼圆</vt:lpstr>
      <vt:lpstr>Arial</vt:lpstr>
      <vt:lpstr>Century Gothic</vt:lpstr>
      <vt:lpstr>Courier New</vt:lpstr>
      <vt:lpstr>Palatino Linotype</vt:lpstr>
      <vt:lpstr>Times New Roman</vt:lpstr>
      <vt:lpstr>Verdana</vt:lpstr>
      <vt:lpstr>Wingdings</vt:lpstr>
      <vt:lpstr>主管人员</vt:lpstr>
      <vt:lpstr>Balloons</vt:lpstr>
      <vt:lpstr>1_主管人员</vt:lpstr>
      <vt:lpstr>1_Balloons</vt:lpstr>
      <vt:lpstr>公式</vt:lpstr>
      <vt:lpstr>Equation</vt:lpstr>
      <vt:lpstr>无损图像压缩</vt:lpstr>
      <vt:lpstr>内容提要</vt:lpstr>
      <vt:lpstr>1.3 Basics of Information Theory </vt:lpstr>
      <vt:lpstr>1.3 Basics of Information Theory </vt:lpstr>
      <vt:lpstr>1.3 Basics of Information Theory </vt:lpstr>
      <vt:lpstr>1.3 Basics of Information Theory </vt:lpstr>
      <vt:lpstr>1.3 Basics of Information Theory </vt:lpstr>
      <vt:lpstr>1.3 Basics of Information Theory</vt:lpstr>
      <vt:lpstr>3.3 Differential coding of audio</vt:lpstr>
      <vt:lpstr>3.3 Differential coding of audio</vt:lpstr>
      <vt:lpstr>3.4 Lossless Predictive Coding</vt:lpstr>
      <vt:lpstr>3.4 Lossless Predictive Coding</vt:lpstr>
      <vt:lpstr>3.4 Lossless Predictive Coding</vt:lpstr>
      <vt:lpstr>3.4 Lossless Predictive Coding</vt:lpstr>
      <vt:lpstr>3.4 Lossless Predictive Coding</vt:lpstr>
      <vt:lpstr>4.2 可变长编码</vt:lpstr>
      <vt:lpstr>Huffman编码可能不唯一</vt:lpstr>
      <vt:lpstr>利用Matlab自带函数对字符串进行Huffman编码</vt:lpstr>
      <vt:lpstr>利用Matlab自带函数对字符串进行Huffman编码</vt:lpstr>
      <vt:lpstr>利用Matlab自带函数对字符串进行Huffman编码</vt:lpstr>
      <vt:lpstr>3.2 Differential Coding of Images</vt:lpstr>
      <vt:lpstr>3.2 Differential Coding of Images</vt:lpstr>
      <vt:lpstr>3.3 Lossless JPEG</vt:lpstr>
      <vt:lpstr>3.3 Lossless JPEG</vt:lpstr>
      <vt:lpstr>3.3 Lossless JPEG</vt:lpstr>
      <vt:lpstr>Matlab实现基于Huffman编码的图像压缩</vt:lpstr>
      <vt:lpstr>课程实验4</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Understanding and Retrieval for Cross-Media</dc:title>
  <dc:creator>WuFei</dc:creator>
  <cp:lastModifiedBy>Junx</cp:lastModifiedBy>
  <cp:revision>3944</cp:revision>
  <dcterms:created xsi:type="dcterms:W3CDTF">2006-01-19T05:42:51Z</dcterms:created>
  <dcterms:modified xsi:type="dcterms:W3CDTF">2023-07-06T09:46:11Z</dcterms:modified>
</cp:coreProperties>
</file>