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77" r:id="rId3"/>
    <p:sldId id="257" r:id="rId4"/>
    <p:sldId id="259" r:id="rId5"/>
    <p:sldId id="480" r:id="rId6"/>
    <p:sldId id="481" r:id="rId7"/>
    <p:sldId id="260" r:id="rId8"/>
    <p:sldId id="403" r:id="rId9"/>
    <p:sldId id="482" r:id="rId10"/>
    <p:sldId id="483" r:id="rId11"/>
    <p:sldId id="256" r:id="rId12"/>
    <p:sldId id="262" r:id="rId13"/>
    <p:sldId id="47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5D08B-E546-4825-939E-E8F4F7EF6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323FA7-6824-4F1A-981E-5DFA71AE3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F7F184-FC50-4AEF-8856-AE3EE40E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8F98-A83C-467D-8645-22D2327820D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0388BD-0B96-40CC-800D-C468EAA4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C86FB0-86DA-400B-9D02-3C907CC2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A086-F251-4DE4-B3BB-0F2E14264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10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0C26F-A81D-4913-A264-65A551F2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A7BBE2-7E45-4812-A527-E5987966D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47EE6-8609-4333-A5CE-343D1841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8F98-A83C-467D-8645-22D2327820D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D0E55B-509E-4E20-A66B-9CB8941D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B8534E-6B1B-4FBE-82B3-6744CA3E3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A086-F251-4DE4-B3BB-0F2E14264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21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9E6F7A-3BF3-4498-B6A6-4CA5E28C2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7AC252-E96D-452A-A0E9-2F8D6AD3B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E9B000-9151-4866-A34B-E335CBEB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8F98-A83C-467D-8645-22D2327820D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AF1814-5287-43F8-85CB-F919ED30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50347B-D7E6-48FC-B62B-261CABA2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A086-F251-4DE4-B3BB-0F2E14264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390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ABF8D5-E842-4597-A2FD-CFBC76776AE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媒体信号处理基础（</a:t>
            </a:r>
            <a:r>
              <a:rPr lang="en-US" altLang="zh-CN" dirty="0"/>
              <a:t>2012 </a:t>
            </a:r>
            <a:r>
              <a:rPr lang="zh-CN" altLang="en-US" dirty="0"/>
              <a:t>夏）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1408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25352"/>
          </a:xfrm>
        </p:spPr>
        <p:txBody>
          <a:bodyPr/>
          <a:lstStyle>
            <a:lvl1pPr algn="l">
              <a:defRPr sz="40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8760"/>
            <a:ext cx="10972800" cy="4896544"/>
          </a:xfrm>
        </p:spPr>
        <p:txBody>
          <a:bodyPr/>
          <a:lstStyle>
            <a:lvl1pPr>
              <a:buFont typeface="Arial" pitchFamily="34" charset="0"/>
              <a:buChar char="•"/>
              <a:defRPr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>
              <a:buFont typeface="Arial" pitchFamily="34" charset="0"/>
              <a:buChar char="•"/>
              <a:defRPr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>
              <a:buFont typeface="Arial" pitchFamily="34" charset="0"/>
              <a:buChar char="•"/>
              <a:defRPr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>
              <a:buFont typeface="Arial" pitchFamily="34" charset="0"/>
              <a:buChar char="•"/>
              <a:defRPr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300" b="1" i="1"/>
            </a:lvl1pPr>
          </a:lstStyle>
          <a:p>
            <a:pPr>
              <a:defRPr/>
            </a:pPr>
            <a:r>
              <a:rPr lang="zh-CN" altLang="en-US" dirty="0"/>
              <a:t>媒体信号处理基础（</a:t>
            </a:r>
            <a:r>
              <a:rPr lang="en-US" altLang="zh-CN" dirty="0"/>
              <a:t>2012 </a:t>
            </a:r>
            <a:r>
              <a:rPr lang="zh-CN" altLang="en-US" dirty="0"/>
              <a:t>夏）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E76F01-11C2-4B64-9D70-BDE5F31E318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3392" y="1052736"/>
            <a:ext cx="109452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17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E2A69-1AFF-489A-A346-C011C355D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FB2E80-8BE0-4B4A-9A39-B52AD2A5A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DB086E-C140-4614-AE50-DCF40004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8F98-A83C-467D-8645-22D2327820D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324485-DD0E-4B63-8AA7-ED851956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ABAB69-AC1D-4E32-9036-E52B8DCE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A086-F251-4DE4-B3BB-0F2E14264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89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7228B-0774-44F1-ACAF-7BB245468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B2E026-BD79-46EF-84CB-32C069CD5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EEA5C0-EEA0-4FDF-AC54-D86C7B9B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8F98-A83C-467D-8645-22D2327820D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78890C-0BFE-48D1-9B80-89ABA916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575F6-38B9-43B2-A856-584CA7E0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A086-F251-4DE4-B3BB-0F2E14264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99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26D10-0927-4D6C-9034-EEBBE27D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961B6-130E-4654-9C06-DDFC653E7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123FA8-4C6C-4187-B2A1-857BBE9F5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C07068-944E-47B1-9C19-72F8D3DC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8F98-A83C-467D-8645-22D2327820D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B5B659-E376-4A4B-9ED2-18D634F7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8CE69A-2FEA-4545-AAD2-B81DA866E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A086-F251-4DE4-B3BB-0F2E14264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32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A2E75-8961-4FA5-9458-BA1E2705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2CFB67-C816-450C-8C02-7ACEA12AB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A6A519-AB4C-432D-B498-F88043923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68B33B-BAA1-48B6-AB42-794FA96AA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33C729-72CC-41A1-ABA8-8957DC220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539C44-8970-4C01-A330-7447CBCD7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8F98-A83C-467D-8645-22D2327820D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0CDD05-1E0F-4757-BF0E-3DAC5BCA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0704EE-01F7-40E7-9022-F98B02881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A086-F251-4DE4-B3BB-0F2E14264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59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F9FAB-5BD6-483B-8190-CDC0F6B5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AEBB1F-21D7-4933-9538-544FEE87F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8F98-A83C-467D-8645-22D2327820D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9BF24C-672C-4861-AEF9-FDA233E2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EEC247-FF98-49F6-B2AB-9D3B5B31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A086-F251-4DE4-B3BB-0F2E14264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94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2E397F-9889-434C-95DF-85CA58DF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8F98-A83C-467D-8645-22D2327820D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254A1B-871C-4BF5-87CC-B735EA7C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563B0A-E124-4C8C-B59C-68ECC769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A086-F251-4DE4-B3BB-0F2E14264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34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D431E-4FCA-46B0-A87C-586CB0612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7A24D-26F0-46B4-9368-A056F646F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8263FC-1826-4885-A313-02E98749C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BDA026-7A9A-4C47-BC05-1FE0F8E4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8F98-A83C-467D-8645-22D2327820D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09FDAA-9707-4A73-8BB1-E12A5041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19C221-DF7A-4BB1-A799-934D76874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A086-F251-4DE4-B3BB-0F2E14264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99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42673-A5D6-4A3C-B7A5-C0BA2077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24C528-73A2-4969-A96F-DA06FAE5A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DE5C04-6EA2-48EF-8370-A889515A6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D2AC8E-A444-48E7-90CD-AF0E9AEB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8F98-A83C-467D-8645-22D2327820D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7E7E1-7AD6-42B4-A6B4-83570BD7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48384D-6191-446F-B732-331DCA0F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A086-F251-4DE4-B3BB-0F2E14264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33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7E0415-1B35-4EC3-B6B8-106639AA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31AB2C-99CA-4DB5-8717-C1405C6F1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949516-FB25-4CAB-BDB1-44DA6C099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98F98-A83C-467D-8645-22D2327820D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4EAD6-1C2A-440A-8830-E8045FBA0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AB88B9-0E09-4E0C-A7E0-C7C3F0A51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2A086-F251-4DE4-B3BB-0F2E14264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15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300" b="1" i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媒体信号处理基础（</a:t>
            </a:r>
            <a:r>
              <a:rPr lang="en-US" altLang="zh-CN"/>
              <a:t>2012 </a:t>
            </a:r>
            <a:r>
              <a:rPr lang="zh-CN" altLang="en-US"/>
              <a:t>夏）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09721AB5-65DE-4BCB-90F3-F2BE08F006F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6361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课程大作业二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输入一张灰度</a:t>
            </a:r>
            <a:r>
              <a:rPr lang="en-US" altLang="zh-CN" dirty="0"/>
              <a:t>/</a:t>
            </a:r>
            <a:r>
              <a:rPr lang="zh-CN" altLang="en-US" dirty="0"/>
              <a:t>真彩色图像，编程完成如下功能：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）利用</a:t>
            </a:r>
            <a:r>
              <a:rPr lang="en-US" altLang="zh-CN" dirty="0" err="1"/>
              <a:t>Haar</a:t>
            </a:r>
            <a:r>
              <a:rPr lang="zh-CN" altLang="en-US" dirty="0"/>
              <a:t>小波进行编码，得到中间数据文件，存储；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）针对编码后的中间存储文件，利用</a:t>
            </a:r>
            <a:r>
              <a:rPr lang="en-US" altLang="zh-CN" dirty="0" err="1"/>
              <a:t>matlab</a:t>
            </a:r>
            <a:r>
              <a:rPr lang="zh-CN" altLang="en-US" dirty="0"/>
              <a:t>内嵌的</a:t>
            </a:r>
            <a:r>
              <a:rPr lang="en-US" altLang="zh-CN" dirty="0" err="1"/>
              <a:t>huffman</a:t>
            </a:r>
            <a:r>
              <a:rPr lang="zh-CN" altLang="en-US" dirty="0"/>
              <a:t>编码函数进行二进制编码，并存为压缩文件；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）读取压缩文件，解码得到原始图像进行显示并对比压缩效率。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E9EF"/>
              </a:buClr>
              <a:buSzPct val="75000"/>
              <a:buFont typeface="Wingdings" pitchFamily="2" charset="2"/>
              <a:buNone/>
              <a:tabLst/>
              <a:defRPr/>
            </a:pPr>
            <a:fld id="{A2E76F01-11C2-4B64-9D70-BDE5F31E318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黑体" pitchFamily="49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E4E9EF"/>
                </a:buClr>
                <a:buSzPct val="75000"/>
                <a:buFont typeface="Wingdings" pitchFamily="2" charset="2"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黑体" pitchFamily="49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571301-6A6C-450B-BBC1-CCAC73FAF704}"/>
              </a:ext>
            </a:extLst>
          </p:cNvPr>
          <p:cNvSpPr txBox="1"/>
          <p:nvPr/>
        </p:nvSpPr>
        <p:spPr>
          <a:xfrm>
            <a:off x="1840922" y="3890615"/>
            <a:ext cx="51813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对比压缩效率：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原图 </a:t>
            </a:r>
            <a:r>
              <a:rPr lang="en-US" altLang="zh-CN">
                <a:sym typeface="Wingdings" panose="05000000000000000000" pitchFamily="2" charset="2"/>
              </a:rPr>
              <a:t> Huffman </a:t>
            </a:r>
            <a:r>
              <a:rPr lang="zh-CN" altLang="en-US">
                <a:sym typeface="Wingdings" panose="05000000000000000000" pitchFamily="2" charset="2"/>
              </a:rPr>
              <a:t>编码</a:t>
            </a:r>
            <a:endParaRPr lang="en-US" altLang="zh-CN">
              <a:sym typeface="Wingdings" panose="05000000000000000000" pitchFamily="2" charset="2"/>
            </a:endParaRPr>
          </a:p>
          <a:p>
            <a:r>
              <a:rPr lang="zh-CN" altLang="en-US">
                <a:sym typeface="Wingdings" panose="05000000000000000000" pitchFamily="2" charset="2"/>
              </a:rPr>
              <a:t>原图 </a:t>
            </a:r>
            <a:r>
              <a:rPr lang="en-US" altLang="zh-CN">
                <a:sym typeface="Wingdings" panose="05000000000000000000" pitchFamily="2" charset="2"/>
              </a:rPr>
              <a:t> </a:t>
            </a:r>
            <a:r>
              <a:rPr lang="zh-CN" altLang="en-US">
                <a:sym typeface="Wingdings" panose="05000000000000000000" pitchFamily="2" charset="2"/>
              </a:rPr>
              <a:t>差分编码 </a:t>
            </a:r>
            <a:r>
              <a:rPr lang="en-US" altLang="zh-CN">
                <a:sym typeface="Wingdings" panose="05000000000000000000" pitchFamily="2" charset="2"/>
              </a:rPr>
              <a:t> Huffman </a:t>
            </a:r>
            <a:r>
              <a:rPr lang="zh-CN" altLang="en-US">
                <a:sym typeface="Wingdings" panose="05000000000000000000" pitchFamily="2" charset="2"/>
              </a:rPr>
              <a:t>编码</a:t>
            </a:r>
            <a:r>
              <a:rPr lang="en-US" altLang="zh-CN">
                <a:sym typeface="Wingdings" panose="05000000000000000000" pitchFamily="2" charset="2"/>
              </a:rPr>
              <a:t> </a:t>
            </a:r>
          </a:p>
          <a:p>
            <a:r>
              <a:rPr lang="zh-CN" altLang="en-US">
                <a:sym typeface="Wingdings" panose="05000000000000000000" pitchFamily="2" charset="2"/>
              </a:rPr>
              <a:t>原图 </a:t>
            </a:r>
            <a:r>
              <a:rPr lang="en-US" altLang="zh-CN">
                <a:sym typeface="Wingdings" panose="05000000000000000000" pitchFamily="2" charset="2"/>
              </a:rPr>
              <a:t> Haar</a:t>
            </a:r>
            <a:r>
              <a:rPr lang="zh-CN" altLang="en-US">
                <a:sym typeface="Wingdings" panose="05000000000000000000" pitchFamily="2" charset="2"/>
              </a:rPr>
              <a:t>小波编码 </a:t>
            </a:r>
            <a:r>
              <a:rPr lang="en-US" altLang="zh-CN">
                <a:sym typeface="Wingdings" panose="05000000000000000000" pitchFamily="2" charset="2"/>
              </a:rPr>
              <a:t> Huffman </a:t>
            </a:r>
            <a:r>
              <a:rPr lang="zh-CN" altLang="en-US">
                <a:sym typeface="Wingdings" panose="05000000000000000000" pitchFamily="2" charset="2"/>
              </a:rPr>
              <a:t>编码</a:t>
            </a:r>
            <a:r>
              <a:rPr lang="en-US" altLang="zh-CN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219E07-97A3-4C0A-B95D-4E1D63C23365}"/>
              </a:ext>
            </a:extLst>
          </p:cNvPr>
          <p:cNvSpPr txBox="1"/>
          <p:nvPr/>
        </p:nvSpPr>
        <p:spPr>
          <a:xfrm>
            <a:off x="6942338" y="4119239"/>
            <a:ext cx="4287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图像分块，每块是</a:t>
            </a:r>
            <a:r>
              <a:rPr lang="en-US" altLang="zh-CN"/>
              <a:t>2^n x 2^n</a:t>
            </a:r>
          </a:p>
          <a:p>
            <a:endParaRPr lang="en-US" altLang="zh-CN"/>
          </a:p>
          <a:p>
            <a:r>
              <a:rPr lang="zh-CN" altLang="en-US"/>
              <a:t>或者直接</a:t>
            </a:r>
            <a:r>
              <a:rPr lang="en-US" altLang="zh-CN"/>
              <a:t>resize</a:t>
            </a:r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2704677-F054-4F38-AABB-8C89D9479A36}"/>
              </a:ext>
            </a:extLst>
          </p:cNvPr>
          <p:cNvSpPr/>
          <p:nvPr/>
        </p:nvSpPr>
        <p:spPr>
          <a:xfrm>
            <a:off x="1322773" y="2423604"/>
            <a:ext cx="2254928" cy="3551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105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A791072-346B-4C87-9484-D4115AABCA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97" t="14356" r="16065"/>
          <a:stretch/>
        </p:blipFill>
        <p:spPr>
          <a:xfrm>
            <a:off x="7797881" y="1322773"/>
            <a:ext cx="4394119" cy="30095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7A12BCD-9030-41D8-A44F-676BD3637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05775" cy="5010150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3C0C904C-0D15-45B2-BBE7-390DB1B7B6E0}"/>
              </a:ext>
            </a:extLst>
          </p:cNvPr>
          <p:cNvSpPr/>
          <p:nvPr/>
        </p:nvSpPr>
        <p:spPr>
          <a:xfrm>
            <a:off x="9436964" y="1686758"/>
            <a:ext cx="2627790" cy="3284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A39DD36-32C5-424D-89D7-80330D11D22E}"/>
              </a:ext>
            </a:extLst>
          </p:cNvPr>
          <p:cNvSpPr/>
          <p:nvPr/>
        </p:nvSpPr>
        <p:spPr>
          <a:xfrm>
            <a:off x="9482832" y="2069977"/>
            <a:ext cx="2537533" cy="5933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FB3A46F-4F21-4C5E-BB3A-EECFA4ADADFA}"/>
              </a:ext>
            </a:extLst>
          </p:cNvPr>
          <p:cNvSpPr/>
          <p:nvPr/>
        </p:nvSpPr>
        <p:spPr>
          <a:xfrm>
            <a:off x="9466557" y="2755037"/>
            <a:ext cx="2607074" cy="14085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15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C322A5E-60F7-454B-9BC2-87EB93841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18" y="207098"/>
            <a:ext cx="11391900" cy="5857875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9645A7DD-1E82-47A9-8553-4B08F54ED63C}"/>
              </a:ext>
            </a:extLst>
          </p:cNvPr>
          <p:cNvSpPr/>
          <p:nvPr/>
        </p:nvSpPr>
        <p:spPr>
          <a:xfrm>
            <a:off x="1171853" y="1358282"/>
            <a:ext cx="3036163" cy="506028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04D8120-2D6D-45D4-9380-83F6D272F788}"/>
              </a:ext>
            </a:extLst>
          </p:cNvPr>
          <p:cNvCxnSpPr/>
          <p:nvPr/>
        </p:nvCxnSpPr>
        <p:spPr>
          <a:xfrm>
            <a:off x="4208016" y="1784412"/>
            <a:ext cx="2636667" cy="1109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80C75D0-8BA1-4716-9EEE-487B49F1D946}"/>
              </a:ext>
            </a:extLst>
          </p:cNvPr>
          <p:cNvCxnSpPr/>
          <p:nvPr/>
        </p:nvCxnSpPr>
        <p:spPr>
          <a:xfrm flipH="1">
            <a:off x="5717219" y="2339266"/>
            <a:ext cx="378781" cy="3595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0AEE108-9D67-4EEA-B9BF-3754FD870813}"/>
              </a:ext>
            </a:extLst>
          </p:cNvPr>
          <p:cNvCxnSpPr/>
          <p:nvPr/>
        </p:nvCxnSpPr>
        <p:spPr>
          <a:xfrm>
            <a:off x="5832629" y="2339266"/>
            <a:ext cx="195309" cy="43056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E0556136-E7EB-4108-A8F3-F1B5152EE120}"/>
              </a:ext>
            </a:extLst>
          </p:cNvPr>
          <p:cNvSpPr/>
          <p:nvPr/>
        </p:nvSpPr>
        <p:spPr>
          <a:xfrm>
            <a:off x="337906" y="1080856"/>
            <a:ext cx="514905" cy="2876365"/>
          </a:xfrm>
          <a:prstGeom prst="leftBrace">
            <a:avLst>
              <a:gd name="adj1" fmla="val 99712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C12A331D-0569-422D-B5F7-712810685E71}"/>
              </a:ext>
            </a:extLst>
          </p:cNvPr>
          <p:cNvSpPr/>
          <p:nvPr/>
        </p:nvSpPr>
        <p:spPr>
          <a:xfrm>
            <a:off x="968221" y="2175029"/>
            <a:ext cx="336796" cy="1253971"/>
          </a:xfrm>
          <a:prstGeom prst="leftBrace">
            <a:avLst>
              <a:gd name="adj1" fmla="val 56178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0547A76-FC61-4CA5-A62C-A38B5FB0423E}"/>
              </a:ext>
            </a:extLst>
          </p:cNvPr>
          <p:cNvSpPr txBox="1"/>
          <p:nvPr/>
        </p:nvSpPr>
        <p:spPr>
          <a:xfrm>
            <a:off x="5388746" y="331362"/>
            <a:ext cx="3506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构建</a:t>
            </a:r>
            <a:r>
              <a:rPr lang="en-US" altLang="zh-CN" sz="2400" dirty="0" err="1"/>
              <a:t>Haar</a:t>
            </a:r>
            <a:r>
              <a:rPr lang="zh-CN" altLang="en-US" sz="2400" dirty="0"/>
              <a:t>变换矩阵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E501B09-DB6F-4104-BF4A-FB51B70A68A8}"/>
              </a:ext>
            </a:extLst>
          </p:cNvPr>
          <p:cNvSpPr/>
          <p:nvPr/>
        </p:nvSpPr>
        <p:spPr>
          <a:xfrm>
            <a:off x="4376691" y="2920753"/>
            <a:ext cx="7048870" cy="3462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C4CF15-3432-4000-8497-468618959F0E}"/>
              </a:ext>
            </a:extLst>
          </p:cNvPr>
          <p:cNvSpPr txBox="1"/>
          <p:nvPr/>
        </p:nvSpPr>
        <p:spPr>
          <a:xfrm>
            <a:off x="7599285" y="3595456"/>
            <a:ext cx="347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这个我随便写的，不一定对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AFF86E3-3FF3-4240-A89B-A19F6E6CE8E4}"/>
              </a:ext>
            </a:extLst>
          </p:cNvPr>
          <p:cNvCxnSpPr>
            <a:endCxn id="4" idx="0"/>
          </p:cNvCxnSpPr>
          <p:nvPr/>
        </p:nvCxnSpPr>
        <p:spPr>
          <a:xfrm>
            <a:off x="7652551" y="3275860"/>
            <a:ext cx="1682319" cy="3195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274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5826174-29DB-44C8-9D70-C97868BA9F07}"/>
              </a:ext>
            </a:extLst>
          </p:cNvPr>
          <p:cNvSpPr/>
          <p:nvPr/>
        </p:nvSpPr>
        <p:spPr>
          <a:xfrm>
            <a:off x="757561" y="376628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endParaRPr lang="zh-CN" altLang="en-US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zh-CN" altLang="en-US">
                <a:solidFill>
                  <a:prstClr val="black"/>
                </a:solidFill>
              </a:rPr>
              <a:t>length(unique(img)) = </a:t>
            </a:r>
            <a:r>
              <a:rPr lang="en-US" altLang="zh-CN">
                <a:solidFill>
                  <a:prstClr val="black"/>
                </a:solidFill>
              </a:rPr>
              <a:t>256</a:t>
            </a:r>
            <a:endParaRPr lang="zh-CN" altLang="en-US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zh-CN" altLang="en-US">
                <a:solidFill>
                  <a:prstClr val="black"/>
                </a:solidFill>
              </a:rPr>
              <a:t>length(unique(img_enco)) = </a:t>
            </a:r>
            <a:r>
              <a:rPr lang="en-US" altLang="zh-CN">
                <a:solidFill>
                  <a:prstClr val="black"/>
                </a:solidFill>
              </a:rPr>
              <a:t>5128</a:t>
            </a:r>
          </a:p>
          <a:p>
            <a:pPr lvl="0">
              <a:defRPr/>
            </a:pPr>
            <a:endParaRPr lang="zh-CN" altLang="en-US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zh-CN">
                <a:solidFill>
                  <a:prstClr val="black"/>
                </a:solidFill>
              </a:rPr>
              <a:t>Haar </a:t>
            </a:r>
            <a:r>
              <a:rPr lang="zh-CN" altLang="en-US">
                <a:solidFill>
                  <a:prstClr val="black"/>
                </a:solidFill>
              </a:rPr>
              <a:t>变换之后，符号种类可能增加，但是压缩效果更好</a:t>
            </a:r>
            <a:endParaRPr lang="en-US" altLang="zh-CN">
              <a:solidFill>
                <a:prstClr val="black"/>
              </a:solidFill>
            </a:endParaRPr>
          </a:p>
          <a:p>
            <a:pPr lvl="0">
              <a:defRPr/>
            </a:pPr>
            <a:endParaRPr lang="en-US" altLang="zh-CN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zh-CN" altLang="en-US">
                <a:solidFill>
                  <a:prstClr val="black"/>
                </a:solidFill>
              </a:rPr>
              <a:t>原因：</a:t>
            </a:r>
          </a:p>
          <a:p>
            <a:pPr lvl="0">
              <a:defRPr/>
            </a:pPr>
            <a:r>
              <a:rPr lang="zh-CN" altLang="en-US">
                <a:solidFill>
                  <a:prstClr val="black"/>
                </a:solidFill>
              </a:rPr>
              <a:t>（</a:t>
            </a:r>
            <a:r>
              <a:rPr lang="en-US" altLang="zh-CN">
                <a:solidFill>
                  <a:prstClr val="black"/>
                </a:solidFill>
              </a:rPr>
              <a:t>1</a:t>
            </a:r>
            <a:r>
              <a:rPr lang="zh-CN" altLang="en-US">
                <a:solidFill>
                  <a:prstClr val="black"/>
                </a:solidFill>
              </a:rPr>
              <a:t>）虽然符号种类数量增加，但是分布改变了</a:t>
            </a:r>
          </a:p>
          <a:p>
            <a:pPr lvl="0">
              <a:defRPr/>
            </a:pPr>
            <a:r>
              <a:rPr lang="zh-CN" altLang="en-US">
                <a:solidFill>
                  <a:prstClr val="black"/>
                </a:solidFill>
              </a:rPr>
              <a:t>比如0.5 这个符号，占比</a:t>
            </a:r>
            <a:r>
              <a:rPr lang="en-US" altLang="zh-CN">
                <a:solidFill>
                  <a:prstClr val="black"/>
                </a:solidFill>
              </a:rPr>
              <a:t>8</a:t>
            </a:r>
            <a:r>
              <a:rPr lang="zh-CN" altLang="en-US">
                <a:solidFill>
                  <a:prstClr val="black"/>
                </a:solidFill>
              </a:rPr>
              <a:t>0%， 那冗余性就很大</a:t>
            </a:r>
            <a:endParaRPr lang="en-US" altLang="zh-CN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zh-CN" altLang="en-US">
                <a:solidFill>
                  <a:prstClr val="black"/>
                </a:solidFill>
              </a:rPr>
              <a:t>（</a:t>
            </a:r>
            <a:r>
              <a:rPr lang="en-US" altLang="zh-CN">
                <a:solidFill>
                  <a:prstClr val="black"/>
                </a:solidFill>
              </a:rPr>
              <a:t>2</a:t>
            </a:r>
            <a:r>
              <a:rPr lang="zh-CN" altLang="en-US">
                <a:solidFill>
                  <a:prstClr val="black"/>
                </a:solidFill>
              </a:rPr>
              <a:t>）如果</a:t>
            </a:r>
            <a:r>
              <a:rPr lang="en-US" altLang="zh-CN">
                <a:solidFill>
                  <a:prstClr val="black"/>
                </a:solidFill>
              </a:rPr>
              <a:t>0.5 </a:t>
            </a:r>
            <a:r>
              <a:rPr lang="zh-CN" altLang="en-US">
                <a:solidFill>
                  <a:prstClr val="black"/>
                </a:solidFill>
              </a:rPr>
              <a:t>占大多数，可以用阈值裁剪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9E8ABD-1D1A-4A16-BEB4-B204B10A2DD9}"/>
              </a:ext>
            </a:extLst>
          </p:cNvPr>
          <p:cNvSpPr txBox="1"/>
          <p:nvPr/>
        </p:nvSpPr>
        <p:spPr>
          <a:xfrm>
            <a:off x="4580878" y="3542190"/>
            <a:ext cx="3027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NOTE</a:t>
            </a:r>
            <a:r>
              <a:rPr lang="zh-CN" altLang="en-US"/>
              <a:t>： 用</a:t>
            </a:r>
            <a:r>
              <a:rPr lang="en-US" altLang="zh-CN"/>
              <a:t>unique</a:t>
            </a:r>
            <a:r>
              <a:rPr lang="zh-CN" altLang="en-US"/>
              <a:t>的时候转为带符号整型，比如</a:t>
            </a:r>
            <a:r>
              <a:rPr lang="en-US" altLang="zh-CN"/>
              <a:t>int16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86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5EAF877-DEC7-4537-AB5D-810DBEA25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23" b="30615"/>
          <a:stretch/>
        </p:blipFill>
        <p:spPr>
          <a:xfrm>
            <a:off x="5172723" y="71106"/>
            <a:ext cx="6933459" cy="663631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FA36CC1-EF6D-4A7E-8000-251FA2DD2291}"/>
              </a:ext>
            </a:extLst>
          </p:cNvPr>
          <p:cNvSpPr txBox="1"/>
          <p:nvPr/>
        </p:nvSpPr>
        <p:spPr>
          <a:xfrm>
            <a:off x="9126245" y="6338086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425 9989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53753E-96CF-4FB0-A894-B5AC8DE2A6A5}"/>
              </a:ext>
            </a:extLst>
          </p:cNvPr>
          <p:cNvSpPr txBox="1"/>
          <p:nvPr/>
        </p:nvSpPr>
        <p:spPr>
          <a:xfrm>
            <a:off x="8864305" y="4109407"/>
            <a:ext cx="3116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'huffmandict' </a:t>
            </a:r>
            <a:r>
              <a:rPr lang="zh-CN" altLang="en-US" b="1"/>
              <a:t>需要 </a:t>
            </a:r>
            <a:r>
              <a:rPr lang="en-US" altLang="zh-CN" b="1"/>
              <a:t>Communications Toolbox</a:t>
            </a:r>
            <a:r>
              <a:rPr lang="zh-CN" altLang="en-US" b="1"/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D7437A-87BB-463F-8F41-EB6665E4AA4F}"/>
              </a:ext>
            </a:extLst>
          </p:cNvPr>
          <p:cNvSpPr/>
          <p:nvPr/>
        </p:nvSpPr>
        <p:spPr>
          <a:xfrm>
            <a:off x="613820" y="1070738"/>
            <a:ext cx="2379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/>
              <a:t>原图 </a:t>
            </a:r>
            <a:r>
              <a:rPr lang="en-US" altLang="zh-CN">
                <a:sym typeface="Wingdings" panose="05000000000000000000" pitchFamily="2" charset="2"/>
              </a:rPr>
              <a:t> Huffman </a:t>
            </a:r>
            <a:r>
              <a:rPr lang="zh-CN" altLang="en-US">
                <a:sym typeface="Wingdings" panose="05000000000000000000" pitchFamily="2" charset="2"/>
              </a:rPr>
              <a:t>编码</a:t>
            </a:r>
            <a:endParaRPr lang="en-US" altLang="zh-CN">
              <a:sym typeface="Wingdings" panose="05000000000000000000" pitchFamily="2" charset="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D4C66C-A455-4342-922C-75A6D9233CB4}"/>
              </a:ext>
            </a:extLst>
          </p:cNvPr>
          <p:cNvSpPr txBox="1"/>
          <p:nvPr/>
        </p:nvSpPr>
        <p:spPr>
          <a:xfrm>
            <a:off x="585926" y="2210540"/>
            <a:ext cx="3409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原图大小：</a:t>
            </a:r>
            <a:endParaRPr lang="en-US" altLang="zh-CN"/>
          </a:p>
          <a:p>
            <a:r>
              <a:rPr lang="en-US" altLang="zh-CN"/>
              <a:t>560876x8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4,487,008 bit</a:t>
            </a:r>
          </a:p>
          <a:p>
            <a:endParaRPr lang="en-US" altLang="zh-CN"/>
          </a:p>
          <a:p>
            <a:r>
              <a:rPr lang="en-US" altLang="zh-CN"/>
              <a:t>after Huffman encoding:</a:t>
            </a:r>
          </a:p>
          <a:p>
            <a:r>
              <a:rPr lang="en-US" altLang="zh-CN"/>
              <a:t>4,259,989 bit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4259989/ 4487008 = 94.9%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62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5EAF877-DEC7-4537-AB5D-810DBEA25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58" r="9466" b="24013"/>
          <a:stretch/>
        </p:blipFill>
        <p:spPr>
          <a:xfrm>
            <a:off x="4176069" y="146482"/>
            <a:ext cx="7847254" cy="671151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60B4730-8B3E-4C0A-8826-8CD8F347B5DF}"/>
              </a:ext>
            </a:extLst>
          </p:cNvPr>
          <p:cNvSpPr txBox="1"/>
          <p:nvPr/>
        </p:nvSpPr>
        <p:spPr>
          <a:xfrm>
            <a:off x="8771138" y="6125592"/>
            <a:ext cx="115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223 6728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4B6FCC-9E2F-42F4-BF07-B333BA31156C}"/>
              </a:ext>
            </a:extLst>
          </p:cNvPr>
          <p:cNvSpPr/>
          <p:nvPr/>
        </p:nvSpPr>
        <p:spPr>
          <a:xfrm>
            <a:off x="501701" y="1100902"/>
            <a:ext cx="3716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ym typeface="Wingdings" panose="05000000000000000000" pitchFamily="2" charset="2"/>
              </a:rPr>
              <a:t>原图 </a:t>
            </a:r>
            <a:r>
              <a:rPr lang="en-US" altLang="zh-CN">
                <a:sym typeface="Wingdings" panose="05000000000000000000" pitchFamily="2" charset="2"/>
              </a:rPr>
              <a:t> </a:t>
            </a:r>
            <a:r>
              <a:rPr lang="zh-CN" altLang="en-US">
                <a:sym typeface="Wingdings" panose="05000000000000000000" pitchFamily="2" charset="2"/>
              </a:rPr>
              <a:t>差分编码 </a:t>
            </a:r>
            <a:r>
              <a:rPr lang="en-US" altLang="zh-CN">
                <a:sym typeface="Wingdings" panose="05000000000000000000" pitchFamily="2" charset="2"/>
              </a:rPr>
              <a:t> Huffman </a:t>
            </a:r>
            <a:r>
              <a:rPr lang="zh-CN" altLang="en-US">
                <a:sym typeface="Wingdings" panose="05000000000000000000" pitchFamily="2" charset="2"/>
              </a:rPr>
              <a:t>编码</a:t>
            </a:r>
            <a:r>
              <a:rPr lang="en-US" altLang="zh-CN">
                <a:sym typeface="Wingdings" panose="05000000000000000000" pitchFamily="2" charset="2"/>
              </a:rPr>
              <a:t> 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E2D6FE-8A32-44F5-99D4-2774B592789E}"/>
              </a:ext>
            </a:extLst>
          </p:cNvPr>
          <p:cNvSpPr txBox="1"/>
          <p:nvPr/>
        </p:nvSpPr>
        <p:spPr>
          <a:xfrm>
            <a:off x="568171" y="2689934"/>
            <a:ext cx="34090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原图大小：</a:t>
            </a:r>
            <a:endParaRPr lang="en-US" altLang="zh-CN"/>
          </a:p>
          <a:p>
            <a:r>
              <a:rPr lang="en-US" altLang="zh-CN"/>
              <a:t>560876x8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4,487,008 bit</a:t>
            </a:r>
          </a:p>
          <a:p>
            <a:endParaRPr lang="en-US" altLang="zh-CN"/>
          </a:p>
          <a:p>
            <a:r>
              <a:rPr lang="en-US" altLang="zh-CN"/>
              <a:t>after Huffman encoding:</a:t>
            </a:r>
          </a:p>
          <a:p>
            <a:r>
              <a:rPr lang="en-US" altLang="zh-CN"/>
              <a:t>2,236,728 bit</a:t>
            </a:r>
          </a:p>
          <a:p>
            <a:endParaRPr lang="en-US" altLang="zh-CN"/>
          </a:p>
          <a:p>
            <a:r>
              <a:rPr lang="en-US" altLang="zh-CN"/>
              <a:t>2236728 / 4487008 = 49.8%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06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课程大作业二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输入一张灰度</a:t>
            </a:r>
            <a:r>
              <a:rPr lang="en-US" altLang="zh-CN" dirty="0"/>
              <a:t>/</a:t>
            </a:r>
            <a:r>
              <a:rPr lang="zh-CN" altLang="en-US" dirty="0"/>
              <a:t>真彩色图像，编程完成如下功能：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）利用</a:t>
            </a:r>
            <a:r>
              <a:rPr lang="en-US" altLang="zh-CN" dirty="0" err="1"/>
              <a:t>Haar</a:t>
            </a:r>
            <a:r>
              <a:rPr lang="zh-CN" altLang="en-US" dirty="0"/>
              <a:t>小波进行编码，得到中间数据文件，存储；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）针对编码后的中间存储文件，利用</a:t>
            </a:r>
            <a:r>
              <a:rPr lang="en-US" altLang="zh-CN" dirty="0" err="1"/>
              <a:t>matlab</a:t>
            </a:r>
            <a:r>
              <a:rPr lang="zh-CN" altLang="en-US" dirty="0"/>
              <a:t>内嵌的</a:t>
            </a:r>
            <a:r>
              <a:rPr lang="en-US" altLang="zh-CN" dirty="0" err="1"/>
              <a:t>huffman</a:t>
            </a:r>
            <a:r>
              <a:rPr lang="zh-CN" altLang="en-US" dirty="0"/>
              <a:t>编码函数进行二进制编码，并存为压缩文件；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）读取压缩文件，解码得到原始图像进行显示并对比压缩效率。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E9EF"/>
              </a:buClr>
              <a:buSzPct val="75000"/>
              <a:buFont typeface="Wingdings" pitchFamily="2" charset="2"/>
              <a:buNone/>
              <a:tabLst/>
              <a:defRPr/>
            </a:pPr>
            <a:fld id="{A2E76F01-11C2-4B64-9D70-BDE5F31E318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黑体" pitchFamily="49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E4E9EF"/>
                </a:buClr>
                <a:buSzPct val="75000"/>
                <a:buFont typeface="Wingdings" pitchFamily="2" charset="2"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黑体" pitchFamily="49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113575-FA7F-41BF-A1CF-9007B6762181}"/>
              </a:ext>
            </a:extLst>
          </p:cNvPr>
          <p:cNvSpPr txBox="1"/>
          <p:nvPr/>
        </p:nvSpPr>
        <p:spPr>
          <a:xfrm>
            <a:off x="506027" y="3375318"/>
            <a:ext cx="8327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输入小波变换长度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构建</a:t>
            </a:r>
            <a:r>
              <a:rPr lang="en-US" altLang="zh-CN" sz="2400" dirty="0" err="1"/>
              <a:t>Haar</a:t>
            </a:r>
            <a:r>
              <a:rPr lang="zh-CN" altLang="en-US" sz="2400" dirty="0"/>
              <a:t>小波变换矩阵  </a:t>
            </a:r>
            <a:r>
              <a:rPr lang="en-US" altLang="zh-CN" sz="2400" dirty="0"/>
              <a:t>(</a:t>
            </a:r>
            <a:r>
              <a:rPr lang="zh-CN" altLang="en-US" sz="2400" dirty="0"/>
              <a:t>正变换和逆变换的矩阵是类似的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用矩阵乘法做小波变换</a:t>
            </a:r>
          </a:p>
        </p:txBody>
      </p:sp>
      <p:pic>
        <p:nvPicPr>
          <p:cNvPr id="6" name="Picture 2" descr="image002">
            <a:extLst>
              <a:ext uri="{FF2B5EF4-FFF2-40B4-BE49-F238E27FC236}">
                <a16:creationId xmlns:a16="http://schemas.microsoft.com/office/drawing/2014/main" id="{49A9F214-CC33-458C-BBA7-2477D3C48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3550" y="4268197"/>
            <a:ext cx="5683984" cy="2336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B526CF-9850-4240-AF90-172AEEBC8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426" y="4625266"/>
            <a:ext cx="3415767" cy="207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0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0F87EF-2E07-4729-B236-F8E0E634E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61" y="148978"/>
            <a:ext cx="5352680" cy="286750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411C70C-BA92-4DB2-B021-F6F6476FB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08" y="3886497"/>
            <a:ext cx="5719949" cy="274907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803AEBA-F445-4CB9-98F0-86D9199D3B93}"/>
              </a:ext>
            </a:extLst>
          </p:cNvPr>
          <p:cNvSpPr txBox="1"/>
          <p:nvPr/>
        </p:nvSpPr>
        <p:spPr>
          <a:xfrm>
            <a:off x="363984" y="2974020"/>
            <a:ext cx="5015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用矩阵操作替代循环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对每一行的变换： 矩阵乘以向量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对整个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image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的变换： 矩阵乘以矩阵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9ECB3C-F33A-42F7-ACFE-645A8F9AD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121" y="266330"/>
            <a:ext cx="3621534" cy="2684764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F1E00AE7-BCED-4FC3-AA03-27E9564DD5B0}"/>
              </a:ext>
            </a:extLst>
          </p:cNvPr>
          <p:cNvSpPr/>
          <p:nvPr/>
        </p:nvSpPr>
        <p:spPr>
          <a:xfrm>
            <a:off x="5761608" y="5140172"/>
            <a:ext cx="878889" cy="363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ACB14E2-AFD0-477E-8CAF-A7084545A2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4" t="11162" r="28886"/>
          <a:stretch/>
        </p:blipFill>
        <p:spPr>
          <a:xfrm>
            <a:off x="506028" y="4163627"/>
            <a:ext cx="3320248" cy="254744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93C1454-F4B0-44BB-AFFB-804C2986611C}"/>
              </a:ext>
            </a:extLst>
          </p:cNvPr>
          <p:cNvSpPr txBox="1"/>
          <p:nvPr/>
        </p:nvSpPr>
        <p:spPr>
          <a:xfrm>
            <a:off x="4012707" y="5113538"/>
            <a:ext cx="13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乘以 </a:t>
            </a:r>
            <a:r>
              <a:rPr lang="en-US" altLang="zh-CN"/>
              <a:t>A^T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7DBA22B-7E22-4E50-8A17-3AF3586CC446}"/>
              </a:ext>
            </a:extLst>
          </p:cNvPr>
          <p:cNvSpPr txBox="1"/>
          <p:nvPr/>
        </p:nvSpPr>
        <p:spPr>
          <a:xfrm>
            <a:off x="4864963" y="3249227"/>
            <a:ext cx="273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 * A^T = A_R^T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073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4162F2D5-102B-411C-B31C-DAC7206E8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770" y="2865712"/>
            <a:ext cx="6726655" cy="380478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803AEBA-F445-4CB9-98F0-86D9199D3B93}"/>
              </a:ext>
            </a:extLst>
          </p:cNvPr>
          <p:cNvSpPr txBox="1"/>
          <p:nvPr/>
        </p:nvSpPr>
        <p:spPr>
          <a:xfrm>
            <a:off x="443883" y="532660"/>
            <a:ext cx="5015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用矩阵操作替代循环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对每一行的变换： 矩阵乘以向量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对整个</a:t>
            </a:r>
            <a:r>
              <a:rPr lang="en-US" altLang="zh-CN" dirty="0"/>
              <a:t>image</a:t>
            </a:r>
            <a:r>
              <a:rPr lang="zh-CN" altLang="en-US" dirty="0"/>
              <a:t>的变换： 矩阵乘以矩阵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545247B-3950-46E3-99C5-3FEC4A3FE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766" y="46268"/>
            <a:ext cx="4019332" cy="28194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43B08F-3A53-406A-9935-C6EE204F0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30" y="3105679"/>
            <a:ext cx="3116848" cy="2654349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5784EE0-15F5-48B6-97B4-093E27997106}"/>
              </a:ext>
            </a:extLst>
          </p:cNvPr>
          <p:cNvSpPr/>
          <p:nvPr/>
        </p:nvSpPr>
        <p:spPr>
          <a:xfrm>
            <a:off x="5663953" y="5877017"/>
            <a:ext cx="2725445" cy="8649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99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6CD84D-5F6D-4328-9C98-A093A9FE5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E76F01-11C2-4B64-9D70-BDE5F31E3186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graphicFrame>
        <p:nvGraphicFramePr>
          <p:cNvPr id="5" name="Object 1">
            <a:extLst>
              <a:ext uri="{FF2B5EF4-FFF2-40B4-BE49-F238E27FC236}">
                <a16:creationId xmlns:a16="http://schemas.microsoft.com/office/drawing/2014/main" id="{1822B890-D44D-40D2-9AB7-9C1D844300B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10335" y="584196"/>
          <a:ext cx="3393863" cy="2327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公式" r:id="rId3" imgW="2667000" imgH="1828800" progId="Equation.3">
                  <p:embed/>
                </p:oleObj>
              </mc:Choice>
              <mc:Fallback>
                <p:oleObj name="公式" r:id="rId3" imgW="2667000" imgH="1828800" progId="Equation.3">
                  <p:embed/>
                  <p:pic>
                    <p:nvPicPr>
                      <p:cNvPr id="5" name="Object 1">
                        <a:extLst>
                          <a:ext uri="{FF2B5EF4-FFF2-40B4-BE49-F238E27FC236}">
                            <a16:creationId xmlns:a16="http://schemas.microsoft.com/office/drawing/2014/main" id="{1822B890-D44D-40D2-9AB7-9C1D844300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35" y="584196"/>
                        <a:ext cx="3393863" cy="23270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91535D16-39FB-4E20-B85A-45C27BC9279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80745" y="3787070"/>
          <a:ext cx="4542944" cy="237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公式" r:id="rId5" imgW="3492500" imgH="1828800" progId="Equation.3">
                  <p:embed/>
                </p:oleObj>
              </mc:Choice>
              <mc:Fallback>
                <p:oleObj name="公式" r:id="rId5" imgW="3492500" imgH="1828800" progId="Equation.3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91535D16-39FB-4E20-B85A-45C27BC927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745" y="3787070"/>
                        <a:ext cx="4542944" cy="23762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">
            <a:extLst>
              <a:ext uri="{FF2B5EF4-FFF2-40B4-BE49-F238E27FC236}">
                <a16:creationId xmlns:a16="http://schemas.microsoft.com/office/drawing/2014/main" id="{6808A18A-4338-4DDE-8D87-183B39B0149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241000" y="573321"/>
          <a:ext cx="4380124" cy="219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公式" r:id="rId7" imgW="3644900" imgH="1828800" progId="Equation.3">
                  <p:embed/>
                </p:oleObj>
              </mc:Choice>
              <mc:Fallback>
                <p:oleObj name="公式" r:id="rId7" imgW="3644900" imgH="1828800" progId="Equation.3">
                  <p:embed/>
                  <p:pic>
                    <p:nvPicPr>
                      <p:cNvPr id="7" name="Object 1">
                        <a:extLst>
                          <a:ext uri="{FF2B5EF4-FFF2-40B4-BE49-F238E27FC236}">
                            <a16:creationId xmlns:a16="http://schemas.microsoft.com/office/drawing/2014/main" id="{6808A18A-4338-4DDE-8D87-183B39B014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1000" y="573321"/>
                        <a:ext cx="4380124" cy="21957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2" descr="image014">
            <a:extLst>
              <a:ext uri="{FF2B5EF4-FFF2-40B4-BE49-F238E27FC236}">
                <a16:creationId xmlns:a16="http://schemas.microsoft.com/office/drawing/2014/main" id="{04447FBD-4C11-4BAC-963B-566444B96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48870" y="3620262"/>
            <a:ext cx="3257043" cy="2653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F5BF7A80-D5FC-4765-B16C-61AAB5C329A8}"/>
              </a:ext>
            </a:extLst>
          </p:cNvPr>
          <p:cNvSpPr/>
          <p:nvPr/>
        </p:nvSpPr>
        <p:spPr>
          <a:xfrm>
            <a:off x="5353235" y="4811697"/>
            <a:ext cx="1233996" cy="363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EB94C4B-779A-4E3D-B046-915C3572BAA6}"/>
              </a:ext>
            </a:extLst>
          </p:cNvPr>
          <p:cNvSpPr txBox="1"/>
          <p:nvPr/>
        </p:nvSpPr>
        <p:spPr>
          <a:xfrm>
            <a:off x="5282214" y="4225771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阈值裁剪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BFEFB3D1-E79E-4AB3-868C-4CADD553336A}"/>
              </a:ext>
            </a:extLst>
          </p:cNvPr>
          <p:cNvSpPr/>
          <p:nvPr/>
        </p:nvSpPr>
        <p:spPr>
          <a:xfrm>
            <a:off x="4378171" y="1590582"/>
            <a:ext cx="1233996" cy="363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5BF35B08-AD25-4133-8DBD-A6E94A54D934}"/>
              </a:ext>
            </a:extLst>
          </p:cNvPr>
          <p:cNvSpPr/>
          <p:nvPr/>
        </p:nvSpPr>
        <p:spPr>
          <a:xfrm rot="9306901">
            <a:off x="4248446" y="3017090"/>
            <a:ext cx="2489257" cy="363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0E216B-CE8D-48FC-AA2F-B5733B0AC024}"/>
              </a:ext>
            </a:extLst>
          </p:cNvPr>
          <p:cNvSpPr txBox="1"/>
          <p:nvPr/>
        </p:nvSpPr>
        <p:spPr>
          <a:xfrm>
            <a:off x="4438835" y="1074198"/>
            <a:ext cx="10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行变换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91A252-2B62-4DAB-8BDD-B099157A7261}"/>
              </a:ext>
            </a:extLst>
          </p:cNvPr>
          <p:cNvSpPr txBox="1"/>
          <p:nvPr/>
        </p:nvSpPr>
        <p:spPr>
          <a:xfrm>
            <a:off x="4839809" y="2726925"/>
            <a:ext cx="10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列变换</a:t>
            </a:r>
          </a:p>
        </p:txBody>
      </p:sp>
    </p:spTree>
    <p:extLst>
      <p:ext uri="{BB962C8B-B14F-4D97-AF65-F5344CB8AC3E}">
        <p14:creationId xmlns:p14="http://schemas.microsoft.com/office/powerpoint/2010/main" val="720754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665FD63-00F5-4675-AC3E-6F1D3B440C1E}"/>
              </a:ext>
            </a:extLst>
          </p:cNvPr>
          <p:cNvSpPr txBox="1"/>
          <p:nvPr/>
        </p:nvSpPr>
        <p:spPr>
          <a:xfrm>
            <a:off x="825623" y="550416"/>
            <a:ext cx="463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逆变换的矩阵计算方式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5ADBC1E-AA16-4818-B99C-1A2A87118939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62149364"/>
              </p:ext>
            </p:extLst>
          </p:nvPr>
        </p:nvGraphicFramePr>
        <p:xfrm>
          <a:off x="482016" y="1198132"/>
          <a:ext cx="4445091" cy="2678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3" imgW="3035160" imgH="1828800" progId="">
                  <p:embed/>
                </p:oleObj>
              </mc:Choice>
              <mc:Fallback>
                <p:oleObj name="Equation" r:id="rId3" imgW="3035160" imgH="1828800" progId="">
                  <p:embed/>
                  <p:pic>
                    <p:nvPicPr>
                      <p:cNvPr id="103426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016" y="1198132"/>
                        <a:ext cx="4445091" cy="26782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A80EE73E-7D69-4E39-B285-D78FC0D98A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382" t="11373"/>
          <a:stretch/>
        </p:blipFill>
        <p:spPr>
          <a:xfrm>
            <a:off x="5575176" y="1296139"/>
            <a:ext cx="4897289" cy="24364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A9570B6-7ACD-4AA5-B6FE-94C932F39F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1965" y="3941685"/>
            <a:ext cx="3621534" cy="26847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6A78FAB-E290-4C4A-BF04-EB5D6199AE7B}"/>
              </a:ext>
            </a:extLst>
          </p:cNvPr>
          <p:cNvSpPr txBox="1"/>
          <p:nvPr/>
        </p:nvSpPr>
        <p:spPr>
          <a:xfrm>
            <a:off x="1677880" y="5193437"/>
            <a:ext cx="25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H_inv * A_R^T = A^T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262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BCE2E22-C0A4-404D-969E-33B6940C8BFC}"/>
              </a:ext>
            </a:extLst>
          </p:cNvPr>
          <p:cNvSpPr txBox="1"/>
          <p:nvPr/>
        </p:nvSpPr>
        <p:spPr>
          <a:xfrm>
            <a:off x="621437" y="843379"/>
            <a:ext cx="726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构建任意 </a:t>
            </a:r>
            <a:r>
              <a:rPr lang="en-US" altLang="zh-CN"/>
              <a:t>L x L </a:t>
            </a:r>
            <a:r>
              <a:rPr lang="zh-CN" altLang="en-US"/>
              <a:t>的 </a:t>
            </a:r>
            <a:r>
              <a:rPr lang="en-US" altLang="zh-CN"/>
              <a:t>haar </a:t>
            </a:r>
            <a:r>
              <a:rPr lang="zh-CN" altLang="en-US"/>
              <a:t>小波变换矩阵 （</a:t>
            </a:r>
            <a:r>
              <a:rPr lang="en-US" altLang="zh-CN"/>
              <a:t>L=2^n)</a:t>
            </a:r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110700F-F7FB-4155-B3A4-24B698BE6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60" y="1535838"/>
            <a:ext cx="4109512" cy="281704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57BCDC0-D3FA-41FA-9342-5EA951329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286" y="623471"/>
            <a:ext cx="40005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2117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496</Words>
  <Application>Microsoft Office PowerPoint</Application>
  <PresentationFormat>宽屏</PresentationFormat>
  <Paragraphs>71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等线</vt:lpstr>
      <vt:lpstr>等线 Light</vt:lpstr>
      <vt:lpstr>黑体</vt:lpstr>
      <vt:lpstr>宋体</vt:lpstr>
      <vt:lpstr>幼圆</vt:lpstr>
      <vt:lpstr>Arial</vt:lpstr>
      <vt:lpstr>Century Gothic</vt:lpstr>
      <vt:lpstr>Courier New</vt:lpstr>
      <vt:lpstr>Palatino Linotype</vt:lpstr>
      <vt:lpstr>Wingdings</vt:lpstr>
      <vt:lpstr>Office 主题​​</vt:lpstr>
      <vt:lpstr>主管人员</vt:lpstr>
      <vt:lpstr>公式</vt:lpstr>
      <vt:lpstr>Equation</vt:lpstr>
      <vt:lpstr>课程大作业二</vt:lpstr>
      <vt:lpstr>PowerPoint 演示文稿</vt:lpstr>
      <vt:lpstr>PowerPoint 演示文稿</vt:lpstr>
      <vt:lpstr>课程大作业二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课程大作业二</dc:title>
  <dc:creator>Gaokaifeng512</dc:creator>
  <cp:lastModifiedBy>Gaokaifeng512</cp:lastModifiedBy>
  <cp:revision>8</cp:revision>
  <dcterms:created xsi:type="dcterms:W3CDTF">2022-07-03T08:23:23Z</dcterms:created>
  <dcterms:modified xsi:type="dcterms:W3CDTF">2022-07-06T08:10:17Z</dcterms:modified>
</cp:coreProperties>
</file>