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3" r:id="rId1"/>
    <p:sldMasterId id="2147484456" r:id="rId2"/>
  </p:sldMasterIdLst>
  <p:notesMasterIdLst>
    <p:notesMasterId r:id="rId35"/>
  </p:notesMasterIdLst>
  <p:handoutMasterIdLst>
    <p:handoutMasterId r:id="rId36"/>
  </p:handoutMasterIdLst>
  <p:sldIdLst>
    <p:sldId id="325" r:id="rId3"/>
    <p:sldId id="380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379" r:id="rId34"/>
  </p:sldIdLst>
  <p:sldSz cx="12192000" cy="6858000"/>
  <p:notesSz cx="6645275" cy="9777413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34F8"/>
    <a:srgbClr val="D1CE40"/>
    <a:srgbClr val="FFFFFF"/>
    <a:srgbClr val="748745"/>
    <a:srgbClr val="52C4B9"/>
    <a:srgbClr val="FFAAA1"/>
    <a:srgbClr val="FFFFCC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1533" autoAdjust="0"/>
  </p:normalViewPr>
  <p:slideViewPr>
    <p:cSldViewPr>
      <p:cViewPr varScale="1">
        <p:scale>
          <a:sx n="84" d="100"/>
          <a:sy n="84" d="100"/>
        </p:scale>
        <p:origin x="297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l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l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EA0E1BE-B57A-4F68-85F4-BE96B34E6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927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l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675" y="733425"/>
            <a:ext cx="65135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3438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l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720BF45-DEC5-4AEF-8798-1024CFDF3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4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defTabSz="938213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defTabSz="938213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defTabSz="938213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defTabSz="938213" eaLnBrk="0" hangingPunct="0"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defTabSz="9382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E7A8B422-5B71-49D5-BADB-42A00ABE25F8}" type="slidenum">
              <a:rPr lang="en-US" altLang="zh-CN" sz="1200" smtClean="0"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3425"/>
            <a:ext cx="6513513" cy="366553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745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媒体信号处理基础（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夏）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 smtClean="0"/>
              <a:t>媒体信号处理基础（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1AABF8D5-E842-4597-A2FD-CFBC76776AE8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‹#›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媒体信号处理基础（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2012 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夏）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E4E9EF"/>
              </a:buClr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buClr>
                <a:srgbClr val="E4E9EF"/>
              </a:buClr>
              <a:defRPr/>
            </a:pP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媒体信号处理基础（</a:t>
            </a:r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2012 </a:t>
            </a:r>
            <a:r>
              <a:rPr lang="zh-CN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夏）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‹#›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5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 smtClean="0"/>
              <a:t>媒体信号处理基础（</a:t>
            </a:r>
            <a:r>
              <a:rPr lang="en-US" altLang="zh-CN" smtClean="0"/>
              <a:t>2012 </a:t>
            </a:r>
            <a:r>
              <a:rPr lang="zh-CN" altLang="en-US" smtClean="0"/>
              <a:t>夏）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buClr>
                <a:srgbClr val="E4E9EF"/>
              </a:buClr>
              <a:defRPr/>
            </a:pPr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buClr>
                <a:srgbClr val="E4E9EF"/>
              </a:buClr>
              <a:defRPr/>
            </a:pPr>
            <a:r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媒体信号处理基础（</a:t>
            </a:r>
            <a:r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2012 </a:t>
            </a:r>
            <a:r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夏）</a:t>
            </a:r>
            <a:endParaRPr lang="en-US" altLang="zh-CN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buClr>
                <a:srgbClr val="E4E9EF"/>
              </a:buClr>
              <a:defRPr/>
            </a:pPr>
            <a:fld id="{09721AB5-65DE-4BCB-90F3-F2BE08F006F1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‹#›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E4E9EF"/>
              </a:buClr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E4E9EF"/>
              </a:buClr>
            </a:pPr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3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3389" y="2276872"/>
            <a:ext cx="8785225" cy="762000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b="1" dirty="0" err="1" smtClean="0">
                <a:latin typeface="微软雅黑" pitchFamily="34" charset="-122"/>
                <a:ea typeface="微软雅黑" pitchFamily="34" charset="-122"/>
              </a:rPr>
              <a:t>Haar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小波变换的图像处理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9599" name="Text Box 15"/>
          <p:cNvSpPr txBox="1">
            <a:spLocks noChangeArrowheads="1"/>
          </p:cNvSpPr>
          <p:nvPr/>
        </p:nvSpPr>
        <p:spPr bwMode="gray">
          <a:xfrm>
            <a:off x="1955008" y="3717032"/>
            <a:ext cx="8281987" cy="15696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肖俊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浙江大学计算机学院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smtClean="0">
                <a:latin typeface="Times New Roman" pitchFamily="18" charset="0"/>
                <a:ea typeface="楷体_GB2312" pitchFamily="49" charset="-122"/>
              </a:rPr>
              <a:t>2023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0954" y="1412777"/>
            <a:ext cx="479009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图像处理编程实践初步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正变换计算方法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10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0354" name="Object 2"/>
          <p:cNvGraphicFramePr>
            <a:graphicFrameLocks noGrp="1" noChangeAspect="1"/>
          </p:cNvGraphicFramePr>
          <p:nvPr/>
        </p:nvGraphicFramePr>
        <p:xfrm>
          <a:off x="2063553" y="1916833"/>
          <a:ext cx="8137525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3454200" imgH="1828800" progId="">
                  <p:embed/>
                </p:oleObj>
              </mc:Choice>
              <mc:Fallback>
                <p:oleObj name="Equation" r:id="rId3" imgW="3454200" imgH="18288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916833"/>
                        <a:ext cx="8137525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11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9651" y="1458616"/>
          <a:ext cx="1838325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位图图像" r:id="rId3" imgW="1961905" imgH="4476190" progId="PBrush">
                  <p:embed/>
                </p:oleObj>
              </mc:Choice>
              <mc:Fallback>
                <p:oleObj name="位图图像" r:id="rId3" imgW="1961905" imgH="44761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458616"/>
                        <a:ext cx="1838325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43476" y="1242716"/>
            <a:ext cx="4824413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1/8,  1/8 , 1/8,  1/8,  1/8,  1/8,  1/8,  1/8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1/8,  1/8 , 1/8,  1/8, -1/8, -1/8, -1/8, -1/8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1/4,  1/4 ,-1/4, -1/4,    0,     0,      0,      0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     0 ,     0,     0,   1/4, 1/4 ,-1/4, -1/4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1/2, -1/2 ,    0,      0,      0,     0,     0,     0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     0 ,   1/2, -1/2 ,    0,     0,      0,    0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     0 ,     0,      0,     1/2, -1/2 ,  0 ,   0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l">
              <a:buClr>
                <a:srgbClr val="E4E9EF"/>
              </a:buClr>
            </a:pPr>
            <a:endParaRPr lang="zh-CN" altLang="en-US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（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0,      0 ,     0,      0,      0,     0,  1/2, -1/2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51088" y="6140152"/>
            <a:ext cx="1699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E4E9EF"/>
              </a:buClr>
            </a:pPr>
            <a:r>
              <a:rPr lang="zh-CN" altLang="en-US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连续</a:t>
            </a:r>
            <a:r>
              <a:rPr lang="en-US" altLang="zh-CN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Haar</a:t>
            </a:r>
            <a:r>
              <a:rPr lang="zh-CN" altLang="en-US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小波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168008" y="6400800"/>
            <a:ext cx="24689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对应的离散</a:t>
            </a:r>
            <a:r>
              <a:rPr lang="en-US" altLang="zh-CN" dirty="0" err="1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Haar</a:t>
            </a:r>
            <a:r>
              <a:rPr lang="zh-CN" altLang="en-US" dirty="0">
                <a:solidFill>
                  <a:prstClr val="black"/>
                </a:solidFill>
                <a:latin typeface="Garamond" pitchFamily="18" charset="0"/>
                <a:ea typeface="楷体_GB2312" pitchFamily="49" charset="-122"/>
              </a:rPr>
              <a:t>小波</a:t>
            </a:r>
          </a:p>
        </p:txBody>
      </p:sp>
    </p:spTree>
    <p:extLst>
      <p:ext uri="{BB962C8B-B14F-4D97-AF65-F5344CB8AC3E}">
        <p14:creationId xmlns:p14="http://schemas.microsoft.com/office/powerpoint/2010/main" val="28733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反变换计算方法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12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2402" name="Object 2"/>
          <p:cNvGraphicFramePr>
            <a:graphicFrameLocks noGrp="1" noChangeAspect="1"/>
          </p:cNvGraphicFramePr>
          <p:nvPr/>
        </p:nvGraphicFramePr>
        <p:xfrm>
          <a:off x="1919536" y="2132856"/>
          <a:ext cx="8496300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5346360" imgH="1574640" progId="">
                  <p:embed/>
                </p:oleObj>
              </mc:Choice>
              <mc:Fallback>
                <p:oleObj name="Equation" r:id="rId3" imgW="5346360" imgH="157464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2132856"/>
                        <a:ext cx="8496300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反变换计算方法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13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3426" name="Object 2"/>
          <p:cNvGraphicFramePr>
            <a:graphicFrameLocks noGrp="1" noChangeAspect="1"/>
          </p:cNvGraphicFramePr>
          <p:nvPr/>
        </p:nvGraphicFramePr>
        <p:xfrm>
          <a:off x="2567609" y="1916833"/>
          <a:ext cx="6697663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3035160" imgH="1828800" progId="">
                  <p:embed/>
                </p:oleObj>
              </mc:Choice>
              <mc:Fallback>
                <p:oleObj name="Equation" r:id="rId3" imgW="3035160" imgH="18288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1916833"/>
                        <a:ext cx="6697663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5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反变换计算方法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 [1     1     1     1     1     1     1     1]×32.5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+[1     1     1     1    -1    -1    -1    -1]×0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+[1     1    -1    -1     0     0     0     0]×0.5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+[0     0     0     0     1     1    -1    -1]×0.5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+[1    -1     0     0     0     0     0     0]×31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+[0     0     1    -1     0     0     0     0]×-29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+[0     0     0     0     1    -1     0     0]×-27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+[0     0     0     0     0     0     1    -1]×-25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200" dirty="0"/>
              <a:t>=[64    2     3    61    60     6     7    57]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14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5303912" y="1053680"/>
          <a:ext cx="47942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3" imgW="2958840" imgH="444240" progId="Equation.3">
                  <p:embed/>
                </p:oleObj>
              </mc:Choice>
              <mc:Fallback>
                <p:oleObj name="公式" r:id="rId3" imgW="2958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1053680"/>
                        <a:ext cx="47942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15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 descr="图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5" y="1679848"/>
            <a:ext cx="7272337" cy="4989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5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如图所示，首先对原图像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沿行向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水平方向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进行滤波和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2-&gt;1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下采样，得到系数矩阵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，然后再对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分别沿列向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垂直方向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滤波和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2-&gt;1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下采样，最后得到一层小波分解的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个子图：</a:t>
            </a:r>
          </a:p>
          <a:p>
            <a:pPr lvl="1" algn="just">
              <a:lnSpc>
                <a:spcPct val="150000"/>
              </a:lnSpc>
              <a:buSzPct val="90000"/>
              <a:buFont typeface="Wingdings" pitchFamily="2" charset="2"/>
              <a:buChar char="q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LL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)—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的（粗）逼近子图</a:t>
            </a:r>
          </a:p>
          <a:p>
            <a:pPr lvl="1" algn="just">
              <a:lnSpc>
                <a:spcPct val="150000"/>
              </a:lnSpc>
              <a:buSzPct val="90000"/>
              <a:buFont typeface="Wingdings" pitchFamily="2" charset="2"/>
              <a:buChar char="q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HL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的水平方向细节子图</a:t>
            </a:r>
          </a:p>
          <a:p>
            <a:pPr lvl="1" algn="just">
              <a:lnSpc>
                <a:spcPct val="150000"/>
              </a:lnSpc>
              <a:buSzPct val="90000"/>
              <a:buFont typeface="Wingdings" pitchFamily="2" charset="2"/>
              <a:buChar char="q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LH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的垂直方向细节子图</a:t>
            </a:r>
          </a:p>
          <a:p>
            <a:pPr lvl="1" algn="just">
              <a:lnSpc>
                <a:spcPct val="150000"/>
              </a:lnSpc>
              <a:buSzPct val="90000"/>
              <a:buFont typeface="Wingdings" pitchFamily="2" charset="2"/>
              <a:buChar char="q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i="1" baseline="-25000" dirty="0">
                <a:latin typeface="Times New Roman" pitchFamily="18" charset="0"/>
                <a:cs typeface="Times New Roman" pitchFamily="18" charset="0"/>
              </a:rPr>
              <a:t>HH 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 — 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的对角线方向细节子图</a:t>
            </a:r>
          </a:p>
          <a:p>
            <a:pPr>
              <a:lnSpc>
                <a:spcPct val="150000"/>
              </a:lnSpc>
            </a:pP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16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351584" y="1628800"/>
          <a:ext cx="6984776" cy="3600400"/>
        </p:xfrm>
        <a:graphic>
          <a:graphicData uri="http://schemas.openxmlformats.org/drawingml/2006/table">
            <a:tbl>
              <a:tblPr/>
              <a:tblGrid>
                <a:gridCol w="259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365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(</a:t>
                      </a:r>
                      <a:r>
                        <a:rPr lang="en-US" sz="2400" i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, </a:t>
                      </a:r>
                      <a:r>
                        <a:rPr lang="en-US" sz="2400" i="1" kern="100" dirty="0"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FDWT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——→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</a:rPr>
                        <a:t>2LL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</a:rPr>
                        <a:t>2HL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</a:rPr>
                        <a:t>1HL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2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</a:rPr>
                        <a:t>2LH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</a:rPr>
                        <a:t>2HH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</a:rPr>
                        <a:t>1LH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400" kern="100" baseline="-25000" dirty="0">
                          <a:latin typeface="Times New Roman"/>
                          <a:ea typeface="宋体"/>
                        </a:rPr>
                        <a:t>1HH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17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4145" name="Rectangle 1"/>
          <p:cNvSpPr>
            <a:spLocks noChangeArrowheads="1"/>
          </p:cNvSpPr>
          <p:nvPr/>
        </p:nvSpPr>
        <p:spPr bwMode="auto">
          <a:xfrm>
            <a:off x="2783632" y="5589241"/>
            <a:ext cx="6264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二维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FDWT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过程的示意图（</a:t>
            </a:r>
            <a:r>
              <a:rPr lang="en-US" altLang="zh-CN" sz="2400" i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i="1" baseline="-300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2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6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二级小波分解示意图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18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782887" y="1916114"/>
            <a:ext cx="6629400" cy="4619625"/>
            <a:chOff x="793" y="1207"/>
            <a:chExt cx="4176" cy="2910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793" y="1207"/>
            <a:ext cx="4176" cy="2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Photo Editor 照片" r:id="rId3" imgW="5590476" imgH="3419952" progId="">
                    <p:embed/>
                  </p:oleObj>
                </mc:Choice>
                <mc:Fallback>
                  <p:oleObj name="Photo Editor 照片" r:id="rId3" imgW="5590476" imgH="341995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07"/>
                          <a:ext cx="4176" cy="2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202" y="3884"/>
              <a:ext cx="33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Clr>
                  <a:srgbClr val="E4E9EF"/>
                </a:buClr>
              </a:pPr>
              <a:r>
                <a:rPr lang="zh-CN" altLang="en-US" dirty="0">
                  <a:solidFill>
                    <a:prstClr val="black"/>
                  </a:solidFill>
                </a:rPr>
                <a:t>图像多尺度分解，</a:t>
              </a:r>
              <a:r>
                <a:rPr lang="en-US" altLang="zh-CN" dirty="0">
                  <a:solidFill>
                    <a:prstClr val="black"/>
                  </a:solidFill>
                </a:rPr>
                <a:t>(a)</a:t>
              </a:r>
              <a:r>
                <a:rPr lang="zh-CN" altLang="en-US" dirty="0">
                  <a:solidFill>
                    <a:prstClr val="black"/>
                  </a:solidFill>
                </a:rPr>
                <a:t>一层分解，</a:t>
              </a:r>
              <a:r>
                <a:rPr lang="en-US" altLang="zh-CN" dirty="0">
                  <a:solidFill>
                    <a:prstClr val="black"/>
                  </a:solidFill>
                </a:rPr>
                <a:t>(b)</a:t>
              </a:r>
              <a:r>
                <a:rPr lang="zh-CN" altLang="en-US" dirty="0">
                  <a:solidFill>
                    <a:prstClr val="black"/>
                  </a:solidFill>
                </a:rPr>
                <a:t>二层分解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4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19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1919537" y="2204864"/>
          <a:ext cx="4095455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3" imgW="2667000" imgH="1828800" progId="Equation.3">
                  <p:embed/>
                </p:oleObj>
              </mc:Choice>
              <mc:Fallback>
                <p:oleObj name="公式" r:id="rId3" imgW="26670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7" y="2204864"/>
                        <a:ext cx="4095455" cy="280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6240016" y="2204864"/>
          <a:ext cx="4170586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Picture" r:id="rId5" imgW="2458720" imgH="1866900" progId="Word.Picture.8">
                  <p:embed/>
                </p:oleObj>
              </mc:Choice>
              <mc:Fallback>
                <p:oleObj name="Picture" r:id="rId5" imgW="2458720" imgH="1866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204864"/>
                        <a:ext cx="4170586" cy="316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9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一维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二维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小波变换的信号去噪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对每一行中的信号序列进行变换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20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/>
        </p:nvGraphicFramePr>
        <p:xfrm>
          <a:off x="2207568" y="1916832"/>
          <a:ext cx="7756612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3" imgW="3644900" imgH="1828800" progId="Equation.3">
                  <p:embed/>
                </p:oleObj>
              </mc:Choice>
              <mc:Fallback>
                <p:oleObj name="公式" r:id="rId3" imgW="36449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916832"/>
                        <a:ext cx="7756612" cy="3888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9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对每一列中的信号序列进行变换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21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25953" name="Object 1"/>
          <p:cNvGraphicFramePr>
            <a:graphicFrameLocks noChangeAspect="1"/>
          </p:cNvGraphicFramePr>
          <p:nvPr/>
        </p:nvGraphicFramePr>
        <p:xfrm>
          <a:off x="2351584" y="1988840"/>
          <a:ext cx="7432576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3" imgW="3492500" imgH="1828800" progId="Equation.3">
                  <p:embed/>
                </p:oleObj>
              </mc:Choice>
              <mc:Fallback>
                <p:oleObj name="公式" r:id="rId3" imgW="34925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1988840"/>
                        <a:ext cx="7432576" cy="3888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22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75520" y="1079748"/>
            <a:ext cx="8712968" cy="5661620"/>
            <a:chOff x="0" y="647700"/>
            <a:chExt cx="9144000" cy="6210300"/>
          </a:xfrm>
        </p:grpSpPr>
        <p:sp>
          <p:nvSpPr>
            <p:cNvPr id="5" name="灯片编号占位符 6"/>
            <p:cNvSpPr txBox="1">
              <a:spLocks/>
            </p:cNvSpPr>
            <p:nvPr/>
          </p:nvSpPr>
          <p:spPr>
            <a:xfrm>
              <a:off x="6553200" y="6248400"/>
              <a:ext cx="1905000" cy="457200"/>
            </a:xfrm>
            <a:prstGeom prst="rect">
              <a:avLst/>
            </a:prstGeom>
          </p:spPr>
          <p:txBody>
            <a:bodyPr vert="horz" lIns="27432" tIns="45720" rIns="45720" bIns="45720" rtlCol="0" anchor="ctr"/>
            <a:lstStyle/>
            <a:p>
              <a:pPr algn="l">
                <a:buClr>
                  <a:srgbClr val="E4E9EF"/>
                </a:buClr>
                <a:defRPr/>
              </a:pPr>
              <a:fld id="{E24D5472-8DD3-4269-BBD5-86569A2D69A2}" type="slidenum">
                <a:rPr lang="zh-CN" altLang="en-US" sz="1200">
                  <a:solidFill>
                    <a:prstClr val="black">
                      <a:lumMod val="65000"/>
                      <a:lumOff val="35000"/>
                    </a:prstClr>
                  </a:solidFill>
                  <a:latin typeface="Century Gothic" pitchFamily="34" charset="0"/>
                </a:rPr>
                <a:pPr algn="l">
                  <a:buClr>
                    <a:srgbClr val="E4E9EF"/>
                  </a:buClr>
                  <a:defRPr/>
                </a:pPr>
                <a:t>22</a:t>
              </a:fld>
              <a:endParaRPr lang="en-US" altLang="zh-CN" sz="120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endParaRPr>
            </a:p>
          </p:txBody>
        </p:sp>
        <p:pic>
          <p:nvPicPr>
            <p:cNvPr id="6" name="Picture 14" descr="woman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47700"/>
              <a:ext cx="9144000" cy="6210300"/>
            </a:xfrm>
            <a:prstGeom prst="rect">
              <a:avLst/>
            </a:prstGeom>
            <a:noFill/>
          </p:spPr>
        </p:pic>
        <p:sp>
          <p:nvSpPr>
            <p:cNvPr id="7" name="Rectangle 5"/>
            <p:cNvSpPr txBox="1">
              <a:spLocks noChangeArrowheads="1"/>
            </p:cNvSpPr>
            <p:nvPr/>
          </p:nvSpPr>
          <p:spPr>
            <a:xfrm>
              <a:off x="571500" y="952500"/>
              <a:ext cx="8077200" cy="5562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indent="-342900" algn="l" eaLnBrk="0" fontAlgn="auto" hangingPunct="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2400">
                  <a:solidFill>
                    <a:prstClr val="black"/>
                  </a:solidFill>
                </a:rPr>
                <a:t> </a:t>
              </a:r>
            </a:p>
          </p:txBody>
        </p: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0" y="1295400"/>
              <a:ext cx="9144000" cy="5283200"/>
              <a:chOff x="0" y="816"/>
              <a:chExt cx="5760" cy="3328"/>
            </a:xfrm>
          </p:grpSpPr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4992" y="3072"/>
                <a:ext cx="768" cy="7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第1级</a:t>
                </a:r>
              </a:p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斜线细节</a:t>
                </a:r>
              </a:p>
            </p:txBody>
          </p:sp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4944" y="816"/>
                <a:ext cx="816" cy="553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 dirty="0">
                    <a:solidFill>
                      <a:srgbClr val="B2B2B2"/>
                    </a:solidFill>
                  </a:rPr>
                  <a:t>第1级</a:t>
                </a:r>
              </a:p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 dirty="0">
                    <a:solidFill>
                      <a:srgbClr val="B2B2B2"/>
                    </a:solidFill>
                  </a:rPr>
                  <a:t>水平细节</a:t>
                </a:r>
              </a:p>
            </p:txBody>
          </p:sp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768" cy="7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第1级</a:t>
                </a:r>
                <a:endParaRPr lang="en-US" altLang="zh-CN" baseline="-25000">
                  <a:solidFill>
                    <a:srgbClr val="B2B2B2"/>
                  </a:solidFill>
                </a:endParaRPr>
              </a:p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垂直细节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2448" y="1200"/>
                <a:ext cx="816" cy="25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水平细节</a:t>
                </a:r>
              </a:p>
            </p:txBody>
          </p:sp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480" cy="553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近似</a:t>
                </a:r>
              </a:p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图象</a:t>
                </a:r>
                <a:endParaRPr lang="zh-CN" altLang="en-US" baseline="-25000">
                  <a:solidFill>
                    <a:srgbClr val="B2B2B2"/>
                  </a:solidFill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H="1" flipV="1">
                <a:off x="2160" y="1680"/>
                <a:ext cx="624" cy="52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 flipH="1" flipV="1">
                <a:off x="1248" y="3600"/>
                <a:ext cx="1200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25"/>
              <p:cNvSpPr>
                <a:spLocks noChangeShapeType="1"/>
              </p:cNvSpPr>
              <p:nvPr/>
            </p:nvSpPr>
            <p:spPr bwMode="auto">
              <a:xfrm flipH="1">
                <a:off x="2304" y="2448"/>
                <a:ext cx="432" cy="110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 flipV="1">
                <a:off x="3360" y="3648"/>
                <a:ext cx="432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 flipV="1">
                <a:off x="3264" y="1296"/>
                <a:ext cx="960" cy="4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208"/>
                <a:ext cx="816" cy="25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垂直细节</a:t>
                </a: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2496" y="3888"/>
                <a:ext cx="816" cy="25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buClr>
                    <a:srgbClr val="E4E9EF"/>
                  </a:buClr>
                </a:pPr>
                <a:r>
                  <a:rPr lang="zh-CN" altLang="en-US">
                    <a:solidFill>
                      <a:srgbClr val="B2B2B2"/>
                    </a:solidFill>
                  </a:rPr>
                  <a:t>斜线细节</a:t>
                </a:r>
              </a:p>
            </p:txBody>
          </p:sp>
          <p:sp>
            <p:nvSpPr>
              <p:cNvPr id="21" name="Line 30"/>
              <p:cNvSpPr>
                <a:spLocks noChangeShapeType="1"/>
              </p:cNvSpPr>
              <p:nvPr/>
            </p:nvSpPr>
            <p:spPr bwMode="auto">
              <a:xfrm flipH="1">
                <a:off x="1776" y="1296"/>
                <a:ext cx="672" cy="4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buClr>
                    <a:srgbClr val="E4E9EF"/>
                  </a:buClr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8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小波变换的信号去噪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一般噪声特点：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（1）高频成分（细节） ，（2）幅度小：用阈值；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去噪声过程：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去除原始信号高频成分（细节）中幅度小于阈值部分。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  对2级小波，设定2个阈值，称“阈值2” 和 “阈值1” 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  去除1级噪声：去除1级小波细节分解中小于“阈值1”部分。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  去除2级噪声：去除2级小波细节分解中小于“阈值2”部分。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dirty="0" smtClean="0"/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/>
              <a:t>恢复：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   将小波近似分解，加上去噪声后小波细节分解，即获得去除噪声的信号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23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0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图像子块的二维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24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/>
        </p:nvGraphicFramePr>
        <p:xfrm>
          <a:off x="2567609" y="1844824"/>
          <a:ext cx="3393863" cy="232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3" imgW="2667000" imgH="1828800" progId="Equation.3">
                  <p:embed/>
                </p:oleObj>
              </mc:Choice>
              <mc:Fallback>
                <p:oleObj name="公式" r:id="rId3" imgW="26670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1844824"/>
                        <a:ext cx="3393863" cy="2327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240712" y="1772816"/>
          <a:ext cx="3455689" cy="262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Picture" r:id="rId5" imgW="2458720" imgH="1866900" progId="Word.Picture.8">
                  <p:embed/>
                </p:oleObj>
              </mc:Choice>
              <mc:Fallback>
                <p:oleObj name="Picture" r:id="rId5" imgW="2458720" imgH="1866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712" y="1772816"/>
                        <a:ext cx="3455689" cy="262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3647728" y="4293096"/>
          <a:ext cx="4542944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7" imgW="3492500" imgH="1828800" progId="Equation.3">
                  <p:embed/>
                </p:oleObj>
              </mc:Choice>
              <mc:Fallback>
                <p:oleObj name="公式" r:id="rId7" imgW="34925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4293096"/>
                        <a:ext cx="4542944" cy="2376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2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如何实现压缩？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从矩阵中去掉表示图像的某些细节系数，事实证明重构的图像质量仍然可以接受。具体做法是设置一个阈值，例如的细节系数δ≤</a:t>
            </a:r>
            <a:r>
              <a:rPr lang="en-US" altLang="zh-CN" dirty="0" smtClean="0"/>
              <a:t>5</a:t>
            </a:r>
            <a:r>
              <a:rPr lang="zh-CN" altLang="zh-CN" dirty="0" smtClean="0"/>
              <a:t>就把它当作“</a:t>
            </a:r>
            <a:r>
              <a:rPr lang="en-US" altLang="zh-CN" dirty="0" smtClean="0"/>
              <a:t>0</a:t>
            </a:r>
            <a:r>
              <a:rPr lang="zh-CN" altLang="zh-CN" dirty="0" smtClean="0"/>
              <a:t>”看待，这样经过变换之后的上面的矩阵就变成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25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6978" name="Picture 2" descr="image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7" y="2852936"/>
            <a:ext cx="424247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53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重构之后的矩阵：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26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2135560" y="1844824"/>
          <a:ext cx="374441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3" imgW="3581400" imgH="1828800" progId="Equation.3">
                  <p:embed/>
                </p:oleObj>
              </mc:Choice>
              <mc:Fallback>
                <p:oleObj name="公式" r:id="rId3" imgW="35814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844824"/>
                        <a:ext cx="3744417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6168009" y="1844824"/>
          <a:ext cx="399059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5" imgW="2667000" imgH="1828800" progId="Equation.3">
                  <p:embed/>
                </p:oleObj>
              </mc:Choice>
              <mc:Fallback>
                <p:oleObj name="公式" r:id="rId5" imgW="26670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1844824"/>
                        <a:ext cx="3990599" cy="2736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52" name="Picture 4" descr="image0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63752" y="4653136"/>
            <a:ext cx="4464497" cy="210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8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基于小波变换的图像压缩基本流程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27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9025" name="Picture 1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204864"/>
            <a:ext cx="838417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0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28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825" y="1268760"/>
            <a:ext cx="47148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6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图像的标准分解方法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29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1074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1905" y="1124744"/>
            <a:ext cx="5296729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568" y="3284984"/>
            <a:ext cx="58881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83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设一维信号</a:t>
            </a:r>
            <a:r>
              <a:rPr lang="en-US" altLang="zh-CN" dirty="0" smtClean="0"/>
              <a:t>{x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平均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 细节   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则一维信号可以表示成</a:t>
            </a:r>
            <a:r>
              <a:rPr lang="en-US" altLang="zh-CN" dirty="0" smtClean="0"/>
              <a:t>{a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d},</a:t>
            </a:r>
            <a:r>
              <a:rPr lang="zh-CN" altLang="en-US" dirty="0" smtClean="0"/>
              <a:t>且原信号可以恢复如下：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           </a:t>
            </a:r>
            <a:endParaRPr lang="zh-CN" altLang="en-US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           </a:t>
            </a:r>
            <a:endParaRPr lang="zh-CN" altLang="en-US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非常接近时，一维信号</a:t>
            </a:r>
            <a:r>
              <a:rPr lang="en-US" altLang="zh-CN" dirty="0" smtClean="0"/>
              <a:t>{x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}</a:t>
            </a:r>
            <a:r>
              <a:rPr lang="zh-CN" altLang="en-US" dirty="0" smtClean="0"/>
              <a:t>可近似的用</a:t>
            </a:r>
            <a:r>
              <a:rPr lang="en-US" altLang="zh-CN" dirty="0" smtClean="0"/>
              <a:t>{a}</a:t>
            </a:r>
            <a:r>
              <a:rPr lang="zh-CN" altLang="en-US" dirty="0" smtClean="0"/>
              <a:t>表示，可实现信号压缩。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可以看成信号的整体信息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可看成原信号用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表示时丢失的细节信息    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3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4079876" y="1700213"/>
          <a:ext cx="1368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3" imgW="927000" imgH="215640" progId="Equation.3">
                  <p:embed/>
                </p:oleObj>
              </mc:Choice>
              <mc:Fallback>
                <p:oleObj name="公式" r:id="rId3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1700213"/>
                        <a:ext cx="13684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079875" y="2133601"/>
          <a:ext cx="1295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5" imgW="901309" imgH="215806" progId="Equation.3">
                  <p:embed/>
                </p:oleObj>
              </mc:Choice>
              <mc:Fallback>
                <p:oleObj name="公式" r:id="rId5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2133601"/>
                        <a:ext cx="1295400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3935414" y="2997200"/>
          <a:ext cx="8651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7" imgW="647419" imgH="215806" progId="Equation.3">
                  <p:embed/>
                </p:oleObj>
              </mc:Choice>
              <mc:Fallback>
                <p:oleObj name="公式" r:id="rId7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2997200"/>
                        <a:ext cx="86518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935413" y="3357563"/>
          <a:ext cx="863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9" imgW="634449" imgH="215713" progId="Equation.3">
                  <p:embed/>
                </p:oleObj>
              </mc:Choice>
              <mc:Fallback>
                <p:oleObj name="公式" r:id="rId9" imgW="63444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57563"/>
                        <a:ext cx="86360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2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非标准分解方法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30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2098" name="Picture 2" descr="image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880" y="1196752"/>
            <a:ext cx="56055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528" y="2420888"/>
            <a:ext cx="374441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8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、基于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小波变换的图像压缩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图像的八带分解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31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33122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988840"/>
            <a:ext cx="770909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大</a:t>
            </a:r>
            <a:r>
              <a:rPr lang="zh-CN" altLang="en-US" dirty="0" smtClean="0"/>
              <a:t>作业二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输入一张灰度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真彩色图像，编程完成如下功能：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）利用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小波进行编码，得到中间数据文件，存储；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）针对编码后的中间存储文件，利用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内嵌的</a:t>
            </a:r>
            <a:r>
              <a:rPr lang="en-US" altLang="zh-CN" dirty="0" err="1" smtClean="0"/>
              <a:t>huffman</a:t>
            </a:r>
            <a:r>
              <a:rPr lang="zh-CN" altLang="en-US" dirty="0" smtClean="0"/>
              <a:t>编码函数进行二进制编码，并存为压缩文件；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）读取压缩文件，解码得到原始图像进行显示并对比压缩效率。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4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81200" y="1196753"/>
            <a:ext cx="8229600" cy="676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zh-CN" altLang="en-US" sz="2400">
                <a:solidFill>
                  <a:prstClr val="black"/>
                </a:solidFill>
              </a:rPr>
              <a:t>对多元素信号</a:t>
            </a:r>
            <a:r>
              <a:rPr lang="en-US" altLang="zh-CN" sz="2400">
                <a:solidFill>
                  <a:prstClr val="black"/>
                </a:solidFill>
              </a:rPr>
              <a:t>{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prstClr val="black"/>
                </a:solidFill>
              </a:rPr>
              <a:t>1</a:t>
            </a:r>
            <a:r>
              <a:rPr lang="zh-CN" altLang="en-US" sz="2400">
                <a:solidFill>
                  <a:prstClr val="black"/>
                </a:solidFill>
              </a:rPr>
              <a:t>，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prstClr val="black"/>
                </a:solidFill>
              </a:rPr>
              <a:t>2</a:t>
            </a:r>
            <a:r>
              <a:rPr lang="zh-CN" altLang="en-US" sz="2400">
                <a:solidFill>
                  <a:prstClr val="black"/>
                </a:solidFill>
              </a:rPr>
              <a:t>，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prstClr val="black"/>
                </a:solidFill>
              </a:rPr>
              <a:t>3</a:t>
            </a:r>
            <a:r>
              <a:rPr lang="zh-CN" altLang="en-US" sz="2400">
                <a:solidFill>
                  <a:prstClr val="black"/>
                </a:solidFill>
              </a:rPr>
              <a:t>，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prstClr val="black"/>
                </a:solidFill>
              </a:rPr>
              <a:t>4</a:t>
            </a:r>
            <a:r>
              <a:rPr lang="en-US" altLang="zh-CN" sz="2400">
                <a:solidFill>
                  <a:prstClr val="black"/>
                </a:solidFill>
              </a:rPr>
              <a:t>}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             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566989" y="1946053"/>
          <a:ext cx="17287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公式" r:id="rId3" imgW="1104900" imgH="241300" progId="Equation.3">
                  <p:embed/>
                </p:oleObj>
              </mc:Choice>
              <mc:Fallback>
                <p:oleObj name="公式" r:id="rId3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946053"/>
                        <a:ext cx="1728787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566988" y="2449291"/>
          <a:ext cx="1727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公式" r:id="rId5" imgW="1104900" imgH="241300" progId="Equation.3">
                  <p:embed/>
                </p:oleObj>
              </mc:Choice>
              <mc:Fallback>
                <p:oleObj name="公式" r:id="rId5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449291"/>
                        <a:ext cx="1727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3635" y="271229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872038" y="1946052"/>
          <a:ext cx="1600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公式" r:id="rId7" imgW="1091880" imgH="253800" progId="Equation.3">
                  <p:embed/>
                </p:oleObj>
              </mc:Choice>
              <mc:Fallback>
                <p:oleObj name="公式" r:id="rId7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946052"/>
                        <a:ext cx="16002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4727576" y="2449290"/>
          <a:ext cx="18002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公式" r:id="rId9" imgW="1117600" imgH="241300" progId="Equation.3">
                  <p:embed/>
                </p:oleObj>
              </mc:Choice>
              <mc:Fallback>
                <p:oleObj name="公式" r:id="rId9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449290"/>
                        <a:ext cx="18002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79651" y="3025553"/>
            <a:ext cx="5472113" cy="800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</a:rPr>
              <a:t>信号可以表示为：</a:t>
            </a:r>
            <a:r>
              <a:rPr lang="en-US" altLang="zh-CN" dirty="0">
                <a:solidFill>
                  <a:prstClr val="black"/>
                </a:solidFill>
              </a:rPr>
              <a:t>{a</a:t>
            </a:r>
            <a:r>
              <a:rPr lang="en-US" altLang="zh-CN" baseline="-25000" dirty="0">
                <a:solidFill>
                  <a:prstClr val="black"/>
                </a:solidFill>
              </a:rPr>
              <a:t>1,0</a:t>
            </a:r>
            <a:r>
              <a:rPr lang="en-US" altLang="zh-CN" dirty="0">
                <a:solidFill>
                  <a:prstClr val="black"/>
                </a:solidFill>
              </a:rPr>
              <a:t>,a</a:t>
            </a:r>
            <a:r>
              <a:rPr lang="en-US" altLang="zh-CN" baseline="-25000" dirty="0">
                <a:solidFill>
                  <a:prstClr val="black"/>
                </a:solidFill>
              </a:rPr>
              <a:t>1,1</a:t>
            </a:r>
            <a:r>
              <a:rPr lang="en-US" altLang="zh-CN" dirty="0">
                <a:solidFill>
                  <a:prstClr val="black"/>
                </a:solidFill>
              </a:rPr>
              <a:t>,d</a:t>
            </a:r>
            <a:r>
              <a:rPr lang="en-US" altLang="zh-CN" baseline="-25000" dirty="0">
                <a:solidFill>
                  <a:prstClr val="black"/>
                </a:solidFill>
              </a:rPr>
              <a:t>1,0</a:t>
            </a:r>
            <a:r>
              <a:rPr lang="en-US" altLang="zh-CN" dirty="0">
                <a:solidFill>
                  <a:prstClr val="black"/>
                </a:solidFill>
              </a:rPr>
              <a:t>,d</a:t>
            </a:r>
            <a:r>
              <a:rPr lang="en-US" altLang="zh-CN" baseline="-25000" dirty="0">
                <a:solidFill>
                  <a:prstClr val="black"/>
                </a:solidFill>
              </a:rPr>
              <a:t>1,1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  </a:t>
            </a:r>
            <a:r>
              <a:rPr lang="zh-CN" altLang="en-US" dirty="0">
                <a:solidFill>
                  <a:prstClr val="black"/>
                </a:solidFill>
              </a:rPr>
              <a:t>丢失细节信号压缩为： </a:t>
            </a:r>
            <a:r>
              <a:rPr lang="en-US" altLang="zh-CN" dirty="0">
                <a:solidFill>
                  <a:prstClr val="black"/>
                </a:solidFill>
              </a:rPr>
              <a:t>{a</a:t>
            </a:r>
            <a:r>
              <a:rPr lang="en-US" altLang="zh-CN" baseline="-25000" dirty="0">
                <a:solidFill>
                  <a:prstClr val="black"/>
                </a:solidFill>
              </a:rPr>
              <a:t>1,0</a:t>
            </a:r>
            <a:r>
              <a:rPr lang="en-US" altLang="zh-CN" dirty="0">
                <a:solidFill>
                  <a:prstClr val="black"/>
                </a:solidFill>
              </a:rPr>
              <a:t>,a</a:t>
            </a:r>
            <a:r>
              <a:rPr lang="en-US" altLang="zh-CN" baseline="-25000" dirty="0">
                <a:solidFill>
                  <a:prstClr val="black"/>
                </a:solidFill>
              </a:rPr>
              <a:t>1,1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2816226" y="4178300"/>
          <a:ext cx="2163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公式" r:id="rId11" imgW="1206360" imgH="241200" progId="Equation.3">
                  <p:embed/>
                </p:oleObj>
              </mc:Choice>
              <mc:Fallback>
                <p:oleObj name="公式" r:id="rId11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6" y="4178300"/>
                        <a:ext cx="21637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5637214" y="4105276"/>
          <a:ext cx="2212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公式" r:id="rId13" imgW="1206360" imgH="241200" progId="Equation.3">
                  <p:embed/>
                </p:oleObj>
              </mc:Choice>
              <mc:Fallback>
                <p:oleObj name="公式" r:id="rId13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4" y="4105276"/>
                        <a:ext cx="22129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424113" y="4825778"/>
            <a:ext cx="5472112" cy="8002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</a:rPr>
              <a:t>信号可进一步表示为：</a:t>
            </a:r>
            <a:r>
              <a:rPr lang="en-US" altLang="zh-CN" dirty="0">
                <a:solidFill>
                  <a:prstClr val="black"/>
                </a:solidFill>
              </a:rPr>
              <a:t>{a</a:t>
            </a:r>
            <a:r>
              <a:rPr lang="en-US" altLang="zh-CN" baseline="-25000" dirty="0">
                <a:solidFill>
                  <a:prstClr val="black"/>
                </a:solidFill>
              </a:rPr>
              <a:t>0,0</a:t>
            </a:r>
            <a:r>
              <a:rPr lang="en-US" altLang="zh-CN" dirty="0">
                <a:solidFill>
                  <a:prstClr val="black"/>
                </a:solidFill>
              </a:rPr>
              <a:t>, d</a:t>
            </a:r>
            <a:r>
              <a:rPr lang="en-US" altLang="zh-CN" baseline="-25000" dirty="0">
                <a:solidFill>
                  <a:prstClr val="black"/>
                </a:solidFill>
              </a:rPr>
              <a:t>0,0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</a:rPr>
              <a:t>丢失细节信号压缩为： </a:t>
            </a:r>
            <a:r>
              <a:rPr lang="en-US" altLang="zh-CN" dirty="0">
                <a:solidFill>
                  <a:prstClr val="black"/>
                </a:solidFill>
              </a:rPr>
              <a:t>{a</a:t>
            </a:r>
            <a:r>
              <a:rPr lang="en-US" altLang="zh-CN" baseline="-25000" dirty="0">
                <a:solidFill>
                  <a:prstClr val="black"/>
                </a:solidFill>
              </a:rPr>
              <a:t>0,0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03635" y="272182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Clr>
                <a:srgbClr val="E4E9EF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6896100" y="5473701"/>
          <a:ext cx="286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15" imgW="1612800" imgH="241200" progId="Equation.3">
                  <p:embed/>
                </p:oleObj>
              </mc:Choice>
              <mc:Fallback>
                <p:oleObj name="公式" r:id="rId15" imgW="1612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5473701"/>
                        <a:ext cx="28638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</a:rPr>
              <a:t>4</a:t>
            </a:r>
            <a:r>
              <a:rPr lang="en-US" altLang="zh-CN" dirty="0" smtClean="0"/>
              <a:t>}</a:t>
            </a:r>
            <a:r>
              <a:rPr lang="zh-CN" altLang="en-US" dirty="0" smtClean="0"/>
              <a:t>－最高分辨率信息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1,0</a:t>
            </a:r>
            <a:r>
              <a:rPr lang="en-US" altLang="zh-CN" dirty="0" smtClean="0">
                <a:latin typeface="Times New Roman" pitchFamily="18" charset="0"/>
              </a:rPr>
              <a:t>,a</a:t>
            </a:r>
            <a:r>
              <a:rPr lang="en-US" altLang="zh-CN" baseline="-25000" dirty="0" smtClean="0">
                <a:latin typeface="Times New Roman" pitchFamily="18" charset="0"/>
              </a:rPr>
              <a:t>1,1</a:t>
            </a:r>
            <a:r>
              <a:rPr lang="en-US" altLang="zh-CN" dirty="0" smtClean="0"/>
              <a:t>}</a:t>
            </a:r>
            <a:r>
              <a:rPr lang="zh-CN" altLang="en-US" dirty="0" smtClean="0"/>
              <a:t>－次高分辨率低频信息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</a:rPr>
              <a:t>1,0</a:t>
            </a:r>
            <a:r>
              <a:rPr lang="en-US" altLang="zh-CN" dirty="0" smtClean="0">
                <a:latin typeface="Times New Roman" pitchFamily="18" charset="0"/>
              </a:rPr>
              <a:t>,d</a:t>
            </a:r>
            <a:r>
              <a:rPr lang="en-US" altLang="zh-CN" baseline="-25000" dirty="0" smtClean="0">
                <a:latin typeface="Times New Roman" pitchFamily="18" charset="0"/>
              </a:rPr>
              <a:t>1,1</a:t>
            </a:r>
            <a:r>
              <a:rPr lang="en-US" altLang="zh-CN" dirty="0" smtClean="0"/>
              <a:t>}</a:t>
            </a:r>
            <a:r>
              <a:rPr lang="zh-CN" altLang="en-US" dirty="0" smtClean="0"/>
              <a:t>－次高分辨率细节信息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0,0</a:t>
            </a:r>
            <a:r>
              <a:rPr lang="en-US" altLang="zh-CN" dirty="0" smtClean="0"/>
              <a:t>}</a:t>
            </a:r>
            <a:r>
              <a:rPr lang="zh-CN" altLang="en-US" dirty="0" smtClean="0"/>
              <a:t>－最低分辨率低频信息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{</a:t>
            </a:r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</a:rPr>
              <a:t>0,0</a:t>
            </a:r>
            <a:r>
              <a:rPr lang="en-US" altLang="zh-CN" dirty="0" smtClean="0"/>
              <a:t>}</a:t>
            </a:r>
            <a:r>
              <a:rPr lang="zh-CN" altLang="en-US" dirty="0" smtClean="0"/>
              <a:t>－最低分辨率细节信息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5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35560" y="4653137"/>
            <a:ext cx="748823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{x1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x2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x3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x4}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的小波变换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{a</a:t>
            </a:r>
            <a:r>
              <a:rPr lang="en-US" altLang="zh-CN" baseline="-25000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0,0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,d</a:t>
            </a:r>
            <a:r>
              <a:rPr lang="en-US" altLang="zh-CN" baseline="-25000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0,0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,d</a:t>
            </a:r>
            <a:r>
              <a:rPr lang="en-US" altLang="zh-CN" baseline="-25000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1,0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,d</a:t>
            </a:r>
            <a:r>
              <a:rPr lang="en-US" altLang="zh-CN" baseline="-25000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1,1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由整体平均和两个不同分辨率的细节信息构成</a:t>
            </a:r>
          </a:p>
        </p:txBody>
      </p:sp>
    </p:spTree>
    <p:extLst>
      <p:ext uri="{BB962C8B-B14F-4D97-AF65-F5344CB8AC3E}">
        <p14:creationId xmlns:p14="http://schemas.microsoft.com/office/powerpoint/2010/main" val="41149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04056"/>
          </a:xfrm>
        </p:spPr>
        <p:txBody>
          <a:bodyPr/>
          <a:lstStyle/>
          <a:p>
            <a:r>
              <a:rPr lang="zh-CN" altLang="en-US" dirty="0" smtClean="0"/>
              <a:t>金字塔算法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6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 descr="0513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51" y="1844676"/>
            <a:ext cx="3705225" cy="2695575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27649" y="4941168"/>
            <a:ext cx="62642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一维信号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{3,1,-2,4}</a:t>
            </a:r>
            <a:r>
              <a:rPr lang="zh-CN" altLang="en-US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的小波变换为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{1.5,0.5,1,-3}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40464" y="1844676"/>
            <a:ext cx="4103687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1.5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  <a:r>
              <a:rPr lang="zh-CN" altLang="en-US" dirty="0">
                <a:solidFill>
                  <a:prstClr val="black"/>
                </a:solidFill>
              </a:rPr>
              <a:t>：最低分辨率低频信息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0.5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  <a:r>
              <a:rPr lang="zh-CN" altLang="en-US" dirty="0">
                <a:solidFill>
                  <a:prstClr val="black"/>
                </a:solidFill>
              </a:rPr>
              <a:t>：最低分辨率细节信息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2,1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  <a:r>
              <a:rPr lang="zh-CN" altLang="en-US" dirty="0">
                <a:solidFill>
                  <a:prstClr val="black"/>
                </a:solidFill>
              </a:rPr>
              <a:t>：次高分辨率低频信息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1,-3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  <a:r>
              <a:rPr lang="zh-CN" altLang="en-US" dirty="0">
                <a:solidFill>
                  <a:prstClr val="black"/>
                </a:solidFill>
              </a:rPr>
              <a:t>：次高分辨率细节信息</a:t>
            </a:r>
          </a:p>
          <a:p>
            <a:pPr algn="l">
              <a:spcBef>
                <a:spcPct val="50000"/>
              </a:spcBef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{</a:t>
            </a:r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3,1,-2,4</a:t>
            </a:r>
            <a:r>
              <a:rPr lang="en-US" altLang="zh-CN" dirty="0">
                <a:solidFill>
                  <a:prstClr val="black"/>
                </a:solidFill>
              </a:rPr>
              <a:t>}</a:t>
            </a:r>
            <a:r>
              <a:rPr lang="zh-CN" altLang="en-US" dirty="0">
                <a:solidFill>
                  <a:prstClr val="black"/>
                </a:solidFill>
              </a:rPr>
              <a:t>：最高分辨率信息</a:t>
            </a:r>
          </a:p>
        </p:txBody>
      </p:sp>
    </p:spTree>
    <p:extLst>
      <p:ext uri="{BB962C8B-B14F-4D97-AF65-F5344CB8AC3E}">
        <p14:creationId xmlns:p14="http://schemas.microsoft.com/office/powerpoint/2010/main" val="13876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对于原始离散信号序列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n,i</a:t>
            </a:r>
            <a:r>
              <a:rPr lang="en-US" altLang="zh-CN" dirty="0" smtClean="0"/>
              <a:t>},</a:t>
            </a:r>
            <a:r>
              <a:rPr lang="zh-CN" altLang="en-US" dirty="0" smtClean="0"/>
              <a:t>其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小波变换定义为：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7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8306" name="Object 4"/>
          <p:cNvGraphicFramePr>
            <a:graphicFrameLocks noChangeAspect="1"/>
          </p:cNvGraphicFramePr>
          <p:nvPr/>
        </p:nvGraphicFramePr>
        <p:xfrm>
          <a:off x="2927648" y="1988841"/>
          <a:ext cx="2952328" cy="93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1206360" imgH="380880" progId="">
                  <p:embed/>
                </p:oleObj>
              </mc:Choice>
              <mc:Fallback>
                <p:oleObj name="Equation" r:id="rId3" imgW="1206360" imgH="380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988841"/>
                        <a:ext cx="2952328" cy="932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5"/>
          <p:cNvGraphicFramePr>
            <a:graphicFrameLocks noChangeAspect="1"/>
          </p:cNvGraphicFramePr>
          <p:nvPr/>
        </p:nvGraphicFramePr>
        <p:xfrm>
          <a:off x="6168009" y="1951769"/>
          <a:ext cx="296508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206360" imgH="380880" progId="">
                  <p:embed/>
                </p:oleObj>
              </mc:Choice>
              <mc:Fallback>
                <p:oleObj name="Equation" r:id="rId5" imgW="1206360" imgH="380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9" y="1951769"/>
                        <a:ext cx="296508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 descr="haar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3592" y="3140968"/>
            <a:ext cx="7416824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567608" y="5589240"/>
            <a:ext cx="741682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E4E9EF"/>
              </a:buClr>
            </a:pPr>
            <a:r>
              <a:rPr lang="en-US" altLang="zh-CN" dirty="0">
                <a:solidFill>
                  <a:prstClr val="black"/>
                </a:solidFill>
              </a:rPr>
              <a:t>（</a:t>
            </a:r>
            <a:r>
              <a:rPr lang="en-US" altLang="zh-CN" dirty="0" err="1">
                <a:solidFill>
                  <a:prstClr val="black"/>
                </a:solidFill>
              </a:rPr>
              <a:t>a）Haar</a:t>
            </a:r>
            <a:r>
              <a:rPr lang="zh-CN" altLang="en-US" dirty="0">
                <a:solidFill>
                  <a:prstClr val="black"/>
                </a:solidFill>
              </a:rPr>
              <a:t>“近似”</a:t>
            </a:r>
            <a:r>
              <a:rPr lang="zh-CN" altLang="en-US" sz="2400" dirty="0">
                <a:solidFill>
                  <a:prstClr val="black"/>
                </a:solidFill>
              </a:rPr>
              <a:t>基</a:t>
            </a:r>
            <a:r>
              <a:rPr lang="zh-CN" altLang="en-US" dirty="0">
                <a:solidFill>
                  <a:prstClr val="black"/>
                </a:solidFill>
              </a:rPr>
              <a:t>函数         </a:t>
            </a:r>
            <a:r>
              <a:rPr lang="en-US" altLang="zh-CN" dirty="0">
                <a:solidFill>
                  <a:prstClr val="black"/>
                </a:solidFill>
              </a:rPr>
              <a:t>（</a:t>
            </a:r>
            <a:r>
              <a:rPr lang="en-US" altLang="zh-CN" dirty="0" err="1">
                <a:solidFill>
                  <a:prstClr val="black"/>
                </a:solidFill>
              </a:rPr>
              <a:t>b）Haar</a:t>
            </a:r>
            <a:r>
              <a:rPr lang="zh-CN" altLang="en-US" dirty="0">
                <a:solidFill>
                  <a:prstClr val="black"/>
                </a:solidFill>
              </a:rPr>
              <a:t>“细节”</a:t>
            </a:r>
            <a:r>
              <a:rPr lang="zh-CN" altLang="en-US" sz="2400" dirty="0">
                <a:solidFill>
                  <a:prstClr val="black"/>
                </a:solidFill>
              </a:rPr>
              <a:t>基</a:t>
            </a:r>
            <a:r>
              <a:rPr lang="zh-CN" altLang="en-US" dirty="0">
                <a:solidFill>
                  <a:prstClr val="black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2800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重建函数定义：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			</a:t>
            </a:r>
            <a:r>
              <a:rPr lang="en-CA" altLang="zh-CN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2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</a:t>
            </a:r>
            <a:r>
              <a:rPr lang="en-CA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−1, 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+ </a:t>
            </a:r>
            <a:r>
              <a:rPr lang="en-CA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−1, 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endParaRPr lang="en-CA" altLang="zh-CN" i="1" baseline="-250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			</a:t>
            </a:r>
            <a:r>
              <a:rPr lang="en-CA" altLang="zh-CN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2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+1 </a:t>
            </a: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</a:t>
            </a:r>
            <a:r>
              <a:rPr lang="en-CA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−1,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CA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CA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− </a:t>
            </a:r>
            <a:r>
              <a:rPr lang="en-CA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  <a:r>
              <a:rPr lang="en-CA" altLang="zh-CN" i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CA" altLang="zh-CN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−1, </a:t>
            </a:r>
            <a:r>
              <a:rPr lang="en-CA" altLang="zh-CN" i="1" baseline="-25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endParaRPr lang="en-CA" altLang="zh-CN" i="1" baseline="-250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实例：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  <a:cs typeface="Times New Roman" pitchFamily="18" charset="0"/>
              </a:rPr>
              <a:t>n,i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 = {10,  13,  25,  26,  29,  21,  7,  15}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n−1,i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n−1,i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 = {11.5,  25.5,  25,  11,  −1.5,  −0.5,  4,  −4}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n−2,i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n−2,i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 = {18.5,  18,  -7,  7}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n−2,i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n−2,i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 = {18.25,  0.25}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8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Haar</a:t>
            </a:r>
            <a:r>
              <a:rPr lang="zh-CN" altLang="en-US" dirty="0" smtClean="0"/>
              <a:t>小波变换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正变换计算方法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对（</a:t>
            </a:r>
            <a:r>
              <a:rPr lang="en-US" altLang="zh-CN" dirty="0" smtClean="0">
                <a:latin typeface="Times New Roman" pitchFamily="18" charset="0"/>
              </a:rPr>
              <a:t>64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61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60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</a:rPr>
              <a:t>， </a:t>
            </a:r>
            <a:r>
              <a:rPr lang="en-US" altLang="zh-CN" dirty="0" smtClean="0">
                <a:latin typeface="Times New Roman" pitchFamily="18" charset="0"/>
              </a:rPr>
              <a:t>57</a:t>
            </a:r>
            <a:r>
              <a:rPr lang="zh-CN" altLang="en-US" dirty="0" smtClean="0">
                <a:latin typeface="Times New Roman" pitchFamily="18" charset="0"/>
              </a:rPr>
              <a:t>）做</a:t>
            </a:r>
            <a:r>
              <a:rPr lang="en-US" altLang="zh-CN" dirty="0" err="1" smtClean="0">
                <a:latin typeface="Times New Roman" pitchFamily="18" charset="0"/>
              </a:rPr>
              <a:t>Haar</a:t>
            </a:r>
            <a:r>
              <a:rPr lang="zh-CN" altLang="en-US" dirty="0" smtClean="0">
                <a:latin typeface="Times New Roman" pitchFamily="18" charset="0"/>
              </a:rPr>
              <a:t>小波变换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E4E9EF"/>
              </a:buClr>
              <a:defRPr/>
            </a:pPr>
            <a:fld id="{A2E76F01-11C2-4B64-9D70-BDE5F31E3186}" type="slidenum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buClr>
                  <a:srgbClr val="E4E9EF"/>
                </a:buClr>
                <a:defRPr/>
              </a:pPr>
              <a:t>9</a:t>
            </a:fld>
            <a:endParaRPr lang="en-US" altLang="zh-CN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1846708" y="2204864"/>
          <a:ext cx="86423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5359320" imgH="393480" progId="">
                  <p:embed/>
                </p:oleObj>
              </mc:Choice>
              <mc:Fallback>
                <p:oleObj name="Equation" r:id="rId3" imgW="53593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08" y="2204864"/>
                        <a:ext cx="86423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919734" y="3284365"/>
          <a:ext cx="86407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5384520" imgH="393480" progId="">
                  <p:embed/>
                </p:oleObj>
              </mc:Choice>
              <mc:Fallback>
                <p:oleObj name="Equation" r:id="rId5" imgW="538452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734" y="3284365"/>
                        <a:ext cx="86407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919733" y="4436890"/>
          <a:ext cx="84597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7" imgW="5067000" imgH="393480" progId="">
                  <p:embed/>
                </p:oleObj>
              </mc:Choice>
              <mc:Fallback>
                <p:oleObj name="Equation" r:id="rId7" imgW="5067000" imgH="393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733" y="4436890"/>
                        <a:ext cx="84597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919734" y="5660851"/>
          <a:ext cx="388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9" imgW="1866600" imgH="203040" progId="">
                  <p:embed/>
                </p:oleObj>
              </mc:Choice>
              <mc:Fallback>
                <p:oleObj name="Equation" r:id="rId9" imgW="186660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734" y="5660851"/>
                        <a:ext cx="3889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8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24164</TotalTime>
  <Words>1339</Words>
  <Application>Microsoft Office PowerPoint</Application>
  <PresentationFormat>宽屏</PresentationFormat>
  <Paragraphs>202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 Unicode MS</vt:lpstr>
      <vt:lpstr>黑体</vt:lpstr>
      <vt:lpstr>楷体_GB2312</vt:lpstr>
      <vt:lpstr>宋体</vt:lpstr>
      <vt:lpstr>微软雅黑</vt:lpstr>
      <vt:lpstr>幼圆</vt:lpstr>
      <vt:lpstr>Arial</vt:lpstr>
      <vt:lpstr>Century Gothic</vt:lpstr>
      <vt:lpstr>Courier New</vt:lpstr>
      <vt:lpstr>Garamond</vt:lpstr>
      <vt:lpstr>Palatino Linotype</vt:lpstr>
      <vt:lpstr>Times New Roman</vt:lpstr>
      <vt:lpstr>Verdana</vt:lpstr>
      <vt:lpstr>Wingdings</vt:lpstr>
      <vt:lpstr>主管人员</vt:lpstr>
      <vt:lpstr>1_主管人员</vt:lpstr>
      <vt:lpstr>公式</vt:lpstr>
      <vt:lpstr>Equation</vt:lpstr>
      <vt:lpstr>位图图像</vt:lpstr>
      <vt:lpstr>Photo Editor 照片</vt:lpstr>
      <vt:lpstr>Picture</vt:lpstr>
      <vt:lpstr>基于Haar小波变换的图像处理</vt:lpstr>
      <vt:lpstr>内容提要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2、Haar小波变换</vt:lpstr>
      <vt:lpstr>3、基于Haar小波变换的信号去噪</vt:lpstr>
      <vt:lpstr>4、基于Haar小波变换的图像压缩</vt:lpstr>
      <vt:lpstr>4、基于Haar小波变换的图像压缩</vt:lpstr>
      <vt:lpstr>4、基于Haar小波变换的图像压缩</vt:lpstr>
      <vt:lpstr>4、基于Haar小波变换的图像压缩</vt:lpstr>
      <vt:lpstr>4、基于Haar小波变换的图像压缩</vt:lpstr>
      <vt:lpstr>4、基于Haar小波变换的图像压缩</vt:lpstr>
      <vt:lpstr>4、基于Haar小波变换的图像压缩</vt:lpstr>
      <vt:lpstr>4、基于Haar小波变换的图像压缩</vt:lpstr>
      <vt:lpstr>课程大作业二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Understanding and Retrieval for Cross-Media</dc:title>
  <dc:creator>WuFei</dc:creator>
  <cp:lastModifiedBy>Junx</cp:lastModifiedBy>
  <cp:revision>3935</cp:revision>
  <dcterms:created xsi:type="dcterms:W3CDTF">2006-01-19T05:42:51Z</dcterms:created>
  <dcterms:modified xsi:type="dcterms:W3CDTF">2023-07-07T08:42:47Z</dcterms:modified>
</cp:coreProperties>
</file>