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476" r:id="rId3"/>
    <p:sldId id="486" r:id="rId4"/>
    <p:sldId id="481" r:id="rId5"/>
    <p:sldId id="484" r:id="rId6"/>
    <p:sldId id="411" r:id="rId7"/>
    <p:sldId id="485" r:id="rId8"/>
    <p:sldId id="478" r:id="rId9"/>
    <p:sldId id="479" r:id="rId10"/>
    <p:sldId id="4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49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E8E1E-95B4-4DEE-96DF-B5DAEE8B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8E698-6501-4860-8E88-97337B65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41D940-1F82-47EE-81F0-4B13450A0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E5A99-DF1D-48EC-A504-A0B7FDF6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FE8D6-99B2-4FE3-ACCC-C1148F05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641570-476F-4EDA-AC69-75E0F670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1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E09-B199-477A-AFEA-C5C060C7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C3E79-9283-4D60-9927-41AA4B02B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95EB2-AE48-49BE-9F60-5E141BD16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51B13-0ECB-442A-AF92-17DACBB3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8A529-4DFE-4D66-A364-04B8929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08A2A-61DD-44B9-B147-542E8BB6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7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5A0D8-97FB-47B5-8BDE-0D106E1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A005F-95AA-4236-879E-69D4DE1E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28E17-D333-405C-BB06-C16764EE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EB7B2-AF69-4E08-A702-3E2843A4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EFC24-994B-4A06-B228-F750C2D1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7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65AC3-F26C-42E6-92DD-40F0E00C8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C58DE-64FD-44B2-A361-4C831F83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91C6C-1D52-4C3A-AD8A-E813A9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E3455-7E7A-42E8-9021-37DE5A8A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681E4-5653-4EEE-820D-0455C786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0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0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5AA58-3F96-48C2-B576-1F66AA001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22F0A-D65F-40D5-85DF-3CB448A95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9242E-27A8-4BCC-A184-E1EB5646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647C2-D8B6-44F3-8701-95CFA80F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B30DF-92E7-4DB6-906E-B750813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8ABE-2573-4FCC-B8D3-5D215099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48DFB-63B8-4969-B436-5471C13B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96CE0-61E7-459B-8827-23C057C5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A0C74-96F0-4825-806A-0413669E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3D7E4-B621-46B7-9EBF-795E5F26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8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1557-D9BE-4DD0-B580-7AC45B78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E87DBF-C8B7-4357-8EC3-BB1EDA3F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4EBB8-718E-4F1C-9C86-8BBE4486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020E6-B2B4-41AA-AE3C-6BA86C4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9993F-C5D1-4EDA-8CDE-E53ED319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0E5B9-0833-4684-901B-F44AD43A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47FEC-4F20-4B10-AF6D-249CCD42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9A4D9-B963-4BED-8C39-3E07ECD1A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9F9F7-AFF9-4684-834A-7BD5EBE2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7E7B8-55B1-48EE-89A4-76A461DF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34F6B-3F67-4D0E-B06D-D50190B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38B45-329B-4D36-BFA3-03EF4574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050B3-5412-4392-80AA-6B599D13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76170-6EAF-446F-A90F-60D9DCE6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F886A6-48EC-4EA6-9050-89DB62BDD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2BFFB-1298-4154-8C5F-83844AA71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8EE6B-E8FB-449E-BC3C-91339EE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581CD-56ED-4C65-85F1-82A29F76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5DB451-8A05-40B8-8A5D-7DC5F28C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F8F9-67BD-4CC4-B8D8-E5269A04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818CE-65A6-4DE6-BB3F-CA1BA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BC93D-3729-4DF5-8ADF-58640804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E9F1B-F731-4538-87D6-FEA30895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3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02060-9BD6-4F7C-AC97-133C95F8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73BB0-575C-48F0-B795-7898EC17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14A95-AD0D-4C8E-8A5F-2D07CBA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7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15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419780-B544-467A-9754-B558DDA3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4F6DB-62D3-47F7-B21C-B379F587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C2F2E-FE4F-4DC4-86EE-448FA694B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6339-34B8-4BD4-9EDE-9A0A441EC1D5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986FB-881E-40FC-AA60-A3484EF3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84556-6ED0-41A8-A7D1-BB2B00AEB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0246-0692-4C1F-958C-89C1A9ACC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4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gi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课程实验大作业之一：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相似书法字检索：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814828"/>
            <a:ext cx="5630416" cy="1918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814828"/>
            <a:ext cx="5616624" cy="1896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976959"/>
            <a:ext cx="5774432" cy="19671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69" y="3986047"/>
            <a:ext cx="5927913" cy="19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B821D-6B73-496E-AE5C-00EA75A4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2152EC-B2B9-41F5-A655-903CA11E15C5}"/>
              </a:ext>
            </a:extLst>
          </p:cNvPr>
          <p:cNvSpPr txBox="1"/>
          <p:nvPr/>
        </p:nvSpPr>
        <p:spPr>
          <a:xfrm>
            <a:off x="798990" y="266331"/>
            <a:ext cx="7643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Project1 </a:t>
            </a:r>
            <a:r>
              <a:rPr lang="zh-CN" altLang="en-US" sz="2400"/>
              <a:t>素材已上传到</a:t>
            </a:r>
            <a:r>
              <a:rPr lang="en-US" altLang="zh-CN" sz="2400"/>
              <a:t>FTP</a:t>
            </a:r>
            <a:r>
              <a:rPr lang="zh-CN" altLang="en-US" sz="2400"/>
              <a:t>：</a:t>
            </a:r>
            <a:endParaRPr lang="en-US" altLang="zh-CN" sz="2400"/>
          </a:p>
          <a:p>
            <a:r>
              <a:rPr lang="en-US" altLang="zh-CN" sz="2400"/>
              <a:t>Slide/calligraphy.rar</a:t>
            </a:r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4AF9EA-ECA4-4D1F-A3CE-88E0C87A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2" y="1802953"/>
            <a:ext cx="7572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F4E6-CA2A-4ABF-B62B-A816A5D6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5BDC05-80B8-4FFF-83FA-C559C48D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6" y="865853"/>
            <a:ext cx="870181" cy="8701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9200C4-033A-4F80-8317-CFD351EF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7" y="2996019"/>
            <a:ext cx="614323" cy="6143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F4DBE4-DFAD-46A0-A689-6E5E724A6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7" y="3723860"/>
            <a:ext cx="614323" cy="6143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68C794-912A-465A-8118-A3A73B417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7" y="4452730"/>
            <a:ext cx="615734" cy="6157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CBC2AC4-10F0-4F0E-9486-99BBA9544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25" y="3098111"/>
            <a:ext cx="688699" cy="68869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4E33D6A-71FF-497B-B3B5-F536ACE2B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5258213"/>
            <a:ext cx="688699" cy="68869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6FE12BD-4119-41FC-9298-9FD2DD86471F}"/>
              </a:ext>
            </a:extLst>
          </p:cNvPr>
          <p:cNvSpPr/>
          <p:nvPr/>
        </p:nvSpPr>
        <p:spPr>
          <a:xfrm>
            <a:off x="371062" y="2478157"/>
            <a:ext cx="1258956" cy="42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AC3EF3-CB51-4E98-9687-CB70F58003F7}"/>
              </a:ext>
            </a:extLst>
          </p:cNvPr>
          <p:cNvSpPr txBox="1"/>
          <p:nvPr/>
        </p:nvSpPr>
        <p:spPr>
          <a:xfrm>
            <a:off x="159026" y="27829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输入图片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D78463-8992-4C27-9F01-FCF7ECF977D4}"/>
              </a:ext>
            </a:extLst>
          </p:cNvPr>
          <p:cNvSpPr txBox="1"/>
          <p:nvPr/>
        </p:nvSpPr>
        <p:spPr>
          <a:xfrm>
            <a:off x="496956" y="2524539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图片库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1139DD-27A1-4606-A68D-BA16E0F69FD1}"/>
              </a:ext>
            </a:extLst>
          </p:cNvPr>
          <p:cNvSpPr txBox="1"/>
          <p:nvPr/>
        </p:nvSpPr>
        <p:spPr>
          <a:xfrm>
            <a:off x="662610" y="5883965"/>
            <a:ext cx="92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AC4CC5-7923-4B33-8E0D-A81C66D253F3}"/>
              </a:ext>
            </a:extLst>
          </p:cNvPr>
          <p:cNvGrpSpPr/>
          <p:nvPr/>
        </p:nvGrpSpPr>
        <p:grpSpPr>
          <a:xfrm>
            <a:off x="2673627" y="394666"/>
            <a:ext cx="1619664" cy="1619664"/>
            <a:chOff x="5884379" y="2793310"/>
            <a:chExt cx="3524250" cy="35242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A308CDA-BCAA-4E9A-A466-FA3D00046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79" y="2793310"/>
              <a:ext cx="3524250" cy="3524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D14E0E6-B378-4C41-AE9A-B3963A07B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79" y="2793310"/>
              <a:ext cx="3524250" cy="3524250"/>
            </a:xfrm>
            <a:prstGeom prst="rect">
              <a:avLst/>
            </a:prstGeom>
          </p:spPr>
        </p:pic>
      </p:grp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BEA7F59-ADD8-4589-81E3-19E2AB0C7386}"/>
              </a:ext>
            </a:extLst>
          </p:cNvPr>
          <p:cNvSpPr/>
          <p:nvPr/>
        </p:nvSpPr>
        <p:spPr>
          <a:xfrm>
            <a:off x="2054088" y="3816627"/>
            <a:ext cx="141798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EE74C-0CD3-46F3-9BA2-2A07248EE4FD}"/>
              </a:ext>
            </a:extLst>
          </p:cNvPr>
          <p:cNvSpPr txBox="1"/>
          <p:nvPr/>
        </p:nvSpPr>
        <p:spPr>
          <a:xfrm>
            <a:off x="7513983" y="2623931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返回结果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693976-C91A-402D-84C9-0F698DD65A77}"/>
              </a:ext>
            </a:extLst>
          </p:cNvPr>
          <p:cNvSpPr/>
          <p:nvPr/>
        </p:nvSpPr>
        <p:spPr>
          <a:xfrm>
            <a:off x="7673010" y="3061253"/>
            <a:ext cx="940903" cy="3379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8398777-58D7-4EC2-BA8F-74855EDD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50" y="3943550"/>
            <a:ext cx="614323" cy="61432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333D0AE0-4392-4C94-A745-E5CF23F6A7E2}"/>
              </a:ext>
            </a:extLst>
          </p:cNvPr>
          <p:cNvSpPr/>
          <p:nvPr/>
        </p:nvSpPr>
        <p:spPr>
          <a:xfrm>
            <a:off x="3637723" y="2445026"/>
            <a:ext cx="1258956" cy="42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9E1F13FD-18C8-456F-9386-0E94ED1A7A98}"/>
              </a:ext>
            </a:extLst>
          </p:cNvPr>
          <p:cNvSpPr/>
          <p:nvPr/>
        </p:nvSpPr>
        <p:spPr>
          <a:xfrm>
            <a:off x="5691809" y="3796749"/>
            <a:ext cx="141798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8A06B8-6C58-4C49-8194-83A4B404D9EB}"/>
              </a:ext>
            </a:extLst>
          </p:cNvPr>
          <p:cNvSpPr txBox="1"/>
          <p:nvPr/>
        </p:nvSpPr>
        <p:spPr>
          <a:xfrm>
            <a:off x="2080590" y="3273287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计算相似度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48D346-D6A9-49F7-BE0D-70A0A2EC1594}"/>
              </a:ext>
            </a:extLst>
          </p:cNvPr>
          <p:cNvSpPr txBox="1"/>
          <p:nvPr/>
        </p:nvSpPr>
        <p:spPr>
          <a:xfrm>
            <a:off x="5705059" y="3266661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取 </a:t>
            </a:r>
            <a:r>
              <a:rPr lang="en-US" altLang="zh-CN"/>
              <a:t>top-K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606956-636C-4984-B797-3875EAED4D85}"/>
              </a:ext>
            </a:extLst>
          </p:cNvPr>
          <p:cNvSpPr txBox="1"/>
          <p:nvPr/>
        </p:nvSpPr>
        <p:spPr>
          <a:xfrm>
            <a:off x="3922643" y="2981739"/>
            <a:ext cx="755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0.95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0.84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0.32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0.92</a:t>
            </a:r>
          </a:p>
          <a:p>
            <a:endParaRPr lang="en-US" altLang="zh-CN"/>
          </a:p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C671946-B456-4FF7-BD25-2E8338DA7996}"/>
              </a:ext>
            </a:extLst>
          </p:cNvPr>
          <p:cNvSpPr/>
          <p:nvPr/>
        </p:nvSpPr>
        <p:spPr>
          <a:xfrm>
            <a:off x="2584173" y="371061"/>
            <a:ext cx="1868557" cy="1683026"/>
          </a:xfrm>
          <a:prstGeom prst="roundRect">
            <a:avLst>
              <a:gd name="adj" fmla="val 8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B2FBD1-5284-41F9-A689-303732838008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 flipH="1">
            <a:off x="2802834" y="2054087"/>
            <a:ext cx="715618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5B0850C-A7A9-4F87-B060-0DE4B6510805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537252" y="1212574"/>
            <a:ext cx="104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0044FA1F-B647-4EB8-BCAD-0D6AD0664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42" y="4790659"/>
            <a:ext cx="614323" cy="614323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C152A04A-6CFA-47CD-AE2E-FA908B2A1DD6}"/>
              </a:ext>
            </a:extLst>
          </p:cNvPr>
          <p:cNvSpPr txBox="1"/>
          <p:nvPr/>
        </p:nvSpPr>
        <p:spPr>
          <a:xfrm>
            <a:off x="7944679" y="5453269"/>
            <a:ext cx="92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E09E6E-FABF-4579-9C88-78B8CBBC71D1}"/>
              </a:ext>
            </a:extLst>
          </p:cNvPr>
          <p:cNvGrpSpPr/>
          <p:nvPr/>
        </p:nvGrpSpPr>
        <p:grpSpPr>
          <a:xfrm>
            <a:off x="4707660" y="727114"/>
            <a:ext cx="3267272" cy="923330"/>
            <a:chOff x="5660160" y="793288"/>
            <a:chExt cx="3267272" cy="92333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29E8E30-59D2-4480-8669-296973CE7AE7}"/>
                </a:ext>
              </a:extLst>
            </p:cNvPr>
            <p:cNvSpPr txBox="1"/>
            <p:nvPr/>
          </p:nvSpPr>
          <p:spPr>
            <a:xfrm>
              <a:off x="5660160" y="1100307"/>
              <a:ext cx="141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相似度</a:t>
              </a:r>
              <a:r>
                <a:rPr lang="en-US" altLang="zh-CN"/>
                <a:t>=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7B8DC24-C600-45FF-A17A-97050F6B37DF}"/>
                </a:ext>
              </a:extLst>
            </p:cNvPr>
            <p:cNvSpPr/>
            <p:nvPr/>
          </p:nvSpPr>
          <p:spPr>
            <a:xfrm>
              <a:off x="6552217" y="793288"/>
              <a:ext cx="237521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/>
                <a:t>重合像素点数</a:t>
              </a:r>
              <a:endParaRPr lang="en-US" altLang="zh-CN"/>
            </a:p>
            <a:p>
              <a:pPr algn="ctr"/>
              <a:r>
                <a:rPr lang="en-US" altLang="zh-CN"/>
                <a:t>————————</a:t>
              </a:r>
            </a:p>
            <a:p>
              <a:pPr algn="ctr"/>
              <a:r>
                <a:rPr lang="zh-CN" altLang="en-US"/>
                <a:t>输入图片像素点数</a:t>
              </a:r>
              <a:endParaRPr lang="en-US" altLang="zh-CN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0809877-0D85-4A38-B29E-57C9B1A054A5}"/>
              </a:ext>
            </a:extLst>
          </p:cNvPr>
          <p:cNvSpPr txBox="1"/>
          <p:nvPr/>
        </p:nvSpPr>
        <p:spPr>
          <a:xfrm>
            <a:off x="8771021" y="210552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一个简单的做法：</a:t>
            </a:r>
          </a:p>
        </p:txBody>
      </p:sp>
    </p:spTree>
    <p:extLst>
      <p:ext uri="{BB962C8B-B14F-4D97-AF65-F5344CB8AC3E}">
        <p14:creationId xmlns:p14="http://schemas.microsoft.com/office/powerpoint/2010/main" val="26615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F4E6-CA2A-4ABF-B62B-A816A5D6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5BDC05-80B8-4FFF-83FA-C559C48D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6" y="892357"/>
            <a:ext cx="870181" cy="8701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9200C4-033A-4F80-8317-CFD351EF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7" y="2996019"/>
            <a:ext cx="614323" cy="6143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F4DBE4-DFAD-46A0-A689-6E5E724A6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7" y="3723860"/>
            <a:ext cx="614323" cy="6143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68C794-912A-465A-8118-A3A73B417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7" y="4452730"/>
            <a:ext cx="615734" cy="6157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CBC2AC4-10F0-4F0E-9486-99BBA9544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2" y="3230634"/>
            <a:ext cx="688699" cy="68869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4E33D6A-71FF-497B-B3B5-F536ACE2B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5258213"/>
            <a:ext cx="688699" cy="68869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C6FE12BD-4119-41FC-9298-9FD2DD86471F}"/>
              </a:ext>
            </a:extLst>
          </p:cNvPr>
          <p:cNvSpPr/>
          <p:nvPr/>
        </p:nvSpPr>
        <p:spPr>
          <a:xfrm>
            <a:off x="371062" y="2478157"/>
            <a:ext cx="1258956" cy="42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AC3EF3-CB51-4E98-9687-CB70F58003F7}"/>
              </a:ext>
            </a:extLst>
          </p:cNvPr>
          <p:cNvSpPr txBox="1"/>
          <p:nvPr/>
        </p:nvSpPr>
        <p:spPr>
          <a:xfrm>
            <a:off x="159026" y="278295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输入图片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D78463-8992-4C27-9F01-FCF7ECF977D4}"/>
              </a:ext>
            </a:extLst>
          </p:cNvPr>
          <p:cNvSpPr txBox="1"/>
          <p:nvPr/>
        </p:nvSpPr>
        <p:spPr>
          <a:xfrm>
            <a:off x="496956" y="2524539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图片库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1139DD-27A1-4606-A68D-BA16E0F69FD1}"/>
              </a:ext>
            </a:extLst>
          </p:cNvPr>
          <p:cNvSpPr txBox="1"/>
          <p:nvPr/>
        </p:nvSpPr>
        <p:spPr>
          <a:xfrm>
            <a:off x="662610" y="5883965"/>
            <a:ext cx="927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BEA7F59-ADD8-4589-81E3-19E2AB0C7386}"/>
              </a:ext>
            </a:extLst>
          </p:cNvPr>
          <p:cNvSpPr/>
          <p:nvPr/>
        </p:nvSpPr>
        <p:spPr>
          <a:xfrm>
            <a:off x="2054088" y="3816627"/>
            <a:ext cx="141798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EE74C-0CD3-46F3-9BA2-2A07248EE4FD}"/>
              </a:ext>
            </a:extLst>
          </p:cNvPr>
          <p:cNvSpPr txBox="1"/>
          <p:nvPr/>
        </p:nvSpPr>
        <p:spPr>
          <a:xfrm>
            <a:off x="10429460" y="2756454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返回结果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693976-C91A-402D-84C9-0F698DD65A77}"/>
              </a:ext>
            </a:extLst>
          </p:cNvPr>
          <p:cNvSpPr/>
          <p:nvPr/>
        </p:nvSpPr>
        <p:spPr>
          <a:xfrm>
            <a:off x="10588487" y="3193776"/>
            <a:ext cx="940903" cy="2478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8398777-58D7-4EC2-BA8F-74855EDD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27" y="4076073"/>
            <a:ext cx="614323" cy="61432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27BBEA2-297A-4DB0-AA4A-5E1ABB029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89" y="4708249"/>
            <a:ext cx="688699" cy="688699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333D0AE0-4392-4C94-A745-E5CF23F6A7E2}"/>
              </a:ext>
            </a:extLst>
          </p:cNvPr>
          <p:cNvSpPr/>
          <p:nvPr/>
        </p:nvSpPr>
        <p:spPr>
          <a:xfrm>
            <a:off x="3637723" y="2445026"/>
            <a:ext cx="1258956" cy="42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9E1F13FD-18C8-456F-9386-0E94ED1A7A98}"/>
              </a:ext>
            </a:extLst>
          </p:cNvPr>
          <p:cNvSpPr/>
          <p:nvPr/>
        </p:nvSpPr>
        <p:spPr>
          <a:xfrm>
            <a:off x="8607286" y="3929272"/>
            <a:ext cx="141798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8A06B8-6C58-4C49-8194-83A4B404D9EB}"/>
              </a:ext>
            </a:extLst>
          </p:cNvPr>
          <p:cNvSpPr txBox="1"/>
          <p:nvPr/>
        </p:nvSpPr>
        <p:spPr>
          <a:xfrm>
            <a:off x="2027582" y="328653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提取特征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48D346-D6A9-49F7-BE0D-70A0A2EC1594}"/>
              </a:ext>
            </a:extLst>
          </p:cNvPr>
          <p:cNvSpPr txBox="1"/>
          <p:nvPr/>
        </p:nvSpPr>
        <p:spPr>
          <a:xfrm>
            <a:off x="8620536" y="3399184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取 </a:t>
            </a:r>
            <a:r>
              <a:rPr lang="en-US" altLang="zh-CN"/>
              <a:t>top-K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606956-636C-4984-B797-3875EAED4D85}"/>
              </a:ext>
            </a:extLst>
          </p:cNvPr>
          <p:cNvSpPr txBox="1"/>
          <p:nvPr/>
        </p:nvSpPr>
        <p:spPr>
          <a:xfrm>
            <a:off x="3790121" y="2915478"/>
            <a:ext cx="1113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x1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x2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x3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x4</a:t>
            </a:r>
          </a:p>
          <a:p>
            <a:endParaRPr lang="en-US" altLang="zh-CN"/>
          </a:p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71E9BC5C-69DF-49B7-957E-43291A2EE86A}"/>
              </a:ext>
            </a:extLst>
          </p:cNvPr>
          <p:cNvSpPr/>
          <p:nvPr/>
        </p:nvSpPr>
        <p:spPr>
          <a:xfrm>
            <a:off x="1914940" y="1066801"/>
            <a:ext cx="141798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068C65-07C9-4725-A83C-79F167B02B81}"/>
              </a:ext>
            </a:extLst>
          </p:cNvPr>
          <p:cNvSpPr txBox="1"/>
          <p:nvPr/>
        </p:nvSpPr>
        <p:spPr>
          <a:xfrm>
            <a:off x="1888434" y="536713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提取特征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30D490-F9D9-45B9-A079-8C1781BDDB25}"/>
              </a:ext>
            </a:extLst>
          </p:cNvPr>
          <p:cNvSpPr txBox="1"/>
          <p:nvPr/>
        </p:nvSpPr>
        <p:spPr>
          <a:xfrm>
            <a:off x="3922644" y="11131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C62CB7B-4B39-4873-B57D-933A4334427E}"/>
              </a:ext>
            </a:extLst>
          </p:cNvPr>
          <p:cNvSpPr/>
          <p:nvPr/>
        </p:nvSpPr>
        <p:spPr>
          <a:xfrm>
            <a:off x="5102088" y="3737114"/>
            <a:ext cx="1417982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0765CA-9E12-4F88-89D4-C2059F7CB4D7}"/>
              </a:ext>
            </a:extLst>
          </p:cNvPr>
          <p:cNvSpPr/>
          <p:nvPr/>
        </p:nvSpPr>
        <p:spPr>
          <a:xfrm>
            <a:off x="6685723" y="2365513"/>
            <a:ext cx="1258956" cy="428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1F22BE5-277D-437D-9745-6CF1292E11EB}"/>
              </a:ext>
            </a:extLst>
          </p:cNvPr>
          <p:cNvSpPr txBox="1"/>
          <p:nvPr/>
        </p:nvSpPr>
        <p:spPr>
          <a:xfrm>
            <a:off x="5128590" y="3193774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计算相似度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F939618-0E56-4754-A529-3D4525A18C92}"/>
              </a:ext>
            </a:extLst>
          </p:cNvPr>
          <p:cNvSpPr txBox="1"/>
          <p:nvPr/>
        </p:nvSpPr>
        <p:spPr>
          <a:xfrm>
            <a:off x="6970643" y="2902226"/>
            <a:ext cx="755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0.92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0.18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0.09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0.95</a:t>
            </a:r>
          </a:p>
          <a:p>
            <a:endParaRPr lang="en-US" altLang="zh-CN"/>
          </a:p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620FBE-4406-4438-B82F-08354E3D9CCD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5850834" y="2014330"/>
            <a:ext cx="649357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1721122-1EB1-409E-8A13-CC21AE6DFAFE}"/>
              </a:ext>
            </a:extLst>
          </p:cNvPr>
          <p:cNvSpPr/>
          <p:nvPr/>
        </p:nvSpPr>
        <p:spPr>
          <a:xfrm>
            <a:off x="5565912" y="331304"/>
            <a:ext cx="1868557" cy="1683026"/>
          </a:xfrm>
          <a:prstGeom prst="roundRect">
            <a:avLst>
              <a:gd name="adj" fmla="val 8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x_i)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7B3BA6-AB5E-4012-B56A-2527511332B9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518991" y="1172817"/>
            <a:ext cx="104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34B51E5-4DA2-470A-A1DE-3D39DB88267F}"/>
              </a:ext>
            </a:extLst>
          </p:cNvPr>
          <p:cNvSpPr txBox="1"/>
          <p:nvPr/>
        </p:nvSpPr>
        <p:spPr>
          <a:xfrm>
            <a:off x="8265694" y="709863"/>
            <a:ext cx="366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2 . </a:t>
            </a:r>
            <a:r>
              <a:rPr lang="zh-CN" altLang="en-US" sz="2800" b="1"/>
              <a:t>更好一点的方法</a:t>
            </a:r>
            <a:r>
              <a:rPr lang="en-US" altLang="zh-CN" sz="2800" b="1"/>
              <a:t>: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5847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F4E6-CA2A-4ABF-B62B-A816A5D6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5BDC05-80B8-4FFF-83FA-C559C48D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384"/>
            <a:ext cx="2738737" cy="2738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9200C4-033A-4F80-8317-CFD351EF4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126" y="1021445"/>
            <a:ext cx="2738737" cy="273873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1C81D96-0562-4DFF-8A81-E5970655E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54"/>
              </p:ext>
            </p:extLst>
          </p:nvPr>
        </p:nvGraphicFramePr>
        <p:xfrm>
          <a:off x="126297" y="1317731"/>
          <a:ext cx="2329161" cy="222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87">
                  <a:extLst>
                    <a:ext uri="{9D8B030D-6E8A-4147-A177-3AD203B41FA5}">
                      <a16:colId xmlns:a16="http://schemas.microsoft.com/office/drawing/2014/main" val="2197142940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1279524524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1292446737"/>
                    </a:ext>
                  </a:extLst>
                </a:gridCol>
              </a:tblGrid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0075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46627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438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37DCAA-DB69-432B-80DE-D1B1C36E3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24023"/>
              </p:ext>
            </p:extLst>
          </p:nvPr>
        </p:nvGraphicFramePr>
        <p:xfrm>
          <a:off x="2833911" y="1349880"/>
          <a:ext cx="2329161" cy="222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87">
                  <a:extLst>
                    <a:ext uri="{9D8B030D-6E8A-4147-A177-3AD203B41FA5}">
                      <a16:colId xmlns:a16="http://schemas.microsoft.com/office/drawing/2014/main" val="2197142940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1279524524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1292446737"/>
                    </a:ext>
                  </a:extLst>
                </a:gridCol>
              </a:tblGrid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0075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46627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4386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C904715-E31D-4869-9274-492FC65CA28D}"/>
              </a:ext>
            </a:extLst>
          </p:cNvPr>
          <p:cNvSpPr txBox="1"/>
          <p:nvPr/>
        </p:nvSpPr>
        <p:spPr>
          <a:xfrm>
            <a:off x="8559463" y="534964"/>
            <a:ext cx="16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特征向量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284FBDC-79A3-42E3-9BA2-058ED53F4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424" y="5174930"/>
            <a:ext cx="5162550" cy="12763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55D8A7A-C83B-4B37-90E4-30D98ECF1854}"/>
              </a:ext>
            </a:extLst>
          </p:cNvPr>
          <p:cNvSpPr txBox="1"/>
          <p:nvPr/>
        </p:nvSpPr>
        <p:spPr>
          <a:xfrm>
            <a:off x="7165897" y="4828809"/>
            <a:ext cx="14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余弦相似度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2B0107-9371-48BF-AB39-C8DDA3A0BC9D}"/>
              </a:ext>
            </a:extLst>
          </p:cNvPr>
          <p:cNvSpPr txBox="1"/>
          <p:nvPr/>
        </p:nvSpPr>
        <p:spPr>
          <a:xfrm>
            <a:off x="198783" y="331304"/>
            <a:ext cx="531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提取特征：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A5C4D69-8C79-4C7C-A5BD-C6E445403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3" y="988115"/>
            <a:ext cx="2738737" cy="2738737"/>
          </a:xfrm>
          <a:prstGeom prst="rect">
            <a:avLst/>
          </a:prstGeom>
        </p:spPr>
      </p:pic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BC7B4CA-A1E1-4DD5-AB4E-453564B9F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27839"/>
              </p:ext>
            </p:extLst>
          </p:nvPr>
        </p:nvGraphicFramePr>
        <p:xfrm>
          <a:off x="5419189" y="1354298"/>
          <a:ext cx="2329161" cy="222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87">
                  <a:extLst>
                    <a:ext uri="{9D8B030D-6E8A-4147-A177-3AD203B41FA5}">
                      <a16:colId xmlns:a16="http://schemas.microsoft.com/office/drawing/2014/main" val="2197142940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1279524524"/>
                    </a:ext>
                  </a:extLst>
                </a:gridCol>
                <a:gridCol w="776387">
                  <a:extLst>
                    <a:ext uri="{9D8B030D-6E8A-4147-A177-3AD203B41FA5}">
                      <a16:colId xmlns:a16="http://schemas.microsoft.com/office/drawing/2014/main" val="1292446737"/>
                    </a:ext>
                  </a:extLst>
                </a:gridCol>
              </a:tblGrid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0075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46627"/>
                  </a:ext>
                </a:extLst>
              </a:tr>
              <a:tr h="74202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059" marR="71059" marT="35530" marB="35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4386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BF7809A-2B45-4B1E-A47E-7BA604A84D9F}"/>
              </a:ext>
            </a:extLst>
          </p:cNvPr>
          <p:cNvSpPr txBox="1"/>
          <p:nvPr/>
        </p:nvSpPr>
        <p:spPr>
          <a:xfrm>
            <a:off x="490330" y="4068418"/>
            <a:ext cx="4240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例如：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轮廓的像素点数（边缘检测算法）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横竖笔画数（如何检测有几横几竖？）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3x3</a:t>
            </a:r>
            <a:r>
              <a:rPr lang="zh-CN" altLang="en-US"/>
              <a:t>格点划分，每个格点的笔画分布？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AEB22E-5B0B-4E88-9763-A16C5BCFAC13}"/>
              </a:ext>
            </a:extLst>
          </p:cNvPr>
          <p:cNvCxnSpPr>
            <a:cxnSpLocks/>
          </p:cNvCxnSpPr>
          <p:nvPr/>
        </p:nvCxnSpPr>
        <p:spPr>
          <a:xfrm>
            <a:off x="8681884" y="2034422"/>
            <a:ext cx="491613" cy="298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033D4B2-4B79-4814-A5B3-ABC0390C47C7}"/>
              </a:ext>
            </a:extLst>
          </p:cNvPr>
          <p:cNvSpPr/>
          <p:nvPr/>
        </p:nvSpPr>
        <p:spPr>
          <a:xfrm>
            <a:off x="8426245" y="932905"/>
            <a:ext cx="2143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/>
              <a:t>          a     b  c  </a:t>
            </a:r>
            <a:r>
              <a:rPr lang="en-US" altLang="zh-CN"/>
              <a:t>d</a:t>
            </a:r>
            <a:endParaRPr lang="pt-BR" altLang="zh-CN"/>
          </a:p>
          <a:p>
            <a:r>
              <a:rPr lang="pt-BR" altLang="zh-CN"/>
              <a:t>x1 = [205, 9, 7,  ...];</a:t>
            </a:r>
          </a:p>
          <a:p>
            <a:r>
              <a:rPr lang="pt-BR" altLang="zh-CN"/>
              <a:t>x2 = [215, 7, 8,  ...];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A29185-FAF8-43F5-8A4A-FEF4CA3D0890}"/>
              </a:ext>
            </a:extLst>
          </p:cNvPr>
          <p:cNvSpPr txBox="1"/>
          <p:nvPr/>
        </p:nvSpPr>
        <p:spPr>
          <a:xfrm>
            <a:off x="9438968" y="2005780"/>
            <a:ext cx="2654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例如：</a:t>
            </a:r>
            <a:endParaRPr lang="en-US" altLang="zh-CN"/>
          </a:p>
          <a:p>
            <a:r>
              <a:rPr lang="zh-CN" altLang="en-US"/>
              <a:t>特征</a:t>
            </a:r>
            <a:r>
              <a:rPr lang="en-US" altLang="zh-CN"/>
              <a:t>a </a:t>
            </a:r>
            <a:r>
              <a:rPr lang="zh-CN" altLang="en-US"/>
              <a:t>代表轮廓像素点数；</a:t>
            </a:r>
            <a:endParaRPr lang="en-US" altLang="zh-CN"/>
          </a:p>
          <a:p>
            <a:r>
              <a:rPr lang="zh-CN" altLang="en-US"/>
              <a:t>特征</a:t>
            </a:r>
            <a:r>
              <a:rPr lang="en-US" altLang="zh-CN"/>
              <a:t>b</a:t>
            </a:r>
            <a:r>
              <a:rPr lang="zh-CN" altLang="en-US"/>
              <a:t>代表这个字有几横；</a:t>
            </a:r>
            <a:endParaRPr lang="en-US" altLang="zh-CN"/>
          </a:p>
          <a:p>
            <a:r>
              <a:rPr lang="zh-CN" altLang="en-US"/>
              <a:t>特征</a:t>
            </a:r>
            <a:r>
              <a:rPr lang="en-US" altLang="zh-CN"/>
              <a:t>c</a:t>
            </a:r>
            <a:r>
              <a:rPr lang="zh-CN" altLang="en-US"/>
              <a:t>代表这个字有几竖；</a:t>
            </a:r>
            <a:endParaRPr lang="en-US" altLang="zh-CN"/>
          </a:p>
          <a:p>
            <a:r>
              <a:rPr lang="zh-CN" altLang="en-US"/>
              <a:t>特征</a:t>
            </a:r>
            <a:r>
              <a:rPr lang="en-US" altLang="zh-CN"/>
              <a:t>d ....</a:t>
            </a:r>
          </a:p>
        </p:txBody>
      </p:sp>
    </p:spTree>
    <p:extLst>
      <p:ext uri="{BB962C8B-B14F-4D97-AF65-F5344CB8AC3E}">
        <p14:creationId xmlns:p14="http://schemas.microsoft.com/office/powerpoint/2010/main" val="41629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C5BCED-6062-4DE9-91B0-482C593757B5}"/>
              </a:ext>
            </a:extLst>
          </p:cNvPr>
          <p:cNvSpPr txBox="1"/>
          <p:nvPr/>
        </p:nvSpPr>
        <p:spPr>
          <a:xfrm>
            <a:off x="529336" y="489079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向量归一化、标准化：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1907C0-6FE3-4077-BDCF-86FCF18C8C2B}"/>
              </a:ext>
            </a:extLst>
          </p:cNvPr>
          <p:cNvSpPr txBox="1"/>
          <p:nvPr/>
        </p:nvSpPr>
        <p:spPr>
          <a:xfrm>
            <a:off x="1166191" y="1166191"/>
            <a:ext cx="2491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a     b  c</a:t>
            </a:r>
          </a:p>
          <a:p>
            <a:r>
              <a:rPr lang="en-US" altLang="zh-CN"/>
              <a:t>x1 = [204, 7, 7];</a:t>
            </a:r>
          </a:p>
          <a:p>
            <a:r>
              <a:rPr lang="en-US" altLang="zh-CN"/>
              <a:t>x2 = [197, 4, 8];</a:t>
            </a:r>
          </a:p>
          <a:p>
            <a:r>
              <a:rPr lang="en-US" altLang="zh-CN"/>
              <a:t>x3 = [187, 5, 6];</a:t>
            </a:r>
          </a:p>
          <a:p>
            <a:r>
              <a:rPr lang="en-US" altLang="zh-CN"/>
              <a:t>x4 = [205, 9, 7];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820FC-127F-499E-A018-1D1DC12F337C}"/>
              </a:ext>
            </a:extLst>
          </p:cNvPr>
          <p:cNvSpPr/>
          <p:nvPr/>
        </p:nvSpPr>
        <p:spPr>
          <a:xfrm>
            <a:off x="1751162" y="1078300"/>
            <a:ext cx="439947" cy="1699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DCCB19-A211-427D-A158-7CF2C1BBFBE2}"/>
              </a:ext>
            </a:extLst>
          </p:cNvPr>
          <p:cNvSpPr txBox="1"/>
          <p:nvPr/>
        </p:nvSpPr>
        <p:spPr>
          <a:xfrm>
            <a:off x="2441272" y="3372928"/>
            <a:ext cx="40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(a-min_a)/(min_a – max_a)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E82AE6-6494-4BBB-8E53-77688557DB8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71136" y="2777704"/>
            <a:ext cx="547777" cy="47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47CC7-1A08-434E-9EFD-AC4899C5E211}"/>
              </a:ext>
            </a:extLst>
          </p:cNvPr>
          <p:cNvSpPr txBox="1"/>
          <p:nvPr/>
        </p:nvSpPr>
        <p:spPr>
          <a:xfrm>
            <a:off x="155274" y="3372928"/>
            <a:ext cx="208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0~1 normalization:</a:t>
            </a:r>
          </a:p>
          <a:p>
            <a:r>
              <a:rPr lang="en-US" altLang="zh-CN"/>
              <a:t>(</a:t>
            </a:r>
            <a:r>
              <a:rPr lang="zh-CN" altLang="en-US"/>
              <a:t>归一化）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Standardization:</a:t>
            </a:r>
          </a:p>
          <a:p>
            <a:r>
              <a:rPr lang="zh-CN" altLang="en-US"/>
              <a:t>（标准化）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09AE5F-8827-45C5-BA96-A91533C7068D}"/>
              </a:ext>
            </a:extLst>
          </p:cNvPr>
          <p:cNvSpPr txBox="1"/>
          <p:nvPr/>
        </p:nvSpPr>
        <p:spPr>
          <a:xfrm>
            <a:off x="2481529" y="4198188"/>
            <a:ext cx="40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 = (a-mean_a)/σ_a      σ_a: </a:t>
            </a:r>
            <a:r>
              <a:rPr lang="zh-CN" altLang="en-US"/>
              <a:t>标准差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25A0C2-9446-4577-B7E0-ED64768913A2}"/>
              </a:ext>
            </a:extLst>
          </p:cNvPr>
          <p:cNvSpPr txBox="1"/>
          <p:nvPr/>
        </p:nvSpPr>
        <p:spPr>
          <a:xfrm>
            <a:off x="4891177" y="1431984"/>
            <a:ext cx="357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x1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[0.9444,    0.6,    0.5]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13E62E-F43A-4D9E-8CFB-4F135580CDA3}"/>
              </a:ext>
            </a:extLst>
          </p:cNvPr>
          <p:cNvCxnSpPr/>
          <p:nvPr/>
        </p:nvCxnSpPr>
        <p:spPr>
          <a:xfrm>
            <a:off x="2812211" y="1647645"/>
            <a:ext cx="1923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FD31B70-764E-4A4A-BBA7-761C88779034}"/>
              </a:ext>
            </a:extLst>
          </p:cNvPr>
          <p:cNvSpPr/>
          <p:nvPr/>
        </p:nvSpPr>
        <p:spPr>
          <a:xfrm>
            <a:off x="3128742" y="1225753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0~1 normalization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AE77EC-E93F-4B18-B8D1-52B10A231680}"/>
              </a:ext>
            </a:extLst>
          </p:cNvPr>
          <p:cNvSpPr txBox="1"/>
          <p:nvPr/>
        </p:nvSpPr>
        <p:spPr>
          <a:xfrm>
            <a:off x="689113" y="543339"/>
            <a:ext cx="192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一些问题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显示很黑：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6A9D1F-FC96-42A3-98B4-EEDAE424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9" y="1457739"/>
            <a:ext cx="5033167" cy="48039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C60080-8C55-4AC2-BA82-080FC7A11D38}"/>
              </a:ext>
            </a:extLst>
          </p:cNvPr>
          <p:cNvSpPr txBox="1"/>
          <p:nvPr/>
        </p:nvSpPr>
        <p:spPr>
          <a:xfrm>
            <a:off x="5830957" y="115293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没关系，不影响识别。可以做直方图均衡，或者直接二值化。</a:t>
            </a:r>
          </a:p>
        </p:txBody>
      </p:sp>
    </p:spTree>
    <p:extLst>
      <p:ext uri="{BB962C8B-B14F-4D97-AF65-F5344CB8AC3E}">
        <p14:creationId xmlns:p14="http://schemas.microsoft.com/office/powerpoint/2010/main" val="42202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767876-0DB5-4B0A-A0DF-9C686F964266}"/>
              </a:ext>
            </a:extLst>
          </p:cNvPr>
          <p:cNvSpPr txBox="1"/>
          <p:nvPr/>
        </p:nvSpPr>
        <p:spPr>
          <a:xfrm>
            <a:off x="1179443" y="1007165"/>
            <a:ext cx="65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大作业要求：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对准确率的具体值没有要求，但是要有结果统计，例如：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334CA6-C10B-42A0-94BA-3E99FBC3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6" y="1853745"/>
            <a:ext cx="5235646" cy="48717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30E60F-9AA0-4E57-8962-988FCD5F2158}"/>
              </a:ext>
            </a:extLst>
          </p:cNvPr>
          <p:cNvSpPr txBox="1"/>
          <p:nvPr/>
        </p:nvSpPr>
        <p:spPr>
          <a:xfrm>
            <a:off x="7726017" y="2663687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准确率统计：</a:t>
            </a:r>
            <a:endParaRPr lang="en-US" altLang="zh-CN"/>
          </a:p>
          <a:p>
            <a:r>
              <a:rPr lang="zh-CN" altLang="en-US"/>
              <a:t>例如，让程序返回相似度最高的前</a:t>
            </a:r>
            <a:r>
              <a:rPr lang="en-US" altLang="zh-CN"/>
              <a:t>K</a:t>
            </a:r>
            <a:r>
              <a:rPr lang="zh-CN" altLang="en-US"/>
              <a:t>张图片，</a:t>
            </a:r>
            <a:r>
              <a:rPr lang="en-US" altLang="zh-CN"/>
              <a:t>K</a:t>
            </a:r>
            <a:r>
              <a:rPr lang="zh-CN" altLang="en-US"/>
              <a:t>可以自定义。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</a:t>
            </a:r>
            <a:r>
              <a:rPr lang="en-US" altLang="zh-CN"/>
              <a:t>K=20</a:t>
            </a:r>
            <a:r>
              <a:rPr lang="zh-CN" altLang="en-US"/>
              <a:t>，这</a:t>
            </a:r>
            <a:r>
              <a:rPr lang="en-US" altLang="zh-CN"/>
              <a:t>20</a:t>
            </a:r>
            <a:r>
              <a:rPr lang="zh-CN" altLang="en-US"/>
              <a:t>张中正确的有</a:t>
            </a:r>
            <a:r>
              <a:rPr lang="en-US" altLang="zh-CN"/>
              <a:t>16</a:t>
            </a:r>
            <a:r>
              <a:rPr lang="zh-CN" altLang="en-US"/>
              <a:t>张，准确率就是</a:t>
            </a:r>
            <a:r>
              <a:rPr lang="en-US" altLang="zh-CN"/>
              <a:t>80%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6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2AC455-732E-497A-A416-9BDD11C7E403}"/>
              </a:ext>
            </a:extLst>
          </p:cNvPr>
          <p:cNvSpPr txBox="1"/>
          <p:nvPr/>
        </p:nvSpPr>
        <p:spPr>
          <a:xfrm>
            <a:off x="530087" y="742120"/>
            <a:ext cx="7301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不要将数据集打包进作业里提交，要让用户输入图片路径。（在命令行里输入图片路径），例如：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DA2C64-91A0-4838-8D2C-B550179F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6" y="1873111"/>
            <a:ext cx="874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9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413</Words>
  <Application>Microsoft Office PowerPoint</Application>
  <PresentationFormat>宽屏</PresentationFormat>
  <Paragraphs>109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等线</vt:lpstr>
      <vt:lpstr>等线 Light</vt:lpstr>
      <vt:lpstr>黑体</vt:lpstr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Wingdings</vt:lpstr>
      <vt:lpstr>主管人员</vt:lpstr>
      <vt:lpstr>Office 主题​​</vt:lpstr>
      <vt:lpstr>课程实验大作业之一：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课程实验大作业之一：</dc:title>
  <dc:creator>Gaokaifeng512</dc:creator>
  <cp:lastModifiedBy>Gaokaifeng512</cp:lastModifiedBy>
  <cp:revision>18</cp:revision>
  <dcterms:created xsi:type="dcterms:W3CDTF">2022-07-01T07:32:47Z</dcterms:created>
  <dcterms:modified xsi:type="dcterms:W3CDTF">2022-07-04T07:49:01Z</dcterms:modified>
</cp:coreProperties>
</file>