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FC284-D721-4C07-91AD-0592308A3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02F3B1-B258-41F2-8719-3742795A6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6C5287-A78F-4798-AA31-38281EBD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B3AC0C-9179-4E38-9D80-99E53945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D77FB-1625-4B41-BE54-8C38EBDC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67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ADD79-ECC1-4FEB-8C7F-9428115F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91C910-4F1D-4C03-B146-13BD85DD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F5B1D6-8B82-4348-9762-B6B97C3B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C7B90B-390A-424A-9E2E-8C6D0AA7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806E8-69CF-4472-A96E-099A4EBC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45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1ECBB2-8ED6-45C5-B3FC-E7ED503AA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4970B9-D967-4530-A010-67CD9AEBD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9D902-381E-4C4F-9C18-0F5B29E1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B17FBC-ADBA-48C7-93A1-462089E4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7EFEE-58BD-4A54-9DEB-330274D5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8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78E10-28AC-4E80-A4A2-EB118C0F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EAC9E-5199-4ECD-BD8D-EFFB91CE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39E3F-9D39-455B-BC19-4277A067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414C4B-DBF5-4370-859D-331E4723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85E1B-ECB8-40E8-BF84-14FA0EBB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94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DDB77-77B0-42C1-87AF-20F90344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5D2DF9-AE3B-446A-92F5-6D0CC606D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5B6D7-89EE-4D0A-91F0-CF41EA9F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B2FDD-1DD2-4C47-9CF3-C34FC1D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332476-C302-4E96-B7F8-E366F2C1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1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017D-D8BC-473F-9F43-A71CCC80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A835B-2F3F-494D-B943-1B95126DB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BE8C44-CA3A-4C79-AF89-71C48BF8F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D89B8C-967A-4D21-B740-ADE1779D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867DF5-38FA-40DE-AEF3-5D86660E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D65633-04EE-4B25-AEBC-1C54C09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A4610-FC9D-47DB-9893-B6F59E6C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17148B-2E9C-4EEE-90EE-BE2C470BA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214317-7D80-48A9-A990-871F1449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BA4EC6-FB7C-4386-849B-00CAC212E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DD9947-0F33-48B9-8194-4DE81BBFD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46DE32-59CB-490C-9A00-94B010F7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7F9A13-7403-46B0-886E-5B13DDA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8C9084-A07C-4F70-9B31-9DBAD69F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C4118-8DA0-4C0B-B5DE-99DC27BC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627075-2AEF-4BD9-8C8C-881D4576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ABF202-BA0C-4576-AACA-B74D6DB4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B5E0AD-6027-4174-A2F2-2CDE3E21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86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C3495F-334F-4E35-9D3B-A1801B91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4E9CA6-527B-4CD7-8000-3A059657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F57D73-56D9-479A-B5D3-2E0279DE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42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20B40-A05E-4839-AADF-69C37BF2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9CA7C-3B9A-4C6C-92CC-72A8BC97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D3FBF2-2A2A-453B-B61D-E6C4FBB28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DE8015-2DE2-485C-AEBC-B66477D4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1DEE44-BC7D-4377-A69C-B774F444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406F91-EA2C-4FB8-A8E2-E653E9E6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8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C1461-DE8F-472C-8065-78970D8E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82B21A-ED80-4DA6-BC42-F32C7629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2FC3CD-4092-4B7A-9EB9-CF2403C05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71A69D-75A4-4883-A755-504D153C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F2EAF4-5E12-446F-B09C-AD36C2FE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8106F-D201-4745-A200-890796C6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8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7544F7-E7A4-4FDE-9621-0978ABED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B32344-8D3A-4A51-BA3E-CD64EE900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532E3-B36E-4FCB-838F-8E17F2A0A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F2E0-E6A1-469A-BCF7-BCDCF0E9541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83BFF-B7EC-452E-88C1-FF7B42FD8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9E929F-A9AB-411F-866F-7C479B7A7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04E6-6BB2-4705-919A-457DD9D9F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28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pt-br/library/system.int64(v=VS.90)" TargetMode="External"/><Relationship Id="rId13" Type="http://schemas.openxmlformats.org/officeDocument/2006/relationships/hyperlink" Target="https://msdn.microsoft.com/pt-br/library/system.boolean(v=VS.90)" TargetMode="External"/><Relationship Id="rId3" Type="http://schemas.openxmlformats.org/officeDocument/2006/relationships/hyperlink" Target="https://msdn.microsoft.com/pt-br/library/system.sbyte(v=VS.90)" TargetMode="External"/><Relationship Id="rId7" Type="http://schemas.openxmlformats.org/officeDocument/2006/relationships/hyperlink" Target="https://msdn.microsoft.com/pt-br/library/system.uint16(v=VS.90)" TargetMode="External"/><Relationship Id="rId12" Type="http://schemas.openxmlformats.org/officeDocument/2006/relationships/hyperlink" Target="https://msdn.microsoft.com/pt-br/library/system.char(v=VS.90)" TargetMode="External"/><Relationship Id="rId2" Type="http://schemas.openxmlformats.org/officeDocument/2006/relationships/hyperlink" Target="https://msdn.microsoft.com/pt-br/library/system.byte(v=VS.90)" TargetMode="External"/><Relationship Id="rId16" Type="http://schemas.openxmlformats.org/officeDocument/2006/relationships/hyperlink" Target="https://msdn.microsoft.com/pt-br/library/system.decimal(v=VS.90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dn.microsoft.com/pt-br/library/system.int16(v=VS.90)" TargetMode="External"/><Relationship Id="rId11" Type="http://schemas.openxmlformats.org/officeDocument/2006/relationships/hyperlink" Target="https://msdn.microsoft.com/pt-br/library/system.double(v=VS.90)" TargetMode="External"/><Relationship Id="rId5" Type="http://schemas.openxmlformats.org/officeDocument/2006/relationships/hyperlink" Target="https://msdn.microsoft.com/pt-br/library/system.uint32(v=VS.90)" TargetMode="External"/><Relationship Id="rId15" Type="http://schemas.openxmlformats.org/officeDocument/2006/relationships/hyperlink" Target="https://msdn.microsoft.com/pt-br/library/system.string(v=VS.90)" TargetMode="External"/><Relationship Id="rId10" Type="http://schemas.openxmlformats.org/officeDocument/2006/relationships/hyperlink" Target="https://msdn.microsoft.com/pt-br/library/system.single(v=VS.90)" TargetMode="External"/><Relationship Id="rId4" Type="http://schemas.openxmlformats.org/officeDocument/2006/relationships/hyperlink" Target="https://msdn.microsoft.com/pt-br/library/system.int32(v=VS.90)" TargetMode="External"/><Relationship Id="rId9" Type="http://schemas.openxmlformats.org/officeDocument/2006/relationships/hyperlink" Target="https://msdn.microsoft.com/pt-br/library/system.uint64(v=VS.90)" TargetMode="External"/><Relationship Id="rId14" Type="http://schemas.openxmlformats.org/officeDocument/2006/relationships/hyperlink" Target="https://msdn.microsoft.com/pt-br/library/system.object(v=VS.90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4B9724A-E3C2-48A6-B83B-4D25AC8F1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345699"/>
              </p:ext>
            </p:extLst>
          </p:nvPr>
        </p:nvGraphicFramePr>
        <p:xfrm>
          <a:off x="0" y="0"/>
          <a:ext cx="12192000" cy="6864668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3014016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906716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57493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0404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86222517"/>
                    </a:ext>
                  </a:extLst>
                </a:gridCol>
              </a:tblGrid>
              <a:tr h="21765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dirty="0">
                          <a:solidFill>
                            <a:schemeClr val="bg2"/>
                          </a:solidFill>
                          <a:effectLst/>
                        </a:rPr>
                        <a:t>Nome abreviado</a:t>
                      </a:r>
                    </a:p>
                  </a:txBody>
                  <a:tcPr marL="10961" marR="10961" marT="5480" marB="5480">
                    <a:lnL w="12700" cap="flat" cmpd="sng" algn="ctr">
                      <a:solidFill>
                        <a:srgbClr val="9042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dirty="0">
                          <a:solidFill>
                            <a:schemeClr val="bg2"/>
                          </a:solidFill>
                          <a:effectLst/>
                        </a:rPr>
                        <a:t>Classe do .NET</a:t>
                      </a:r>
                    </a:p>
                  </a:txBody>
                  <a:tcPr marL="10961" marR="10961" marT="5480" marB="5480">
                    <a:lnL w="12700" cap="flat" cmpd="sng" algn="ctr">
                      <a:solidFill>
                        <a:srgbClr val="704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4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>
                          <a:solidFill>
                            <a:schemeClr val="bg2"/>
                          </a:solidFill>
                          <a:effectLst/>
                        </a:rPr>
                        <a:t>Type (Tipo)</a:t>
                      </a:r>
                    </a:p>
                  </a:txBody>
                  <a:tcPr marL="10961" marR="10961" marT="5480" marB="5480">
                    <a:lnL w="12700" cap="flat" cmpd="sng" algn="ctr">
                      <a:solidFill>
                        <a:srgbClr val="7044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4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dirty="0">
                          <a:solidFill>
                            <a:schemeClr val="bg2"/>
                          </a:solidFill>
                          <a:effectLst/>
                        </a:rPr>
                        <a:t>Tamanho(bits)</a:t>
                      </a:r>
                    </a:p>
                  </a:txBody>
                  <a:tcPr marL="10961" marR="10961" marT="5480" marB="5480">
                    <a:lnL w="12700" cap="flat" cmpd="sng" algn="ctr">
                      <a:solidFill>
                        <a:srgbClr val="7044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dirty="0">
                          <a:solidFill>
                            <a:schemeClr val="bg2"/>
                          </a:solidFill>
                          <a:effectLst/>
                        </a:rPr>
                        <a:t>Intervalo</a:t>
                      </a:r>
                    </a:p>
                  </a:txBody>
                  <a:tcPr marL="10961" marR="10961" marT="5480" marB="5480">
                    <a:lnL w="12700" cap="flat" cmpd="sng" algn="ctr">
                      <a:solidFill>
                        <a:srgbClr val="304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989758"/>
                  </a:ext>
                </a:extLst>
              </a:tr>
              <a:tr h="22495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byte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Byte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Inteiro sem sinal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0 a 255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6276"/>
                  </a:ext>
                </a:extLst>
              </a:tr>
              <a:tr h="44209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 err="1">
                          <a:solidFill>
                            <a:schemeClr val="bg2"/>
                          </a:solidFill>
                          <a:effectLst/>
                        </a:rPr>
                        <a:t>sbyte</a:t>
                      </a:r>
                      <a:endParaRPr lang="pt-BR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SByte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inteiro com sinal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-128 a 127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72328"/>
                  </a:ext>
                </a:extLst>
              </a:tr>
              <a:tr h="44209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int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 dirty="0">
                          <a:solidFill>
                            <a:schemeClr val="bg2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Int32</a:t>
                      </a:r>
                      <a:endParaRPr lang="pt-BR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inteiro com sinal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32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-2,147,483,648 </a:t>
                      </a:r>
                      <a:r>
                        <a:rPr lang="pt-BR" sz="1200" dirty="0" err="1">
                          <a:solidFill>
                            <a:schemeClr val="bg2"/>
                          </a:solidFill>
                          <a:effectLst/>
                        </a:rPr>
                        <a:t>to</a:t>
                      </a:r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 2,147,483,647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409898"/>
                  </a:ext>
                </a:extLst>
              </a:tr>
              <a:tr h="22495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uint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 dirty="0">
                          <a:solidFill>
                            <a:schemeClr val="bg2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UInt32</a:t>
                      </a:r>
                      <a:endParaRPr lang="pt-BR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Inteiro sem sinal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32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0 a 4294967295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26261"/>
                  </a:ext>
                </a:extLst>
              </a:tr>
              <a:tr h="44209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short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 dirty="0">
                          <a:solidFill>
                            <a:schemeClr val="bg2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Int16</a:t>
                      </a:r>
                      <a:endParaRPr lang="pt-BR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inteiro com sinal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16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-32.768 a 32.767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33635"/>
                  </a:ext>
                </a:extLst>
              </a:tr>
              <a:tr h="22495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UInt16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Inteiro sem sinal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16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0 a 65535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880284"/>
                  </a:ext>
                </a:extLst>
              </a:tr>
              <a:tr h="44209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long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Int64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inteiro </a:t>
                      </a:r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com sinal</a:t>
                      </a:r>
                      <a:endParaRPr lang="pt-BR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64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-922337203685477508 </a:t>
                      </a:r>
                      <a:r>
                        <a:rPr lang="pt-BR" sz="1200" dirty="0" err="1">
                          <a:solidFill>
                            <a:schemeClr val="bg2"/>
                          </a:solidFill>
                          <a:effectLst/>
                        </a:rPr>
                        <a:t>to</a:t>
                      </a:r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 922337203685477507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268195"/>
                  </a:ext>
                </a:extLst>
              </a:tr>
              <a:tr h="2338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ulong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UInt64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Inteiro sem sinal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64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0 a 18446744073709551615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370007"/>
                  </a:ext>
                </a:extLst>
              </a:tr>
              <a:tr h="65924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float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Single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Tipo de ponto flutuante de precisão simples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32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-3.402823e38 para 3.402823e38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21246"/>
                  </a:ext>
                </a:extLst>
              </a:tr>
              <a:tr h="65924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double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Double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Tipo de ponto flutuante de precisão dupla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64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-1.79769313486232e308 para 1.79769313486232e308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962358"/>
                  </a:ext>
                </a:extLst>
              </a:tr>
              <a:tr h="44209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char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Um único caractere Unicode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16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Unicode símbolos usados no texto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0546"/>
                  </a:ext>
                </a:extLst>
              </a:tr>
              <a:tr h="22495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bool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Boolean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Tipo booliano lógico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 err="1">
                          <a:solidFill>
                            <a:schemeClr val="bg2"/>
                          </a:solidFill>
                          <a:effectLst/>
                        </a:rPr>
                        <a:t>True</a:t>
                      </a:r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 ou false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9051"/>
                  </a:ext>
                </a:extLst>
              </a:tr>
              <a:tr h="44209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tipo de base de todos os outros tipos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76526"/>
                  </a:ext>
                </a:extLst>
              </a:tr>
              <a:tr h="44209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string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Uma sequência de caracteres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49753"/>
                  </a:ext>
                </a:extLst>
              </a:tr>
              <a:tr h="109353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chemeClr val="bg2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Decimal</a:t>
                      </a:r>
                      <a:endParaRPr lang="pt-BR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Preciso tipo fracionário ou integral que pode representar números Decimal com 29 dígitos significativos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solidFill>
                            <a:schemeClr val="bg2"/>
                          </a:solidFill>
                          <a:effectLst/>
                        </a:rPr>
                        <a:t>128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solidFill>
                            <a:schemeClr val="bg2"/>
                          </a:solidFill>
                          <a:effectLst/>
                        </a:rPr>
                        <a:t>±1.0 × 10e−28 para ±7.9 × 10e28</a:t>
                      </a:r>
                    </a:p>
                  </a:txBody>
                  <a:tcPr marL="10961" marR="10961" marT="5480" marB="5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827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184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</dc:creator>
  <cp:lastModifiedBy>Daniel</cp:lastModifiedBy>
  <cp:revision>2</cp:revision>
  <dcterms:created xsi:type="dcterms:W3CDTF">2021-12-08T01:32:16Z</dcterms:created>
  <dcterms:modified xsi:type="dcterms:W3CDTF">2021-12-08T01:52:26Z</dcterms:modified>
</cp:coreProperties>
</file>