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06ab350d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06ab350d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06ab350d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06ab350d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06ab350d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06ab350d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06ab350d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06ab350d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6ab350d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6ab350d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6ab350d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6ab350d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6ab350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6ab350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06ab350d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06ab350d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06ab350d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06ab350d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6ab350d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6ab350d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06ab350d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06ab350d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6ab350d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6ab350d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06ab350d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06ab350d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lang="en">
                <a:solidFill>
                  <a:srgbClr val="F1C232"/>
                </a:solidFill>
              </a:rPr>
              <a:t>PINBALL</a:t>
            </a:r>
            <a:endParaRPr>
              <a:solidFill>
                <a:srgbClr val="F1C232"/>
              </a:solidFill>
            </a:endParaRPr>
          </a:p>
          <a:p>
            <a:pPr indent="0" lvl="0" marL="0" rtl="0" algn="ctr">
              <a:spcBef>
                <a:spcPts val="0"/>
              </a:spcBef>
              <a:spcAft>
                <a:spcPts val="0"/>
              </a:spcAft>
              <a:buNone/>
            </a:pPr>
            <a:r>
              <a:t/>
            </a:r>
            <a:endParaRPr sz="2700">
              <a:solidFill>
                <a:srgbClr val="F1C232"/>
              </a:solidFill>
            </a:endParaRPr>
          </a:p>
        </p:txBody>
      </p:sp>
      <p:sp>
        <p:nvSpPr>
          <p:cNvPr id="55" name="Google Shape;55;p13"/>
          <p:cNvSpPr txBox="1"/>
          <p:nvPr>
            <p:ph idx="1" type="subTitle"/>
          </p:nvPr>
        </p:nvSpPr>
        <p:spPr>
          <a:xfrm>
            <a:off x="1330702" y="34039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BY - Deepesh Tank - 18075017</a:t>
            </a:r>
            <a:endParaRPr>
              <a:solidFill>
                <a:srgbClr val="EFEFEF"/>
              </a:solidFill>
            </a:endParaRPr>
          </a:p>
          <a:p>
            <a:pPr indent="0" lvl="0" marL="0" rtl="0" algn="ctr">
              <a:spcBef>
                <a:spcPts val="0"/>
              </a:spcBef>
              <a:spcAft>
                <a:spcPts val="0"/>
              </a:spcAft>
              <a:buNone/>
            </a:pPr>
            <a:r>
              <a:rPr lang="en">
                <a:solidFill>
                  <a:srgbClr val="EFEFEF"/>
                </a:solidFill>
              </a:rPr>
              <a:t>                   Divyansh Chaturvedi - 18074005</a:t>
            </a:r>
            <a:endParaRPr>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Animation Used</a:t>
            </a:r>
            <a:endParaRPr sz="3500"/>
          </a:p>
        </p:txBody>
      </p:sp>
      <p:pic>
        <p:nvPicPr>
          <p:cNvPr id="116" name="Google Shape;116;p22"/>
          <p:cNvPicPr preferRelativeResize="0"/>
          <p:nvPr/>
        </p:nvPicPr>
        <p:blipFill rotWithShape="1">
          <a:blip r:embed="rId3">
            <a:alphaModFix/>
          </a:blip>
          <a:srcRect b="51394" l="41385" r="45237" t="26714"/>
          <a:stretch/>
        </p:blipFill>
        <p:spPr>
          <a:xfrm>
            <a:off x="5260300" y="1504526"/>
            <a:ext cx="2912774" cy="2134450"/>
          </a:xfrm>
          <a:prstGeom prst="rect">
            <a:avLst/>
          </a:prstGeom>
          <a:noFill/>
          <a:ln>
            <a:noFill/>
          </a:ln>
        </p:spPr>
      </p:pic>
      <p:pic>
        <p:nvPicPr>
          <p:cNvPr id="117" name="Google Shape;117;p22"/>
          <p:cNvPicPr preferRelativeResize="0"/>
          <p:nvPr/>
        </p:nvPicPr>
        <p:blipFill rotWithShape="1">
          <a:blip r:embed="rId4">
            <a:alphaModFix/>
          </a:blip>
          <a:srcRect b="54930" l="39473" r="41487" t="13607"/>
          <a:stretch/>
        </p:blipFill>
        <p:spPr>
          <a:xfrm>
            <a:off x="704325" y="1464400"/>
            <a:ext cx="2912775" cy="2214700"/>
          </a:xfrm>
          <a:prstGeom prst="rect">
            <a:avLst/>
          </a:prstGeom>
          <a:noFill/>
          <a:ln>
            <a:noFill/>
          </a:ln>
        </p:spPr>
      </p:pic>
      <p:sp>
        <p:nvSpPr>
          <p:cNvPr id="118" name="Google Shape;118;p22"/>
          <p:cNvSpPr txBox="1"/>
          <p:nvPr/>
        </p:nvSpPr>
        <p:spPr>
          <a:xfrm>
            <a:off x="1320425" y="4148500"/>
            <a:ext cx="606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rPr>
              <a:t>On hitting target , it will go down as shown</a:t>
            </a:r>
            <a:endParaRPr sz="1800">
              <a:solidFill>
                <a:srgbClr val="EFEFEF"/>
              </a:solidFill>
            </a:endParaRPr>
          </a:p>
        </p:txBody>
      </p:sp>
      <p:sp>
        <p:nvSpPr>
          <p:cNvPr id="119" name="Google Shape;119;p22"/>
          <p:cNvSpPr/>
          <p:nvPr/>
        </p:nvSpPr>
        <p:spPr>
          <a:xfrm>
            <a:off x="4618350" y="1933825"/>
            <a:ext cx="1372200" cy="28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2002500" y="1929775"/>
            <a:ext cx="1275900" cy="297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44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Spawning Points</a:t>
            </a:r>
            <a:endParaRPr sz="3500"/>
          </a:p>
        </p:txBody>
      </p:sp>
      <p:sp>
        <p:nvSpPr>
          <p:cNvPr id="126" name="Google Shape;126;p23"/>
          <p:cNvSpPr txBox="1"/>
          <p:nvPr>
            <p:ph idx="1" type="body"/>
          </p:nvPr>
        </p:nvSpPr>
        <p:spPr>
          <a:xfrm>
            <a:off x="311700" y="133330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EFEFEF"/>
              </a:solidFill>
            </a:endParaRPr>
          </a:p>
          <a:p>
            <a:pPr indent="0" lvl="0" marL="0" rtl="0" algn="l">
              <a:spcBef>
                <a:spcPts val="1600"/>
              </a:spcBef>
              <a:spcAft>
                <a:spcPts val="1600"/>
              </a:spcAft>
              <a:buNone/>
            </a:pPr>
            <a:r>
              <a:t/>
            </a:r>
            <a:endParaRPr>
              <a:solidFill>
                <a:srgbClr val="EFEFEF"/>
              </a:solidFill>
            </a:endParaRPr>
          </a:p>
        </p:txBody>
      </p:sp>
      <p:pic>
        <p:nvPicPr>
          <p:cNvPr id="127" name="Google Shape;127;p23"/>
          <p:cNvPicPr preferRelativeResize="0"/>
          <p:nvPr/>
        </p:nvPicPr>
        <p:blipFill rotWithShape="1">
          <a:blip r:embed="rId3">
            <a:alphaModFix/>
          </a:blip>
          <a:srcRect b="0" l="28437" r="47304" t="0"/>
          <a:stretch/>
        </p:blipFill>
        <p:spPr>
          <a:xfrm>
            <a:off x="834925" y="1333300"/>
            <a:ext cx="2470174" cy="3258800"/>
          </a:xfrm>
          <a:prstGeom prst="rect">
            <a:avLst/>
          </a:prstGeom>
          <a:noFill/>
          <a:ln>
            <a:noFill/>
          </a:ln>
        </p:spPr>
      </p:pic>
      <p:sp>
        <p:nvSpPr>
          <p:cNvPr id="128" name="Google Shape;128;p23"/>
          <p:cNvSpPr txBox="1"/>
          <p:nvPr/>
        </p:nvSpPr>
        <p:spPr>
          <a:xfrm>
            <a:off x="4056975" y="2218275"/>
            <a:ext cx="3688800" cy="13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rPr>
              <a:t>Upper Blue Star represent points to multiple ball spawning.</a:t>
            </a:r>
            <a:endParaRPr sz="1800">
              <a:solidFill>
                <a:srgbClr val="EFEFEF"/>
              </a:solidFill>
            </a:endParaRPr>
          </a:p>
          <a:p>
            <a:pPr indent="0" lvl="0" marL="0" rtl="0" algn="l">
              <a:spcBef>
                <a:spcPts val="0"/>
              </a:spcBef>
              <a:spcAft>
                <a:spcPts val="0"/>
              </a:spcAft>
              <a:buNone/>
            </a:pPr>
            <a:r>
              <a:t/>
            </a:r>
            <a:endParaRPr sz="1800">
              <a:solidFill>
                <a:srgbClr val="EFEFEF"/>
              </a:solidFill>
            </a:endParaRPr>
          </a:p>
          <a:p>
            <a:pPr indent="0" lvl="0" marL="0" rtl="0" algn="l">
              <a:spcBef>
                <a:spcPts val="0"/>
              </a:spcBef>
              <a:spcAft>
                <a:spcPts val="0"/>
              </a:spcAft>
              <a:buNone/>
            </a:pPr>
            <a:r>
              <a:rPr lang="en" sz="1800">
                <a:solidFill>
                  <a:srgbClr val="EFEFEF"/>
                </a:solidFill>
              </a:rPr>
              <a:t>Lower blue star represent point of default ball spawning.</a:t>
            </a:r>
            <a:endParaRPr sz="1800">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Physics Used</a:t>
            </a:r>
            <a:endParaRPr sz="3500"/>
          </a:p>
        </p:txBody>
      </p:sp>
      <p:sp>
        <p:nvSpPr>
          <p:cNvPr id="134" name="Google Shape;134;p24"/>
          <p:cNvSpPr txBox="1"/>
          <p:nvPr>
            <p:ph idx="1" type="body"/>
          </p:nvPr>
        </p:nvSpPr>
        <p:spPr>
          <a:xfrm>
            <a:off x="311700" y="1473950"/>
            <a:ext cx="8520600" cy="305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lang="en">
                <a:solidFill>
                  <a:srgbClr val="EFEFEF"/>
                </a:solidFill>
              </a:rPr>
              <a:t>There is no gravity in  x direction and -9.81 in y direction and +5 in the z direction.</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latin typeface="Roboto"/>
                <a:ea typeface="Roboto"/>
                <a:cs typeface="Roboto"/>
                <a:sym typeface="Roboto"/>
              </a:rPr>
              <a:t>Fixed Timestep is 0.01 which determine</a:t>
            </a:r>
            <a:r>
              <a:rPr b="1" lang="en">
                <a:solidFill>
                  <a:srgbClr val="EFEFEF"/>
                </a:solidFill>
                <a:latin typeface="Roboto"/>
                <a:ea typeface="Roboto"/>
                <a:cs typeface="Roboto"/>
                <a:sym typeface="Roboto"/>
              </a:rPr>
              <a:t> </a:t>
            </a:r>
            <a:r>
              <a:rPr lang="en">
                <a:solidFill>
                  <a:srgbClr val="EFEFEF"/>
                </a:solidFill>
                <a:latin typeface="Roboto"/>
                <a:ea typeface="Roboto"/>
                <a:cs typeface="Roboto"/>
                <a:sym typeface="Roboto"/>
              </a:rPr>
              <a:t>framerate-independent interval that dictates when physics calculations  are performed.</a:t>
            </a:r>
            <a:endParaRPr>
              <a:solidFill>
                <a:srgbClr val="EFEFEF"/>
              </a:solidFill>
              <a:latin typeface="Roboto"/>
              <a:ea typeface="Roboto"/>
              <a:cs typeface="Roboto"/>
              <a:sym typeface="Roboto"/>
            </a:endParaRPr>
          </a:p>
          <a:p>
            <a:pPr indent="-342900" lvl="0" marL="457200" rtl="0" algn="l">
              <a:spcBef>
                <a:spcPts val="0"/>
              </a:spcBef>
              <a:spcAft>
                <a:spcPts val="0"/>
              </a:spcAft>
              <a:buClr>
                <a:srgbClr val="EFEFEF"/>
              </a:buClr>
              <a:buSzPts val="1800"/>
              <a:buChar char="●"/>
            </a:pPr>
            <a:r>
              <a:rPr lang="en">
                <a:solidFill>
                  <a:srgbClr val="EFEFEF"/>
                </a:solidFill>
              </a:rPr>
              <a:t>Increasing mass of ball will make it slower to move and </a:t>
            </a:r>
            <a:r>
              <a:rPr lang="en">
                <a:solidFill>
                  <a:srgbClr val="EFEFEF"/>
                </a:solidFill>
              </a:rPr>
              <a:t>vice versa</a:t>
            </a:r>
            <a:r>
              <a:rPr lang="en">
                <a:solidFill>
                  <a:srgbClr val="EFEFEF"/>
                </a:solidFill>
              </a:rPr>
              <a:t>.</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Surfaces are slippery with both value of dynamic and static coefficient is set to zero to make the ball movement faster.</a:t>
            </a:r>
            <a:endParaRPr>
              <a:solidFill>
                <a:srgbClr val="EFEFEF"/>
              </a:solidFill>
            </a:endParaRPr>
          </a:p>
          <a:p>
            <a:pPr indent="0" lvl="0" marL="0" rtl="0" algn="l">
              <a:spcBef>
                <a:spcPts val="1600"/>
              </a:spcBef>
              <a:spcAft>
                <a:spcPts val="1600"/>
              </a:spcAft>
              <a:buNone/>
            </a:pPr>
            <a:r>
              <a:t/>
            </a:r>
            <a:endParaRPr>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34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C# Scripts</a:t>
            </a:r>
            <a:r>
              <a:rPr lang="en" sz="3500"/>
              <a:t> Used</a:t>
            </a:r>
            <a:endParaRPr sz="3500"/>
          </a:p>
        </p:txBody>
      </p:sp>
      <p:sp>
        <p:nvSpPr>
          <p:cNvPr id="140" name="Google Shape;140;p25"/>
          <p:cNvSpPr txBox="1"/>
          <p:nvPr>
            <p:ph idx="1" type="body"/>
          </p:nvPr>
        </p:nvSpPr>
        <p:spPr>
          <a:xfrm>
            <a:off x="311700" y="1283075"/>
            <a:ext cx="8520600" cy="305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lang="en">
                <a:solidFill>
                  <a:srgbClr val="EFEFEF"/>
                </a:solidFill>
              </a:rPr>
              <a:t>Flipper, bumpers , targets , plunger will have added C# script having code to activate triggers and associated animations.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ScoreManager C# script will keep records to the score.</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GameManager C# script will used to have game related functionality like </a:t>
            </a:r>
            <a:r>
              <a:rPr lang="en">
                <a:solidFill>
                  <a:srgbClr val="EFEFEF"/>
                </a:solidFill>
              </a:rPr>
              <a:t>resetting</a:t>
            </a:r>
            <a:r>
              <a:rPr lang="en">
                <a:solidFill>
                  <a:srgbClr val="EFEFEF"/>
                </a:solidFill>
              </a:rPr>
              <a:t> game , updating Mission , creating balls , keeping track of active balls on the desk etc.</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MissionManager C# script </a:t>
            </a:r>
            <a:r>
              <a:rPr lang="en">
                <a:solidFill>
                  <a:srgbClr val="EFEFEF"/>
                </a:solidFill>
              </a:rPr>
              <a:t>will used to have mission related functionality like activating a mission , keeping trigger counts , adding/updating/deleting mission etc.</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UIManager C# scripts will used to display the score , remaining ball and restart button option on the gameover.</a:t>
            </a:r>
            <a:endParaRPr>
              <a:solidFill>
                <a:srgbClr val="EFEFEF"/>
              </a:solidFill>
            </a:endParaRPr>
          </a:p>
          <a:p>
            <a:pPr indent="0" lvl="0" marL="0" rtl="0" algn="l">
              <a:spcBef>
                <a:spcPts val="1600"/>
              </a:spcBef>
              <a:spcAft>
                <a:spcPts val="1600"/>
              </a:spcAft>
              <a:buNone/>
            </a:pPr>
            <a:r>
              <a:t/>
            </a:r>
            <a:endParaRPr>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61925" y="1771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Thank You</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sz="3500"/>
              <a:t>3D Models Used</a:t>
            </a:r>
            <a:r>
              <a:rPr lang="en"/>
              <a:t>	</a:t>
            </a:r>
            <a:endParaRPr/>
          </a:p>
        </p:txBody>
      </p:sp>
      <p:sp>
        <p:nvSpPr>
          <p:cNvPr id="61" name="Google Shape;61;p14"/>
          <p:cNvSpPr txBox="1"/>
          <p:nvPr>
            <p:ph idx="1" type="body"/>
          </p:nvPr>
        </p:nvSpPr>
        <p:spPr>
          <a:xfrm>
            <a:off x="482475" y="1222800"/>
            <a:ext cx="8520600" cy="366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lang="en">
                <a:solidFill>
                  <a:srgbClr val="EFEFEF"/>
                </a:solidFill>
              </a:rPr>
              <a:t>Desk</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Slingshots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Flippers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Bumpers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Targets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Ramp</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Ball</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Plunger</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Cylindrical surfaces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Cubical structures for obstacles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Collider Objects</a:t>
            </a:r>
            <a:endParaRPr>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163750"/>
            <a:ext cx="85206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sz="3500"/>
              <a:t>Colliding objects</a:t>
            </a:r>
            <a:endParaRPr/>
          </a:p>
        </p:txBody>
      </p:sp>
      <p:sp>
        <p:nvSpPr>
          <p:cNvPr id="67" name="Google Shape;67;p15"/>
          <p:cNvSpPr txBox="1"/>
          <p:nvPr>
            <p:ph idx="1" type="body"/>
          </p:nvPr>
        </p:nvSpPr>
        <p:spPr>
          <a:xfrm>
            <a:off x="311700" y="1446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EFEFEF"/>
                </a:solidFill>
              </a:rPr>
              <a:t>The colliding objects are used to register collision. They are not rendered in the final images. They are mainly used to trigger events that will be used in completing game missions. We don’t use displayed graphical model as after collision the ball may get deviated in unwanted directions.</a:t>
            </a:r>
            <a:endParaRPr>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56025" y="185825"/>
            <a:ext cx="85206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sz="3500"/>
              <a:t>Colliding Objects</a:t>
            </a:r>
            <a:endParaRPr/>
          </a:p>
        </p:txBody>
      </p:sp>
      <p:pic>
        <p:nvPicPr>
          <p:cNvPr id="73" name="Google Shape;73;p16"/>
          <p:cNvPicPr preferRelativeResize="0"/>
          <p:nvPr/>
        </p:nvPicPr>
        <p:blipFill>
          <a:blip r:embed="rId3">
            <a:alphaModFix/>
          </a:blip>
          <a:stretch>
            <a:fillRect/>
          </a:stretch>
        </p:blipFill>
        <p:spPr>
          <a:xfrm>
            <a:off x="0" y="892075"/>
            <a:ext cx="4666051" cy="2561850"/>
          </a:xfrm>
          <a:prstGeom prst="rect">
            <a:avLst/>
          </a:prstGeom>
          <a:noFill/>
          <a:ln>
            <a:noFill/>
          </a:ln>
        </p:spPr>
      </p:pic>
      <p:pic>
        <p:nvPicPr>
          <p:cNvPr id="74" name="Google Shape;74;p16"/>
          <p:cNvPicPr preferRelativeResize="0"/>
          <p:nvPr/>
        </p:nvPicPr>
        <p:blipFill rotWithShape="1">
          <a:blip r:embed="rId4">
            <a:alphaModFix/>
          </a:blip>
          <a:srcRect b="0" l="1150" r="-1150" t="0"/>
          <a:stretch/>
        </p:blipFill>
        <p:spPr>
          <a:xfrm>
            <a:off x="4762200" y="892075"/>
            <a:ext cx="4381800" cy="2561851"/>
          </a:xfrm>
          <a:prstGeom prst="rect">
            <a:avLst/>
          </a:prstGeom>
          <a:noFill/>
          <a:ln>
            <a:noFill/>
          </a:ln>
        </p:spPr>
      </p:pic>
      <p:sp>
        <p:nvSpPr>
          <p:cNvPr id="75" name="Google Shape;75;p16"/>
          <p:cNvSpPr txBox="1"/>
          <p:nvPr/>
        </p:nvSpPr>
        <p:spPr>
          <a:xfrm>
            <a:off x="324525" y="3634650"/>
            <a:ext cx="82521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Here, The green outline represents the colliding object and is hidden in final game. </a:t>
            </a:r>
            <a:r>
              <a:rPr lang="en">
                <a:solidFill>
                  <a:srgbClr val="F3F3F3"/>
                </a:solidFill>
              </a:rPr>
              <a:t>Similarly</a:t>
            </a:r>
            <a:r>
              <a:rPr lang="en">
                <a:solidFill>
                  <a:srgbClr val="F3F3F3"/>
                </a:solidFill>
              </a:rPr>
              <a:t> there are colliding objects for other 3D models like Bumpers, Targets , Plunger , Ramp etc.</a:t>
            </a:r>
            <a:endParaRPr>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Missions</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272975" y="857000"/>
            <a:ext cx="8479701" cy="3780175"/>
          </a:xfrm>
          <a:prstGeom prst="rect">
            <a:avLst/>
          </a:prstGeom>
          <a:noFill/>
          <a:ln>
            <a:noFill/>
          </a:ln>
        </p:spPr>
      </p:pic>
      <p:sp>
        <p:nvSpPr>
          <p:cNvPr id="82" name="Google Shape;82;p17"/>
          <p:cNvSpPr txBox="1"/>
          <p:nvPr/>
        </p:nvSpPr>
        <p:spPr>
          <a:xfrm>
            <a:off x="342000" y="4701475"/>
            <a:ext cx="83985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CUSTOM </a:t>
            </a:r>
            <a:r>
              <a:rPr lang="en">
                <a:solidFill>
                  <a:srgbClr val="EFEFEF"/>
                </a:solidFill>
              </a:rPr>
              <a:t>MISSION</a:t>
            </a:r>
            <a:r>
              <a:rPr lang="en">
                <a:solidFill>
                  <a:srgbClr val="EFEFEF"/>
                </a:solidFill>
              </a:rPr>
              <a:t> PANEL CREATED BY US</a:t>
            </a:r>
            <a:endParaRPr>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4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Missions</a:t>
            </a:r>
            <a:endParaRPr/>
          </a:p>
          <a:p>
            <a:pPr indent="0" lvl="0" marL="0" rtl="0" algn="l">
              <a:spcBef>
                <a:spcPts val="0"/>
              </a:spcBef>
              <a:spcAft>
                <a:spcPts val="0"/>
              </a:spcAft>
              <a:buNone/>
            </a:pPr>
            <a:r>
              <a:t/>
            </a:r>
            <a:endParaRPr/>
          </a:p>
        </p:txBody>
      </p:sp>
      <p:sp>
        <p:nvSpPr>
          <p:cNvPr id="88" name="Google Shape;88;p18"/>
          <p:cNvSpPr txBox="1"/>
          <p:nvPr/>
        </p:nvSpPr>
        <p:spPr>
          <a:xfrm>
            <a:off x="342000" y="857000"/>
            <a:ext cx="8398500" cy="41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rPr>
              <a:t>We can create mission (game objectives) to get score.A mission has following components:</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Mission Id: will be similar to triggerId of the related mission object</a:t>
            </a:r>
            <a:r>
              <a:rPr lang="en" sz="1800">
                <a:solidFill>
                  <a:srgbClr val="EFEFEF"/>
                </a:solidFill>
              </a:rPr>
              <a:t>.</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Mission Description: Information about mission.</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Active: Checks if mission active or not. Set to true on starting of mission.</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Score: Score earned after the mission  is completed.</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Amount To Complete: Number of triggers require to complete mission.</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Current Amount: Display the number of triggers happened during runtime. If amount to complete become equal to current amount, then the mission is completed and no more active.</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Mission Complete: Set to true after mission is completed.</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Permanent Active: always active mission no trigger required to activate them.</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Can trigger Multiple: An optional reward of spawning multiple balls on completing specified mission.</a:t>
            </a:r>
            <a:endParaRPr sz="1800">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74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User Interface Panel</a:t>
            </a:r>
            <a:endParaRPr sz="3500"/>
          </a:p>
        </p:txBody>
      </p:sp>
      <p:sp>
        <p:nvSpPr>
          <p:cNvPr id="94" name="Google Shape;94;p19"/>
          <p:cNvSpPr txBox="1"/>
          <p:nvPr>
            <p:ph idx="1" type="body"/>
          </p:nvPr>
        </p:nvSpPr>
        <p:spPr>
          <a:xfrm>
            <a:off x="311700" y="951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EFEFEF"/>
                </a:solidFill>
              </a:rPr>
              <a:t>During Gameplay: </a:t>
            </a:r>
            <a:endParaRPr>
              <a:solidFill>
                <a:srgbClr val="EFEFEF"/>
              </a:solidFill>
            </a:endParaRPr>
          </a:p>
        </p:txBody>
      </p:sp>
      <p:pic>
        <p:nvPicPr>
          <p:cNvPr id="95" name="Google Shape;95;p19"/>
          <p:cNvPicPr preferRelativeResize="0"/>
          <p:nvPr/>
        </p:nvPicPr>
        <p:blipFill rotWithShape="1">
          <a:blip r:embed="rId3">
            <a:alphaModFix/>
          </a:blip>
          <a:srcRect b="2588" l="8717" r="9201" t="13101"/>
          <a:stretch/>
        </p:blipFill>
        <p:spPr>
          <a:xfrm>
            <a:off x="405675" y="1532600"/>
            <a:ext cx="4969224" cy="2907676"/>
          </a:xfrm>
          <a:prstGeom prst="rect">
            <a:avLst/>
          </a:prstGeom>
          <a:noFill/>
          <a:ln>
            <a:noFill/>
          </a:ln>
        </p:spPr>
      </p:pic>
      <p:sp>
        <p:nvSpPr>
          <p:cNvPr id="96" name="Google Shape;96;p19"/>
          <p:cNvSpPr txBox="1"/>
          <p:nvPr/>
        </p:nvSpPr>
        <p:spPr>
          <a:xfrm>
            <a:off x="5636025" y="2313775"/>
            <a:ext cx="2439300" cy="15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Shows Number of ball remaining and Total Score gained.</a:t>
            </a:r>
            <a:endParaRPr>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User Interface Panel</a:t>
            </a:r>
            <a:endParaRPr sz="3500"/>
          </a:p>
        </p:txBody>
      </p:sp>
      <p:sp>
        <p:nvSpPr>
          <p:cNvPr id="102" name="Google Shape;102;p20"/>
          <p:cNvSpPr txBox="1"/>
          <p:nvPr>
            <p:ph idx="1" type="body"/>
          </p:nvPr>
        </p:nvSpPr>
        <p:spPr>
          <a:xfrm>
            <a:off x="62550" y="1168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EFEFEF"/>
                </a:solidFill>
              </a:rPr>
              <a:t>After game is Over:</a:t>
            </a:r>
            <a:endParaRPr>
              <a:solidFill>
                <a:srgbClr val="EFEFEF"/>
              </a:solidFill>
            </a:endParaRPr>
          </a:p>
        </p:txBody>
      </p:sp>
      <p:pic>
        <p:nvPicPr>
          <p:cNvPr id="103" name="Google Shape;103;p20"/>
          <p:cNvPicPr preferRelativeResize="0"/>
          <p:nvPr/>
        </p:nvPicPr>
        <p:blipFill>
          <a:blip r:embed="rId3">
            <a:alphaModFix/>
          </a:blip>
          <a:stretch>
            <a:fillRect/>
          </a:stretch>
        </p:blipFill>
        <p:spPr>
          <a:xfrm>
            <a:off x="222275" y="1685700"/>
            <a:ext cx="5731349" cy="2949474"/>
          </a:xfrm>
          <a:prstGeom prst="rect">
            <a:avLst/>
          </a:prstGeom>
          <a:noFill/>
          <a:ln>
            <a:noFill/>
          </a:ln>
        </p:spPr>
      </p:pic>
      <p:sp>
        <p:nvSpPr>
          <p:cNvPr id="104" name="Google Shape;104;p20"/>
          <p:cNvSpPr txBox="1"/>
          <p:nvPr/>
        </p:nvSpPr>
        <p:spPr>
          <a:xfrm>
            <a:off x="6112375" y="2595850"/>
            <a:ext cx="29013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Shows final score along with a restart button to restart the game.</a:t>
            </a:r>
            <a:endParaRPr>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8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Animation Used</a:t>
            </a:r>
            <a:endParaRPr sz="3500"/>
          </a:p>
        </p:txBody>
      </p:sp>
      <p:sp>
        <p:nvSpPr>
          <p:cNvPr id="110" name="Google Shape;110;p21"/>
          <p:cNvSpPr txBox="1"/>
          <p:nvPr>
            <p:ph idx="1" type="body"/>
          </p:nvPr>
        </p:nvSpPr>
        <p:spPr>
          <a:xfrm>
            <a:off x="311700" y="1333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lang="en">
                <a:solidFill>
                  <a:srgbClr val="EFEFEF"/>
                </a:solidFill>
              </a:rPr>
              <a:t>On hitting the bumper , it will go up and down slightly.</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On hitting the Target , the target will go down and if all the the targets are hit mission will be completed and all the targets will return back to the their original positions.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Plungers will go back on holding down key the amount of time of holding will then determine the power transferred to the ball.</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Flippers will be used to prevent ball from falling in the pit area and on hitting flipper ball will go back with extra power in direction normal to the plane of the flipper.left and right keys are used to for triggering flippers.</a:t>
            </a:r>
            <a:endParaRPr>
              <a:solidFill>
                <a:srgbClr val="EFEFEF"/>
              </a:solidFill>
            </a:endParaRPr>
          </a:p>
          <a:p>
            <a:pPr indent="0" lvl="0" marL="0" rtl="0" algn="l">
              <a:spcBef>
                <a:spcPts val="1600"/>
              </a:spcBef>
              <a:spcAft>
                <a:spcPts val="1600"/>
              </a:spcAft>
              <a:buNone/>
            </a:pPr>
            <a:r>
              <a:t/>
            </a:r>
            <a:endParaRPr>
              <a:solidFill>
                <a:srgbClr val="EFEFE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