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60" r:id="rId5"/>
    <p:sldId id="259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8" r:id="rId21"/>
    <p:sldId id="274" r:id="rId22"/>
    <p:sldId id="279" r:id="rId23"/>
    <p:sldId id="275" r:id="rId24"/>
    <p:sldId id="280" r:id="rId25"/>
    <p:sldId id="276" r:id="rId26"/>
    <p:sldId id="281" r:id="rId27"/>
    <p:sldId id="284" r:id="rId28"/>
    <p:sldId id="285" r:id="rId29"/>
    <p:sldId id="288" r:id="rId30"/>
    <p:sldId id="289" r:id="rId31"/>
    <p:sldId id="290" r:id="rId32"/>
    <p:sldId id="287" r:id="rId33"/>
    <p:sldId id="286" r:id="rId34"/>
    <p:sldId id="291" r:id="rId35"/>
    <p:sldId id="282" r:id="rId36"/>
    <p:sldId id="292" r:id="rId37"/>
    <p:sldId id="293" r:id="rId38"/>
    <p:sldId id="28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C869-C584-43AB-AA82-717AC14D962B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7E1F-2DFD-4F88-803E-6D3D4799C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96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C869-C584-43AB-AA82-717AC14D962B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7E1F-2DFD-4F88-803E-6D3D4799C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37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C869-C584-43AB-AA82-717AC14D962B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7E1F-2DFD-4F88-803E-6D3D4799C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81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C869-C584-43AB-AA82-717AC14D962B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7E1F-2DFD-4F88-803E-6D3D4799C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00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C869-C584-43AB-AA82-717AC14D962B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7E1F-2DFD-4F88-803E-6D3D4799C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05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C869-C584-43AB-AA82-717AC14D962B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7E1F-2DFD-4F88-803E-6D3D4799C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6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C869-C584-43AB-AA82-717AC14D962B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7E1F-2DFD-4F88-803E-6D3D4799C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04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C869-C584-43AB-AA82-717AC14D962B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7E1F-2DFD-4F88-803E-6D3D4799C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C869-C584-43AB-AA82-717AC14D962B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7E1F-2DFD-4F88-803E-6D3D4799C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80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C869-C584-43AB-AA82-717AC14D962B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7E1F-2DFD-4F88-803E-6D3D4799C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4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1C869-C584-43AB-AA82-717AC14D962B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7E1F-2DFD-4F88-803E-6D3D4799C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74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1C869-C584-43AB-AA82-717AC14D962B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7E1F-2DFD-4F88-803E-6D3D4799C0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6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UML-диаграммы на примере средств визуализации </a:t>
            </a:r>
            <a:r>
              <a:rPr lang="ru-RU" dirty="0" err="1"/>
              <a:t>PlantUML</a:t>
            </a:r>
            <a:r>
              <a:rPr lang="ru-RU" dirty="0"/>
              <a:t> и </a:t>
            </a:r>
            <a:r>
              <a:rPr lang="ru-RU" dirty="0" err="1"/>
              <a:t>Mermaid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Солопий А. В. </a:t>
            </a:r>
          </a:p>
          <a:p>
            <a:r>
              <a:rPr lang="ru-RU" dirty="0"/>
              <a:t>Аспирант КНИТУ-КАИ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3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-30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классов. Интерфейсы и перечисления. </a:t>
            </a:r>
            <a:r>
              <a:rPr lang="en-US" sz="4000" dirty="0"/>
              <a:t>Mermaid</a:t>
            </a:r>
            <a:endParaRPr lang="ru-RU" sz="4000" dirty="0"/>
          </a:p>
        </p:txBody>
      </p:sp>
      <p:sp>
        <p:nvSpPr>
          <p:cNvPr id="4" name="Rectangle 3"/>
          <p:cNvSpPr/>
          <p:nvPr/>
        </p:nvSpPr>
        <p:spPr>
          <a:xfrm>
            <a:off x="6308840" y="3907800"/>
            <a:ext cx="53116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%%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определение перечисления</a:t>
            </a:r>
          </a:p>
          <a:p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%% class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&lt;Name&gt; {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%%      &lt;&lt;enumeration&gt;&gt;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%% }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%%</a:t>
            </a:r>
            <a:endParaRPr lang="ru-RU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%%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определение интерфейса</a:t>
            </a:r>
          </a:p>
          <a:p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%% class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&lt;Name&gt; {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%%        &lt;&lt;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inetrface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%% }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%%</a:t>
            </a:r>
            <a:endParaRPr lang="ru-RU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6340" y="1294913"/>
            <a:ext cx="52862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theme: mc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1400" b="1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classDiagram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EnumName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4B4B96"/>
                </a:solidFill>
                <a:effectLst/>
                <a:latin typeface="Consolas" panose="020B0609020204030204" pitchFamily="49" charset="0"/>
              </a:rPr>
              <a:t>enumeration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2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3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 err="1">
                <a:solidFill>
                  <a:srgbClr val="4B4B96"/>
                </a:solidFill>
                <a:effectLst/>
                <a:latin typeface="Consolas" panose="020B0609020204030204" pitchFamily="49" charset="0"/>
              </a:rPr>
              <a:t>inetrface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88C89"/>
                </a:solidFill>
                <a:effectLst/>
                <a:latin typeface="Consolas" panose="020B0609020204030204" pitchFamily="49" charset="0"/>
              </a:rPr>
              <a:t>%%</a:t>
            </a:r>
            <a:r>
              <a:rPr lang="ru-RU" sz="1400" b="0" dirty="0">
                <a:solidFill>
                  <a:srgbClr val="888C89"/>
                </a:solidFill>
                <a:effectLst/>
                <a:latin typeface="Consolas" panose="020B0609020204030204" pitchFamily="49" charset="0"/>
              </a:rPr>
              <a:t>свойство (поле, атрибут)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Prop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88C89"/>
                </a:solidFill>
                <a:effectLst/>
                <a:latin typeface="Consolas" panose="020B0609020204030204" pitchFamily="49" charset="0"/>
              </a:rPr>
              <a:t>%%</a:t>
            </a:r>
            <a:r>
              <a:rPr lang="ru-RU" sz="1400" b="0" dirty="0">
                <a:solidFill>
                  <a:srgbClr val="888C89"/>
                </a:solidFill>
                <a:effectLst/>
                <a:latin typeface="Consolas" panose="020B0609020204030204" pitchFamily="49" charset="0"/>
              </a:rPr>
              <a:t>публичный абстрактный метод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method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method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1294913"/>
            <a:ext cx="39052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3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классов. Наследование и реализация интерфейса. </a:t>
            </a:r>
            <a:r>
              <a:rPr lang="en-US" sz="4000" dirty="0" err="1"/>
              <a:t>PlantUML</a:t>
            </a:r>
            <a:endParaRPr lang="ru-RU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82" y="1294913"/>
            <a:ext cx="5505450" cy="402907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32896" y="1041023"/>
            <a:ext cx="6500133" cy="581697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startuml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'left to right direction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'определение абстрактного класса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TypeBase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GetName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'определение интерфейса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IRenderable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Render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'определение интерфейса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IPrintable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World</a:t>
            </a: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SpecificClass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_world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World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options: string[]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SpecificClass</a:t>
            </a:r>
            <a:r>
              <a:rPr lang="en-US" sz="12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world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World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constructor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GetName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SetWorld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world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World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Render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SuperSpecificClass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details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fast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TypeBase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&lt;|--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SpecificClass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IRenderable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&lt;|..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SpecificClass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World </a:t>
            </a:r>
            <a:r>
              <a:rPr lang="en-US" sz="12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&lt;--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SpecificClass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SpecificClass </a:t>
            </a:r>
            <a:r>
              <a:rPr lang="en-US" sz="12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&lt;|--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SuperSpecificClass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IPrintable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&lt;|..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SuperSpecificClass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enduml</a:t>
            </a:r>
            <a:endParaRPr lang="ru-R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59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классов. Наследование и реализация интерфейса. </a:t>
            </a:r>
            <a:r>
              <a:rPr lang="en-US" sz="4000" dirty="0"/>
              <a:t>Mermaid</a:t>
            </a:r>
            <a:endParaRPr lang="ru-RU" sz="4000" dirty="0"/>
          </a:p>
        </p:txBody>
      </p:sp>
      <p:sp>
        <p:nvSpPr>
          <p:cNvPr id="3" name="Rectangle 2"/>
          <p:cNvSpPr/>
          <p:nvPr/>
        </p:nvSpPr>
        <p:spPr>
          <a:xfrm>
            <a:off x="319313" y="1166847"/>
            <a:ext cx="6386287" cy="571856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theme: mc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1200" b="1" dirty="0" err="1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classDiagram</a:t>
            </a:r>
            <a:endParaRPr lang="en-US" sz="1200" b="1" dirty="0">
              <a:solidFill>
                <a:srgbClr val="9650C8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TypeBase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4B4B9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IRenderable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4B4B9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IPrintable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4B4B9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boolfast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49696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SpecificClass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World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SpecificClass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SetWorld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world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SuperSpecificClass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fast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TypeBase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&lt;|--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SpecificClass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IRenderable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&lt;|..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SpecificClass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&lt;--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SpecificClass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SpecificClass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&lt;|--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SuperSpecificClass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IPrintable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8800"/>
                </a:solidFill>
                <a:effectLst/>
                <a:latin typeface="Consolas" panose="020B0609020204030204" pitchFamily="49" charset="0"/>
              </a:rPr>
              <a:t>&lt;|..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SuperSpecificClass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344" y="1213531"/>
            <a:ext cx="5113492" cy="533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классов. Связи. </a:t>
            </a:r>
            <a:r>
              <a:rPr lang="en-US" sz="4000" dirty="0" err="1"/>
              <a:t>PlantUML</a:t>
            </a:r>
            <a:endParaRPr lang="ru-RU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029" y="1206715"/>
            <a:ext cx="5095875" cy="393382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18058" y="1136441"/>
            <a:ext cx="6001510" cy="537145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@startuml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AX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BX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b: string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B1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b1: string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B2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A3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B3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bool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b: string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ассоциация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ассоциация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деталями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AX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BX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details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композиция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A1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--*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B1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агрегация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A2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 B2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связь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A3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B3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details2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связь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 стрелками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A3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&lt;..&gt;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B3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details3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связь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размерностями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B2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"1..*"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B3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связь 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полями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BX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B1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a1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@enduml</a:t>
            </a:r>
            <a:endParaRPr lang="ru-R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1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классов. Связи. </a:t>
            </a:r>
            <a:r>
              <a:rPr lang="en-US" sz="4000" dirty="0"/>
              <a:t>Mermaid</a:t>
            </a:r>
            <a:endParaRPr lang="ru-RU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933" y="1064354"/>
            <a:ext cx="6057677" cy="458680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81232" y="1148024"/>
            <a:ext cx="5774725" cy="518687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classDiagram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class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class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class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AX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BX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string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int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class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A1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B1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a1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int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b1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string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class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A2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class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B2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class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A3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class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B3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bool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q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int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string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888C89"/>
                </a:solidFill>
                <a:latin typeface="Consolas" panose="020B0609020204030204" pitchFamily="49" charset="0"/>
              </a:rPr>
              <a:t>%% </a:t>
            </a:r>
            <a:r>
              <a:rPr lang="ru-RU" sz="1200" dirty="0">
                <a:solidFill>
                  <a:srgbClr val="888C89"/>
                </a:solidFill>
                <a:latin typeface="Consolas" panose="020B0609020204030204" pitchFamily="49" charset="0"/>
              </a:rPr>
              <a:t>ассоциация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888C89"/>
                </a:solidFill>
                <a:latin typeface="Consolas" panose="020B0609020204030204" pitchFamily="49" charset="0"/>
              </a:rPr>
              <a:t>%% </a:t>
            </a:r>
            <a:r>
              <a:rPr lang="ru-RU" sz="1200" dirty="0">
                <a:solidFill>
                  <a:srgbClr val="888C89"/>
                </a:solidFill>
                <a:latin typeface="Consolas" panose="020B0609020204030204" pitchFamily="49" charset="0"/>
              </a:rPr>
              <a:t>ассоциация </a:t>
            </a:r>
            <a:r>
              <a:rPr lang="fr-FR" sz="1200" dirty="0">
                <a:solidFill>
                  <a:srgbClr val="888C89"/>
                </a:solidFill>
                <a:latin typeface="Consolas" panose="020B0609020204030204" pitchFamily="49" charset="0"/>
              </a:rPr>
              <a:t>c </a:t>
            </a:r>
            <a:r>
              <a:rPr lang="ru-RU" sz="1200" dirty="0">
                <a:solidFill>
                  <a:srgbClr val="888C89"/>
                </a:solidFill>
                <a:latin typeface="Consolas" panose="020B0609020204030204" pitchFamily="49" charset="0"/>
              </a:rPr>
              <a:t>деталями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AX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 BX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details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888C89"/>
                </a:solidFill>
                <a:latin typeface="Consolas" panose="020B0609020204030204" pitchFamily="49" charset="0"/>
              </a:rPr>
              <a:t>%% </a:t>
            </a:r>
            <a:r>
              <a:rPr lang="ru-RU" sz="1200" dirty="0">
                <a:solidFill>
                  <a:srgbClr val="888C89"/>
                </a:solidFill>
                <a:latin typeface="Consolas" panose="020B0609020204030204" pitchFamily="49" charset="0"/>
              </a:rPr>
              <a:t>композиция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A1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--*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B1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888C89"/>
                </a:solidFill>
                <a:latin typeface="Consolas" panose="020B0609020204030204" pitchFamily="49" charset="0"/>
              </a:rPr>
              <a:t>%% </a:t>
            </a:r>
            <a:r>
              <a:rPr lang="ru-RU" sz="1200" dirty="0">
                <a:solidFill>
                  <a:srgbClr val="888C89"/>
                </a:solidFill>
                <a:latin typeface="Consolas" panose="020B0609020204030204" pitchFamily="49" charset="0"/>
              </a:rPr>
              <a:t>агрегация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A2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--o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B2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888C89"/>
                </a:solidFill>
                <a:latin typeface="Consolas" panose="020B0609020204030204" pitchFamily="49" charset="0"/>
              </a:rPr>
              <a:t>%% </a:t>
            </a:r>
            <a:r>
              <a:rPr lang="ru-RU" sz="1200" dirty="0">
                <a:solidFill>
                  <a:srgbClr val="888C89"/>
                </a:solidFill>
                <a:latin typeface="Consolas" panose="020B0609020204030204" pitchFamily="49" charset="0"/>
              </a:rPr>
              <a:t>связь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A3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B3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details2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888C89"/>
                </a:solidFill>
                <a:latin typeface="Consolas" panose="020B0609020204030204" pitchFamily="49" charset="0"/>
              </a:rPr>
              <a:t>%% </a:t>
            </a:r>
            <a:r>
              <a:rPr lang="ru-RU" sz="1200" dirty="0">
                <a:solidFill>
                  <a:srgbClr val="888C89"/>
                </a:solidFill>
                <a:latin typeface="Consolas" panose="020B0609020204030204" pitchFamily="49" charset="0"/>
              </a:rPr>
              <a:t>связь </a:t>
            </a:r>
            <a:r>
              <a:rPr lang="fr-FR" sz="1200" dirty="0">
                <a:solidFill>
                  <a:srgbClr val="888C89"/>
                </a:solidFill>
                <a:latin typeface="Consolas" panose="020B0609020204030204" pitchFamily="49" charset="0"/>
              </a:rPr>
              <a:t>c</a:t>
            </a:r>
            <a:r>
              <a:rPr lang="ru-RU" sz="1200" dirty="0">
                <a:solidFill>
                  <a:srgbClr val="888C89"/>
                </a:solidFill>
                <a:latin typeface="Consolas" panose="020B0609020204030204" pitchFamily="49" charset="0"/>
              </a:rPr>
              <a:t>о стрелками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A3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&lt;..&gt;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B3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details3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888C89"/>
                </a:solidFill>
                <a:latin typeface="Consolas" panose="020B0609020204030204" pitchFamily="49" charset="0"/>
              </a:rPr>
              <a:t>%% </a:t>
            </a:r>
            <a:r>
              <a:rPr lang="ru-RU" sz="1200" dirty="0">
                <a:solidFill>
                  <a:srgbClr val="888C89"/>
                </a:solidFill>
                <a:latin typeface="Consolas" panose="020B0609020204030204" pitchFamily="49" charset="0"/>
              </a:rPr>
              <a:t>связь </a:t>
            </a:r>
            <a:r>
              <a:rPr lang="fr-FR" sz="1200" dirty="0">
                <a:solidFill>
                  <a:srgbClr val="888C89"/>
                </a:solidFill>
                <a:latin typeface="Consolas" panose="020B0609020204030204" pitchFamily="49" charset="0"/>
              </a:rPr>
              <a:t>c </a:t>
            </a:r>
            <a:r>
              <a:rPr lang="ru-RU" sz="1200" dirty="0">
                <a:solidFill>
                  <a:srgbClr val="888C89"/>
                </a:solidFill>
                <a:latin typeface="Consolas" panose="020B0609020204030204" pitchFamily="49" charset="0"/>
              </a:rPr>
              <a:t>размерностями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B2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"1"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"1..*"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B3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2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531"/>
            <a:ext cx="10515600" cy="1325563"/>
          </a:xfrm>
        </p:spPr>
        <p:txBody>
          <a:bodyPr/>
          <a:lstStyle/>
          <a:p>
            <a:r>
              <a:rPr lang="ru-RU" dirty="0"/>
              <a:t>Диаграмма классов. Типы связей</a:t>
            </a:r>
          </a:p>
        </p:txBody>
      </p:sp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30200" y="1053830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Plant UML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59500" y="105383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Mermaid</a:t>
            </a:r>
            <a:endParaRPr lang="ru-RU" b="1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2557"/>
              </p:ext>
            </p:extLst>
          </p:nvPr>
        </p:nvGraphicFramePr>
        <p:xfrm>
          <a:off x="6159500" y="1443702"/>
          <a:ext cx="2580846" cy="2172709"/>
        </p:xfrm>
        <a:graphic>
          <a:graphicData uri="http://schemas.openxmlformats.org/drawingml/2006/table">
            <a:tbl>
              <a:tblPr/>
              <a:tblGrid>
                <a:gridCol w="1290423">
                  <a:extLst>
                    <a:ext uri="{9D8B030D-6E8A-4147-A177-3AD203B41FA5}">
                      <a16:colId xmlns:a16="http://schemas.microsoft.com/office/drawing/2014/main" val="2596958462"/>
                    </a:ext>
                  </a:extLst>
                </a:gridCol>
                <a:gridCol w="1290423">
                  <a:extLst>
                    <a:ext uri="{9D8B030D-6E8A-4147-A177-3AD203B41FA5}">
                      <a16:colId xmlns:a16="http://schemas.microsoft.com/office/drawing/2014/main" val="2441750188"/>
                    </a:ext>
                  </a:extLst>
                </a:gridCol>
              </a:tblGrid>
              <a:tr h="310387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rgbClr val="67676C"/>
                          </a:solidFill>
                          <a:effectLst/>
                        </a:rPr>
                        <a:t>Type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rgbClr val="67676C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667972"/>
                  </a:ext>
                </a:extLst>
              </a:tr>
              <a:tr h="310387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&lt;|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Наследование</a:t>
                      </a:r>
                      <a:endParaRPr lang="fr-FR" sz="1200" dirty="0">
                        <a:effectLst/>
                      </a:endParaRP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832801"/>
                  </a:ext>
                </a:extLst>
              </a:tr>
              <a:tr h="310387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\*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Композиция</a:t>
                      </a:r>
                      <a:endParaRPr lang="fr-FR" sz="1200" dirty="0">
                        <a:effectLst/>
                      </a:endParaRP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31408"/>
                  </a:ext>
                </a:extLst>
              </a:tr>
              <a:tr h="310387">
                <a:tc>
                  <a:txBody>
                    <a:bodyPr/>
                    <a:lstStyle/>
                    <a:p>
                      <a:r>
                        <a:rPr lang="fr-FR" sz="1200">
                          <a:effectLst/>
                        </a:rPr>
                        <a:t>o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Агрегация</a:t>
                      </a:r>
                      <a:endParaRPr lang="fr-FR" sz="1200" dirty="0">
                        <a:effectLst/>
                      </a:endParaRP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25365"/>
                  </a:ext>
                </a:extLst>
              </a:tr>
              <a:tr h="310387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&gt;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Ассоциация</a:t>
                      </a:r>
                      <a:endParaRPr lang="fr-FR" sz="1200" dirty="0">
                        <a:effectLst/>
                      </a:endParaRP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76839"/>
                  </a:ext>
                </a:extLst>
              </a:tr>
              <a:tr h="310387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&lt;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Ассоциация</a:t>
                      </a:r>
                      <a:endParaRPr lang="fr-FR" sz="1200" dirty="0">
                        <a:effectLst/>
                      </a:endParaRP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418782"/>
                  </a:ext>
                </a:extLst>
              </a:tr>
              <a:tr h="310387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|&gt;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Реализация</a:t>
                      </a:r>
                      <a:endParaRPr lang="fr-FR" sz="1200" dirty="0">
                        <a:effectLst/>
                      </a:endParaRP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423776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286601"/>
              </p:ext>
            </p:extLst>
          </p:nvPr>
        </p:nvGraphicFramePr>
        <p:xfrm>
          <a:off x="9133703" y="1462191"/>
          <a:ext cx="2653338" cy="891540"/>
        </p:xfrm>
        <a:graphic>
          <a:graphicData uri="http://schemas.openxmlformats.org/drawingml/2006/table">
            <a:tbl>
              <a:tblPr/>
              <a:tblGrid>
                <a:gridCol w="1326669">
                  <a:extLst>
                    <a:ext uri="{9D8B030D-6E8A-4147-A177-3AD203B41FA5}">
                      <a16:colId xmlns:a16="http://schemas.microsoft.com/office/drawing/2014/main" val="861237278"/>
                    </a:ext>
                  </a:extLst>
                </a:gridCol>
                <a:gridCol w="1326669">
                  <a:extLst>
                    <a:ext uri="{9D8B030D-6E8A-4147-A177-3AD203B41FA5}">
                      <a16:colId xmlns:a16="http://schemas.microsoft.com/office/drawing/2014/main" val="701668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200" b="1" dirty="0">
                          <a:solidFill>
                            <a:srgbClr val="67676C"/>
                          </a:solidFill>
                          <a:effectLst/>
                        </a:rPr>
                        <a:t>Тип линии</a:t>
                      </a:r>
                      <a:endParaRPr lang="fr-FR" sz="1200" b="1" dirty="0">
                        <a:solidFill>
                          <a:srgbClr val="67676C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1" dirty="0">
                          <a:solidFill>
                            <a:srgbClr val="67676C"/>
                          </a:solidFill>
                          <a:effectLst/>
                        </a:rPr>
                        <a:t>Описание</a:t>
                      </a:r>
                      <a:endParaRPr lang="fr-FR" sz="1200" b="1" dirty="0">
                        <a:solidFill>
                          <a:srgbClr val="67676C"/>
                        </a:solidFill>
                        <a:effectLst/>
                      </a:endParaRP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25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--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Сплошная</a:t>
                      </a:r>
                      <a:endParaRPr lang="fr-FR" sz="1200" dirty="0">
                        <a:effectLst/>
                      </a:endParaRP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4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..</a:t>
                      </a: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Точки</a:t>
                      </a:r>
                      <a:endParaRPr lang="fr-FR" sz="1200" dirty="0">
                        <a:effectLst/>
                      </a:endParaRPr>
                    </a:p>
                  </a:txBody>
                  <a:tcPr marL="95250" marR="9525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2E2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436636"/>
                  </a:ext>
                </a:extLst>
              </a:tr>
            </a:tbl>
          </a:graphicData>
        </a:graphic>
      </p:graphicFrame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42" y="4816753"/>
            <a:ext cx="5518321" cy="1639952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9030828" y="2668991"/>
            <a:ext cx="2940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classDiagram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classA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--|&gt;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 classB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Inheritance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classC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--*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 classD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Composition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classE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--o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 classF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Aggregation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classG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 classH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Association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classI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 classJ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Link(Solid)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classK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..&gt;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 classL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Dependency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classM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..|&gt;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 classN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Realization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classO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..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 classP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Link(Dashed)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1" y="5177866"/>
            <a:ext cx="6276701" cy="917725"/>
          </a:xfrm>
          <a:prstGeom prst="rect">
            <a:avLst/>
          </a:prstGeom>
        </p:spPr>
      </p:pic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099698"/>
              </p:ext>
            </p:extLst>
          </p:nvPr>
        </p:nvGraphicFramePr>
        <p:xfrm>
          <a:off x="387865" y="1388020"/>
          <a:ext cx="2121991" cy="2191110"/>
        </p:xfrm>
        <a:graphic>
          <a:graphicData uri="http://schemas.openxmlformats.org/drawingml/2006/table">
            <a:tbl>
              <a:tblPr/>
              <a:tblGrid>
                <a:gridCol w="1286626">
                  <a:extLst>
                    <a:ext uri="{9D8B030D-6E8A-4147-A177-3AD203B41FA5}">
                      <a16:colId xmlns:a16="http://schemas.microsoft.com/office/drawing/2014/main" val="733983715"/>
                    </a:ext>
                  </a:extLst>
                </a:gridCol>
                <a:gridCol w="835365">
                  <a:extLst>
                    <a:ext uri="{9D8B030D-6E8A-4147-A177-3AD203B41FA5}">
                      <a16:colId xmlns:a16="http://schemas.microsoft.com/office/drawing/2014/main" val="3519358636"/>
                    </a:ext>
                  </a:extLst>
                </a:gridCol>
              </a:tblGrid>
              <a:tr h="229718">
                <a:tc>
                  <a:txBody>
                    <a:bodyPr/>
                    <a:lstStyle/>
                    <a:p>
                      <a:r>
                        <a:rPr lang="ru-RU" sz="1200" b="1"/>
                        <a:t>Тип</a:t>
                      </a:r>
                      <a:endParaRPr lang="ru-RU" sz="120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/>
                        <a:t>Символ</a:t>
                      </a:r>
                      <a:endParaRPr lang="ru-RU" sz="1200"/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86912"/>
                  </a:ext>
                </a:extLst>
              </a:tr>
              <a:tr h="229718">
                <a:tc>
                  <a:txBody>
                    <a:bodyPr/>
                    <a:lstStyle/>
                    <a:p>
                      <a:r>
                        <a:rPr lang="ru-RU" sz="1200" dirty="0"/>
                        <a:t>Расширение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&lt;|--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561885"/>
                  </a:ext>
                </a:extLst>
              </a:tr>
              <a:tr h="229718">
                <a:tc>
                  <a:txBody>
                    <a:bodyPr/>
                    <a:lstStyle/>
                    <a:p>
                      <a:r>
                        <a:rPr lang="ru-RU" sz="1200"/>
                        <a:t>Реализация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&lt;|..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795189"/>
                  </a:ext>
                </a:extLst>
              </a:tr>
              <a:tr h="400230">
                <a:tc>
                  <a:txBody>
                    <a:bodyPr/>
                    <a:lstStyle/>
                    <a:p>
                      <a:r>
                        <a:rPr lang="ru-RU" sz="1200"/>
                        <a:t>Композиция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*--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29978"/>
                  </a:ext>
                </a:extLst>
              </a:tr>
              <a:tr h="400230">
                <a:tc>
                  <a:txBody>
                    <a:bodyPr/>
                    <a:lstStyle/>
                    <a:p>
                      <a:r>
                        <a:rPr lang="ru-RU" sz="1200"/>
                        <a:t>Агрегация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o--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950047"/>
                  </a:ext>
                </a:extLst>
              </a:tr>
              <a:tr h="229718">
                <a:tc>
                  <a:txBody>
                    <a:bodyPr/>
                    <a:lstStyle/>
                    <a:p>
                      <a:r>
                        <a:rPr lang="ru-RU" sz="1200"/>
                        <a:t>Зависимость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--&gt;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4104"/>
                  </a:ext>
                </a:extLst>
              </a:tr>
              <a:tr h="229718">
                <a:tc>
                  <a:txBody>
                    <a:bodyPr/>
                    <a:lstStyle/>
                    <a:p>
                      <a:r>
                        <a:rPr lang="ru-RU" sz="1200"/>
                        <a:t>Зависимость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..&gt;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477614"/>
                  </a:ext>
                </a:extLst>
              </a:tr>
            </a:tbl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242088" y="1656222"/>
            <a:ext cx="364039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000000"/>
                </a:solidFill>
              </a:rPr>
              <a:t>К любой стороне (или сразу к обоим сторонам) линии, соединяющей два элемента, можно добавить разные наконечники: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000" dirty="0">
                <a:solidFill>
                  <a:srgbClr val="000000"/>
                </a:solidFill>
              </a:rPr>
              <a:t>&lt; - рисует заостренный наконечник стрелочки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000" dirty="0">
                <a:solidFill>
                  <a:srgbClr val="000000"/>
                </a:solidFill>
              </a:rPr>
              <a:t>&lt;| или ^ - рисует наконечник стрелочки в виде треугольника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000" dirty="0">
                <a:solidFill>
                  <a:srgbClr val="000000"/>
                </a:solidFill>
              </a:rPr>
              <a:t>* - рисует наконечник стрелочки в виде сплошного ромба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000" dirty="0">
                <a:solidFill>
                  <a:srgbClr val="000000"/>
                </a:solidFill>
              </a:rPr>
              <a:t>o - рисует наконечник стрелочки в виде полого ромба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000" dirty="0">
                <a:solidFill>
                  <a:srgbClr val="000000"/>
                </a:solidFill>
              </a:rPr>
              <a:t># - рисует наконечник стрелочки в виде полого квадратика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000" dirty="0">
                <a:solidFill>
                  <a:srgbClr val="000000"/>
                </a:solidFill>
              </a:rPr>
              <a:t>x - рисует наконечник стрелочки в виде крестика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000" dirty="0">
                <a:solidFill>
                  <a:srgbClr val="000000"/>
                </a:solidFill>
              </a:rPr>
              <a:t>} - рисует наконечник стрелочки в виде обратного треугольника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000" dirty="0">
                <a:solidFill>
                  <a:srgbClr val="000000"/>
                </a:solidFill>
              </a:rPr>
              <a:t>+ - рисует наконечник стрелочки в виде кружочка с крестиком внутри</a:t>
            </a: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sz="10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330200" y="3804296"/>
            <a:ext cx="21118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000" dirty="0">
                <a:solidFill>
                  <a:srgbClr val="000000"/>
                </a:solidFill>
              </a:rPr>
              <a:t>есть два типа линий: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000" dirty="0">
                <a:solidFill>
                  <a:srgbClr val="000000"/>
                </a:solidFill>
              </a:rPr>
              <a:t>-- - рисует сплошную линию</a:t>
            </a:r>
          </a:p>
          <a:p>
            <a:pPr marL="171450" lvl="0" indent="-1714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000" dirty="0">
                <a:solidFill>
                  <a:srgbClr val="000000"/>
                </a:solidFill>
              </a:rPr>
              <a:t>.. - рисует штриховую линию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2975577" y="4037439"/>
            <a:ext cx="1116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@startuml</a:t>
            </a:r>
          </a:p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()-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@enduml</a:t>
            </a:r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257" y="4148138"/>
            <a:ext cx="1085850" cy="581025"/>
          </a:xfrm>
          <a:prstGeom prst="rect">
            <a:avLst/>
          </a:prstGeom>
        </p:spPr>
      </p:pic>
      <p:sp>
        <p:nvSpPr>
          <p:cNvPr id="41" name="Прямоугольник 40"/>
          <p:cNvSpPr/>
          <p:nvPr/>
        </p:nvSpPr>
        <p:spPr>
          <a:xfrm>
            <a:off x="6462463" y="4023151"/>
            <a:ext cx="1433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classDiagram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bar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foo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393" y="3636951"/>
            <a:ext cx="587791" cy="12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8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классов. </a:t>
            </a:r>
            <a:r>
              <a:rPr lang="ru-RU" sz="4000" dirty="0" err="1"/>
              <a:t>Дженерики</a:t>
            </a:r>
            <a:r>
              <a:rPr lang="ru-RU" sz="4000" dirty="0"/>
              <a:t>. </a:t>
            </a:r>
            <a:r>
              <a:rPr lang="en-US" sz="4000" dirty="0" err="1"/>
              <a:t>PlantUML</a:t>
            </a:r>
            <a:endParaRPr lang="ru-RU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66119" y="1486056"/>
            <a:ext cx="42589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@startuml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IList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extends class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 extends class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StringList 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 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&lt;|..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 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&lt;|--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StringList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@enduml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309" y="1486056"/>
            <a:ext cx="1942137" cy="416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4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классов. </a:t>
            </a:r>
            <a:r>
              <a:rPr lang="ru-RU" sz="4000" dirty="0" err="1"/>
              <a:t>Дженерики</a:t>
            </a:r>
            <a:r>
              <a:rPr lang="ru-RU" sz="4000" dirty="0"/>
              <a:t>. </a:t>
            </a:r>
            <a:r>
              <a:rPr lang="en-US" sz="4000" dirty="0"/>
              <a:t>Mermaid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6649" y="148605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classDiagram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2BDEA8"/>
                </a:solidFill>
                <a:latin typeface="Consolas" panose="020B0609020204030204" pitchFamily="49" charset="0"/>
              </a:rPr>
              <a:t>direction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 TB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class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IList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2BDEA8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 Count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Add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2BDEA8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 item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class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List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2BDEA8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 Count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Add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2BDEA8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 item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class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StringList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GenericMethod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G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~(</a:t>
            </a:r>
            <a:r>
              <a:rPr lang="fr-FR" sz="1400" dirty="0">
                <a:solidFill>
                  <a:srgbClr val="2BDEA8"/>
                </a:solidFill>
                <a:latin typeface="Consolas" panose="020B0609020204030204" pitchFamily="49" charset="0"/>
              </a:rPr>
              <a:t>G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 arg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IList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&lt;|..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List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List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&lt;|--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StringList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223" y="1486056"/>
            <a:ext cx="1729690" cy="465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0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классов. Пространства имён. </a:t>
            </a:r>
            <a:r>
              <a:rPr lang="en-US" sz="4000" dirty="0" err="1"/>
              <a:t>PlantUML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7265" y="3668057"/>
            <a:ext cx="47779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@startuml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Json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JsonSerializer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Serialize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Deserialize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@enduml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434" y="1147605"/>
            <a:ext cx="2318436" cy="221551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67265" y="1378200"/>
            <a:ext cx="49427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@startuml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namespaceSeparator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JsonSerializer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Serialize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Deserialize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@enduml</a:t>
            </a:r>
          </a:p>
        </p:txBody>
      </p:sp>
    </p:spTree>
    <p:extLst>
      <p:ext uri="{BB962C8B-B14F-4D97-AF65-F5344CB8AC3E}">
        <p14:creationId xmlns:p14="http://schemas.microsoft.com/office/powerpoint/2010/main" val="4011983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классов. Пространства имён. </a:t>
            </a:r>
            <a:r>
              <a:rPr lang="en-US" sz="4000" dirty="0"/>
              <a:t>Mermaid</a:t>
            </a:r>
            <a:endParaRPr lang="ru-RU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38199" y="1762550"/>
            <a:ext cx="31303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classDiagram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2BDEA8"/>
                </a:solidFill>
                <a:latin typeface="Consolas" panose="020B0609020204030204" pitchFamily="49" charset="0"/>
              </a:rPr>
              <a:t>namespace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 System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Text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Json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class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JsonSerializer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Serialize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obj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object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Deserialize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object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84" y="1294914"/>
            <a:ext cx="3439297" cy="250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2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Диаграммы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11280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Диаграммы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596760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состояний. </a:t>
            </a:r>
            <a:r>
              <a:rPr lang="en-US" sz="4000" dirty="0" err="1"/>
              <a:t>PlantUML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6692" y="129491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stateDiagram-v2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Ожидание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Ожидание 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Ожидание 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Запуск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Запуск 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Разогрев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Разогрев 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Ожидание 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 недостаток ресурса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Разогрев 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Полёт 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 ресурс имеется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Полёт 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089" y="843994"/>
            <a:ext cx="3796614" cy="571100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38199" y="388652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stateDiagram-v2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en-US" sz="1400" dirty="0">
                <a:solidFill>
                  <a:srgbClr val="AA8500"/>
                </a:solidFill>
                <a:latin typeface="Consolas" panose="020B0609020204030204" pitchFamily="49" charset="0"/>
              </a:rPr>
              <a:t>"This is a state description"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49696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s2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94" y="4754594"/>
            <a:ext cx="2171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90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состояний. </a:t>
            </a:r>
            <a:r>
              <a:rPr lang="en-US" sz="4000" dirty="0"/>
              <a:t>Mermaid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6692" y="129491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stateDiagram-v2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Ожидание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Ожидание 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Ожидание 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Запуск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Запуск 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Разогрев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Разогрев 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Ожидание 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 недостаток ресурса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Разогрев 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Полёт </a:t>
            </a:r>
            <a:r>
              <a:rPr lang="ru-RU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 ресурс имеется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Полёт 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089" y="843994"/>
            <a:ext cx="3796614" cy="571100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38199" y="388652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stateDiagram-v2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en-US" sz="1400" dirty="0">
                <a:solidFill>
                  <a:srgbClr val="AA8500"/>
                </a:solidFill>
                <a:latin typeface="Consolas" panose="020B0609020204030204" pitchFamily="49" charset="0"/>
              </a:rPr>
              <a:t>"This is a state description"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49696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s2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94" y="4754594"/>
            <a:ext cx="2171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81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состояний. </a:t>
            </a:r>
            <a:r>
              <a:rPr lang="en-US" sz="4000" dirty="0" err="1"/>
              <a:t>PlantUML</a:t>
            </a:r>
            <a:r>
              <a:rPr lang="ru-RU" sz="4000" dirty="0"/>
              <a:t>. </a:t>
            </a:r>
            <a:r>
              <a:rPr lang="en-US" sz="4000" dirty="0"/>
              <a:t>Mermaid</a:t>
            </a:r>
            <a:endParaRPr lang="ru-RU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01362" y="1573381"/>
            <a:ext cx="41930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stateDiagram-v2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en-US" sz="1200" dirty="0" err="1">
                <a:solidFill>
                  <a:srgbClr val="A22889"/>
                </a:solidFill>
                <a:latin typeface="Consolas" panose="020B0609020204030204" pitchFamily="49" charset="0"/>
              </a:rPr>
              <a:t>if_state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B4B96"/>
                </a:solidFill>
                <a:latin typeface="Consolas" panose="020B0609020204030204" pitchFamily="49" charset="0"/>
              </a:rPr>
              <a:t>&lt;&lt;choice&gt;&gt;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A8500"/>
                </a:solidFill>
                <a:latin typeface="Consolas" panose="020B0609020204030204" pitchFamily="49" charset="0"/>
              </a:rPr>
              <a:t>Число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A8500"/>
                </a:solidFill>
                <a:latin typeface="Consolas" panose="020B0609020204030204" pitchFamily="49" charset="0"/>
              </a:rPr>
              <a:t>положительное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49696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22889"/>
                </a:solidFill>
                <a:latin typeface="Consolas" panose="020B0609020204030204" pitchFamily="49" charset="0"/>
              </a:rPr>
              <a:t>IsPositive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A8500"/>
                </a:solidFill>
                <a:latin typeface="Consolas" panose="020B0609020204030204" pitchFamily="49" charset="0"/>
              </a:rPr>
              <a:t>Истина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49696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22889"/>
                </a:solidFill>
                <a:latin typeface="Consolas" panose="020B0609020204030204" pitchFamily="49" charset="0"/>
              </a:rPr>
              <a:t>True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A8500"/>
                </a:solidFill>
                <a:latin typeface="Consolas" panose="020B0609020204030204" pitchFamily="49" charset="0"/>
              </a:rPr>
              <a:t>Ложь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49696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22889"/>
                </a:solidFill>
                <a:latin typeface="Consolas" panose="020B0609020204030204" pitchFamily="49" charset="0"/>
              </a:rPr>
              <a:t>False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22889"/>
                </a:solidFill>
                <a:latin typeface="Consolas" panose="020B0609020204030204" pitchFamily="49" charset="0"/>
              </a:rPr>
              <a:t>IsPositive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A22889"/>
                </a:solidFill>
                <a:latin typeface="Consolas" panose="020B0609020204030204" pitchFamily="49" charset="0"/>
              </a:rPr>
              <a:t>IsPositive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22889"/>
                </a:solidFill>
                <a:latin typeface="Consolas" panose="020B0609020204030204" pitchFamily="49" charset="0"/>
              </a:rPr>
              <a:t>if_state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A22889"/>
                </a:solidFill>
                <a:latin typeface="Consolas" panose="020B0609020204030204" pitchFamily="49" charset="0"/>
              </a:rPr>
              <a:t>if_state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22889"/>
                </a:solidFill>
                <a:latin typeface="Consolas" panose="020B0609020204030204" pitchFamily="49" charset="0"/>
              </a:rPr>
              <a:t>False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 if n &lt; 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A22889"/>
                </a:solidFill>
                <a:latin typeface="Consolas" panose="020B0609020204030204" pitchFamily="49" charset="0"/>
              </a:rPr>
              <a:t>if_state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22889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 if n &gt;= 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01362" y="3797739"/>
            <a:ext cx="41106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stateDiagram-v2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A8500"/>
                </a:solidFill>
                <a:latin typeface="Consolas" panose="020B0609020204030204" pitchFamily="49" charset="0"/>
              </a:rPr>
              <a:t>Левое состояние"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as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State1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A8500"/>
                </a:solidFill>
                <a:latin typeface="Consolas" panose="020B0609020204030204" pitchFamily="49" charset="0"/>
              </a:rPr>
              <a:t>Правое состояние"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as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State2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fork_state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4B4B96"/>
                </a:solidFill>
                <a:latin typeface="Consolas" panose="020B0609020204030204" pitchFamily="49" charset="0"/>
              </a:rPr>
              <a:t>&lt;&lt;fork&gt;&gt;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join_state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4B4B96"/>
                </a:solidFill>
                <a:latin typeface="Consolas" panose="020B0609020204030204" pitchFamily="49" charset="0"/>
              </a:rPr>
              <a:t>&lt;&lt;join&gt;&gt;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fork_state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fork_state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State1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fork_state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State2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State1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join_state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State2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join_state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join_state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State3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State3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796" y="1986891"/>
            <a:ext cx="2073896" cy="336770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616" y="1294913"/>
            <a:ext cx="3760453" cy="44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99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состояний. Ветвления и </a:t>
            </a:r>
            <a:r>
              <a:rPr lang="ru-RU" sz="4000" dirty="0" err="1"/>
              <a:t>Форки</a:t>
            </a:r>
            <a:r>
              <a:rPr lang="ru-RU" sz="4000" dirty="0"/>
              <a:t>. </a:t>
            </a:r>
            <a:r>
              <a:rPr lang="en-US" sz="4000" dirty="0"/>
              <a:t>Mermaid</a:t>
            </a:r>
            <a:endParaRPr lang="ru-RU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01362" y="1573381"/>
            <a:ext cx="41930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stateDiagram-v2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en-US" sz="1200" dirty="0" err="1">
                <a:solidFill>
                  <a:srgbClr val="A22889"/>
                </a:solidFill>
                <a:latin typeface="Consolas" panose="020B0609020204030204" pitchFamily="49" charset="0"/>
              </a:rPr>
              <a:t>if_state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B4B96"/>
                </a:solidFill>
                <a:latin typeface="Consolas" panose="020B0609020204030204" pitchFamily="49" charset="0"/>
              </a:rPr>
              <a:t>&lt;&lt;choice&gt;&gt;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A8500"/>
                </a:solidFill>
                <a:latin typeface="Consolas" panose="020B0609020204030204" pitchFamily="49" charset="0"/>
              </a:rPr>
              <a:t>Число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A8500"/>
                </a:solidFill>
                <a:latin typeface="Consolas" panose="020B0609020204030204" pitchFamily="49" charset="0"/>
              </a:rPr>
              <a:t>положительное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49696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22889"/>
                </a:solidFill>
                <a:latin typeface="Consolas" panose="020B0609020204030204" pitchFamily="49" charset="0"/>
              </a:rPr>
              <a:t>IsPositive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A8500"/>
                </a:solidFill>
                <a:latin typeface="Consolas" panose="020B0609020204030204" pitchFamily="49" charset="0"/>
              </a:rPr>
              <a:t>Истина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49696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22889"/>
                </a:solidFill>
                <a:latin typeface="Consolas" panose="020B0609020204030204" pitchFamily="49" charset="0"/>
              </a:rPr>
              <a:t>True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A8500"/>
                </a:solidFill>
                <a:latin typeface="Consolas" panose="020B0609020204030204" pitchFamily="49" charset="0"/>
              </a:rPr>
              <a:t>Ложь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49696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22889"/>
                </a:solidFill>
                <a:latin typeface="Consolas" panose="020B0609020204030204" pitchFamily="49" charset="0"/>
              </a:rPr>
              <a:t>False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22889"/>
                </a:solidFill>
                <a:latin typeface="Consolas" panose="020B0609020204030204" pitchFamily="49" charset="0"/>
              </a:rPr>
              <a:t>IsPositive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A22889"/>
                </a:solidFill>
                <a:latin typeface="Consolas" panose="020B0609020204030204" pitchFamily="49" charset="0"/>
              </a:rPr>
              <a:t>IsPositive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22889"/>
                </a:solidFill>
                <a:latin typeface="Consolas" panose="020B0609020204030204" pitchFamily="49" charset="0"/>
              </a:rPr>
              <a:t>if_state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A22889"/>
                </a:solidFill>
                <a:latin typeface="Consolas" panose="020B0609020204030204" pitchFamily="49" charset="0"/>
              </a:rPr>
              <a:t>if_state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22889"/>
                </a:solidFill>
                <a:latin typeface="Consolas" panose="020B0609020204030204" pitchFamily="49" charset="0"/>
              </a:rPr>
              <a:t>False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 if n &lt; 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A22889"/>
                </a:solidFill>
                <a:latin typeface="Consolas" panose="020B0609020204030204" pitchFamily="49" charset="0"/>
              </a:rPr>
              <a:t>if_state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22889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AA8500"/>
                </a:solidFill>
                <a:latin typeface="Consolas" panose="020B0609020204030204" pitchFamily="49" charset="0"/>
              </a:rPr>
              <a:t> if n &gt;= 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01362" y="3797739"/>
            <a:ext cx="41106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stateDiagram-v2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A8500"/>
                </a:solidFill>
                <a:latin typeface="Consolas" panose="020B0609020204030204" pitchFamily="49" charset="0"/>
              </a:rPr>
              <a:t>Левое состояние"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as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State1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"</a:t>
            </a:r>
            <a:r>
              <a:rPr lang="ru-RU" sz="1200" dirty="0">
                <a:solidFill>
                  <a:srgbClr val="AA8500"/>
                </a:solidFill>
                <a:latin typeface="Consolas" panose="020B0609020204030204" pitchFamily="49" charset="0"/>
              </a:rPr>
              <a:t>Правое состояние"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as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State2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fork_state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4B4B96"/>
                </a:solidFill>
                <a:latin typeface="Consolas" panose="020B0609020204030204" pitchFamily="49" charset="0"/>
              </a:rPr>
              <a:t>&lt;&lt;fork&gt;&gt;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    state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join_state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4B4B96"/>
                </a:solidFill>
                <a:latin typeface="Consolas" panose="020B0609020204030204" pitchFamily="49" charset="0"/>
              </a:rPr>
              <a:t>&lt;&lt;join&gt;&gt;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fork_state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fork_state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State1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fork_state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State2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State1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join_state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State2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join_state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join_state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State3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State3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796" y="1986891"/>
            <a:ext cx="2073896" cy="336770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616" y="1294913"/>
            <a:ext cx="3760453" cy="443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22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состояний. </a:t>
            </a:r>
            <a:r>
              <a:rPr lang="ru-RU" sz="4000" dirty="0" err="1"/>
              <a:t>Конкурентность</a:t>
            </a:r>
            <a:r>
              <a:rPr lang="ru-RU" sz="4000" dirty="0"/>
              <a:t>. </a:t>
            </a:r>
            <a:r>
              <a:rPr lang="en-US" sz="4000"/>
              <a:t>PlantUML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6904" y="121214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stateDiagram-v2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Active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state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Active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NumLockOff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NumLockOff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NumLockOn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EvNumLockPressed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NumLockOn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NumLockOff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EvNumLockPressed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--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CapsLockOff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CapsLockOff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CapsLockOn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EvCapsLockPressed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CapsLockOn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CapsLockOff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EvCapsLockPressed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--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ScrollLockOff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ScrollLockOff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ScrollLockOn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EvScrollLockPressed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ScrollLockOn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ScrollLockOff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EvScrollLockPressed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028" y="1291890"/>
            <a:ext cx="6162031" cy="325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6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состояний. </a:t>
            </a:r>
            <a:r>
              <a:rPr lang="ru-RU" sz="4000" dirty="0" err="1"/>
              <a:t>Конкурентность</a:t>
            </a:r>
            <a:r>
              <a:rPr lang="ru-RU" sz="4000" dirty="0"/>
              <a:t>. </a:t>
            </a:r>
            <a:r>
              <a:rPr lang="en-US" sz="4000" dirty="0"/>
              <a:t>Mermaid</a:t>
            </a:r>
            <a:endParaRPr lang="ru-RU" sz="4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6904" y="121214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stateDiagram-v2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Active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state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Active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NumLockOff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NumLockOff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NumLockOn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EvNumLockPressed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NumLockOn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NumLockOff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EvNumLockPressed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--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CapsLockOff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CapsLockOff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CapsLockOn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EvCapsLockPressed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CapsLockOn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CapsLockOff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EvCapsLockPressed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--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[*]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ScrollLockOff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ScrollLockOff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ScrollLockOn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EvScrollLockPressed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ScrollLockOn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ScrollLockOff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EvScrollLockPressed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028" y="1291890"/>
            <a:ext cx="6162031" cy="325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75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Диаграммы активности</a:t>
            </a:r>
          </a:p>
        </p:txBody>
      </p:sp>
    </p:spTree>
    <p:extLst>
      <p:ext uri="{BB962C8B-B14F-4D97-AF65-F5344CB8AC3E}">
        <p14:creationId xmlns:p14="http://schemas.microsoft.com/office/powerpoint/2010/main" val="2180801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активности. </a:t>
            </a:r>
            <a:r>
              <a:rPr lang="en-US" sz="4000" dirty="0" err="1"/>
              <a:t>PlantUML</a:t>
            </a:r>
            <a:endParaRPr lang="ru-RU" sz="40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033" y="840799"/>
            <a:ext cx="4217021" cy="5981036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626076" y="1139547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startuml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:Declare system/loop parameters and set up counter/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:Discretize plant using ZOH method;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repeat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    :Set B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Binitial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    :Increment counter by 1;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   repeat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        :Set K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Kinitial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        :Close position feedback loop;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        :Resample system using Tustin method;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        :Close velocity feedback loop and obtain system characteristic equation;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        backward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Decrement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Kinc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repeat 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Is stability criterion satisfied?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(no) not (yes)</a:t>
            </a:r>
          </a:p>
          <a:p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    :Save K/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    :Decrement K by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Kinc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repeat 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Is B =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Bfinal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?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(no) not (yes)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stop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enduml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67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активности. Блоки. </a:t>
            </a:r>
            <a:r>
              <a:rPr lang="en-US" sz="4000" dirty="0" err="1"/>
              <a:t>PlantUML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935" y="1592099"/>
            <a:ext cx="2216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AF00DB"/>
                </a:solidFill>
                <a:latin typeface="Consolas" panose="020B0609020204030204" pitchFamily="49" charset="0"/>
              </a:rPr>
              <a:t>@startuml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СОСТОЯНИЕ;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:ВЫЗОВ ПРОЦЕДУРЫ|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:ВВОД&lt;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:ВЫВОД&gt;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:СОХРАНЕНИЕ/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:ЗАДАЧА]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:РЕШЕНИЕ}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>
                <a:solidFill>
                  <a:srgbClr val="AF00DB"/>
                </a:solidFill>
                <a:latin typeface="Consolas" panose="020B0609020204030204" pitchFamily="49" charset="0"/>
              </a:rPr>
              <a:t>enduml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93" y="1494633"/>
            <a:ext cx="1023798" cy="2425013"/>
          </a:xfrm>
          <a:prstGeom prst="rect">
            <a:avLst/>
          </a:prstGeom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47935" y="3346425"/>
            <a:ext cx="4259616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- 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STATE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СОСТОЯНИЕ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|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- 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CALL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ВЫЗОВ ПРОЦЕДУРЫ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&lt;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- 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INPUT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ВВОД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&gt;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- 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OUTPUT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ВЫВОД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/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- 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SAVE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СОХРАНЕНИЕ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]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- 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TASK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ЗАДАЧА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}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- 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DECISION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РЕШЕНИЕ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305" y="1352323"/>
            <a:ext cx="3042594" cy="112665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5996820" y="2707140"/>
            <a:ext cx="31307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ru-RU" sz="1000" dirty="0" err="1">
                <a:solidFill>
                  <a:srgbClr val="AF00DB"/>
                </a:solidFill>
                <a:latin typeface="Consolas" panose="020B0609020204030204" pitchFamily="49" charset="0"/>
              </a:rPr>
              <a:t>startuml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цвет?) </a:t>
            </a:r>
            <a:r>
              <a:rPr lang="ru-RU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 (&lt;</a:t>
            </a:r>
            <a:r>
              <a:rPr lang="ru-RU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color:red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&gt;красный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</a:t>
            </a:r>
            <a:r>
              <a:rPr lang="ru-RU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пачатаем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 "красный";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:печатаем "НЕ красный";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endif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ru-RU" sz="1000" dirty="0" err="1">
                <a:solidFill>
                  <a:srgbClr val="AF00DB"/>
                </a:solidFill>
                <a:latin typeface="Consolas" panose="020B0609020204030204" pitchFamily="49" charset="0"/>
              </a:rPr>
              <a:t>enduml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124820" y="3571138"/>
            <a:ext cx="28158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ru-RU" sz="1000" dirty="0" err="1">
                <a:solidFill>
                  <a:srgbClr val="AF00DB"/>
                </a:solidFill>
                <a:latin typeface="Consolas" panose="020B0609020204030204" pitchFamily="49" charset="0"/>
              </a:rPr>
              <a:t>startuml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if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 (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условие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then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да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  :Текст 1;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elseif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условие 2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(да)</a:t>
            </a: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  :Срочное\</a:t>
            </a:r>
            <a:r>
              <a:rPr lang="ru-RU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nзавершение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stop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elseif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условие 3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(да)</a:t>
            </a: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  :Текст 3;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(ничего не\</a:t>
            </a:r>
            <a:r>
              <a:rPr lang="ru-RU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nподходит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  :Текст: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ничего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ru-RU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nне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подошло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endif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:продолжение;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stop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ru-RU" sz="1000" dirty="0" err="1">
                <a:solidFill>
                  <a:srgbClr val="AF00DB"/>
                </a:solidFill>
                <a:latin typeface="Consolas" panose="020B0609020204030204" pitchFamily="49" charset="0"/>
              </a:rPr>
              <a:t>enduml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800" y="1281336"/>
            <a:ext cx="2766388" cy="2289802"/>
          </a:xfrm>
          <a:prstGeom prst="rect">
            <a:avLst/>
          </a:prstGeom>
        </p:spPr>
      </p:pic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295143" y="917004"/>
            <a:ext cx="1083929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400" b="1" dirty="0">
                <a:solidFill>
                  <a:srgbClr val="000000"/>
                </a:solidFill>
              </a:rPr>
              <a:t>Блоки</a:t>
            </a: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9256935" y="2918460"/>
            <a:ext cx="242119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ru-RU" sz="1000" dirty="0" err="1">
                <a:solidFill>
                  <a:srgbClr val="AF00DB"/>
                </a:solidFill>
                <a:latin typeface="Consolas" panose="020B0609020204030204" pitchFamily="49" charset="0"/>
              </a:rPr>
              <a:t>startuml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состояние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простое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:спокойно;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среднее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:сосредоточились;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сложное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:действуем на пределе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----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срочное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завершение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ru-RU" sz="1000" dirty="0" err="1">
                <a:solidFill>
                  <a:srgbClr val="001080"/>
                </a:solidFill>
                <a:latin typeface="Consolas" panose="020B0609020204030204" pitchFamily="49" charset="0"/>
              </a:rPr>
              <a:t>kill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 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kill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альтернативное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:действуем по-другому;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endswitch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stop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ru-RU" sz="1000" dirty="0" err="1">
                <a:solidFill>
                  <a:srgbClr val="AF00DB"/>
                </a:solidFill>
                <a:latin typeface="Consolas" panose="020B0609020204030204" pitchFamily="49" charset="0"/>
              </a:rPr>
              <a:t>enduml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7456" y="1241723"/>
            <a:ext cx="2880154" cy="1465416"/>
          </a:xfrm>
          <a:prstGeom prst="rect">
            <a:avLst/>
          </a:prstGeom>
        </p:spPr>
      </p:pic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9127526" y="895454"/>
            <a:ext cx="2214621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400" b="1" dirty="0">
                <a:solidFill>
                  <a:srgbClr val="000000"/>
                </a:solidFill>
              </a:rPr>
              <a:t>Условия. Множественные</a:t>
            </a: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223683" y="901360"/>
            <a:ext cx="2214621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400" b="1" dirty="0">
                <a:solidFill>
                  <a:srgbClr val="000000"/>
                </a:solidFill>
              </a:rPr>
              <a:t>Условия. Простые</a:t>
            </a: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396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650"/>
            <a:ext cx="10515600" cy="1325563"/>
          </a:xfrm>
        </p:spPr>
        <p:txBody>
          <a:bodyPr/>
          <a:lstStyle/>
          <a:p>
            <a:r>
              <a:rPr lang="ru-RU" dirty="0"/>
              <a:t>Диаграмма классов. Объявление. </a:t>
            </a:r>
            <a:r>
              <a:rPr lang="en-US" dirty="0" err="1"/>
              <a:t>PlantUML</a:t>
            </a:r>
            <a:endParaRPr lang="ru-RU" dirty="0"/>
          </a:p>
        </p:txBody>
      </p:sp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212840" y="1009855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startuml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'определение класса</a:t>
            </a:r>
          </a:p>
          <a:p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ClassName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public2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'публичное свойство (поле, атрибут)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public1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'защищённое свойство (видимость наследникам)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</a:rPr>
              <a:t># protected1: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'внутреннее свойство (видимость уровня модуля)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internal1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'приватное свойство (видимость уровня модуля)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private1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пуличный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метод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publicMethod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'защищённый метод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sz="1200" dirty="0" err="1">
                <a:highlight>
                  <a:srgbClr val="FFFFFF"/>
                </a:highlight>
                <a:latin typeface="Consolas" panose="020B0609020204030204" pitchFamily="49" charset="0"/>
              </a:rPr>
              <a:t>protecteMethod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</a:rPr>
              <a:t>(arg1: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'приватный метод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privateMethod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enduml</a:t>
            </a:r>
            <a:endParaRPr lang="ru-RU" sz="1200" dirty="0">
              <a:latin typeface="Consolas" panose="020B0609020204030204" pitchFamily="49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840" y="894840"/>
            <a:ext cx="3362440" cy="270033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6308840" y="3615816"/>
            <a:ext cx="579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nsolas" panose="020B0609020204030204" pitchFamily="49" charset="0"/>
              </a:rPr>
              <a:t>''' определение класса</a:t>
            </a:r>
          </a:p>
          <a:p>
            <a:r>
              <a:rPr lang="ru-RU" sz="1400">
                <a:latin typeface="Consolas" panose="020B0609020204030204" pitchFamily="49" charset="0"/>
              </a:rPr>
              <a:t>''' class </a:t>
            </a:r>
            <a:r>
              <a:rPr lang="ru-RU" sz="1400" dirty="0">
                <a:latin typeface="Consolas" panose="020B0609020204030204" pitchFamily="49" charset="0"/>
              </a:rPr>
              <a:t>&lt;</a:t>
            </a:r>
            <a:r>
              <a:rPr lang="ru-RU" sz="1400" dirty="0" err="1">
                <a:latin typeface="Consolas" panose="020B0609020204030204" pitchFamily="49" charset="0"/>
              </a:rPr>
              <a:t>Name</a:t>
            </a:r>
            <a:r>
              <a:rPr lang="ru-RU" sz="1400" dirty="0">
                <a:latin typeface="Consolas" panose="020B0609020204030204" pitchFamily="49" charset="0"/>
              </a:rPr>
              <a:t>&gt; {}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'''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''' определение поля (1 способ)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''' [+|#|~|-] &lt;</a:t>
            </a:r>
            <a:r>
              <a:rPr lang="ru-RU" sz="1400" dirty="0" err="1">
                <a:latin typeface="Consolas" panose="020B0609020204030204" pitchFamily="49" charset="0"/>
              </a:rPr>
              <a:t>Name</a:t>
            </a:r>
            <a:r>
              <a:rPr lang="ru-RU" sz="1400" dirty="0">
                <a:latin typeface="Consolas" panose="020B0609020204030204" pitchFamily="49" charset="0"/>
              </a:rPr>
              <a:t>&gt; : &lt;</a:t>
            </a:r>
            <a:r>
              <a:rPr lang="ru-RU" sz="1400" dirty="0" err="1">
                <a:latin typeface="Consolas" panose="020B0609020204030204" pitchFamily="49" charset="0"/>
              </a:rPr>
              <a:t>Type</a:t>
            </a:r>
            <a:r>
              <a:rPr lang="ru-RU" sz="1400" dirty="0">
                <a:latin typeface="Consolas" panose="020B0609020204030204" pitchFamily="49" charset="0"/>
              </a:rPr>
              <a:t>&gt;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'''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''' определение поля (2 способ)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''' [+|#|~|-] &lt;</a:t>
            </a:r>
            <a:r>
              <a:rPr lang="ru-RU" sz="1400" dirty="0" err="1">
                <a:latin typeface="Consolas" panose="020B0609020204030204" pitchFamily="49" charset="0"/>
              </a:rPr>
              <a:t>Type</a:t>
            </a:r>
            <a:r>
              <a:rPr lang="ru-RU" sz="1400" dirty="0">
                <a:latin typeface="Consolas" panose="020B0609020204030204" pitchFamily="49" charset="0"/>
              </a:rPr>
              <a:t>&gt; &lt;</a:t>
            </a:r>
            <a:r>
              <a:rPr lang="ru-RU" sz="1400" dirty="0" err="1">
                <a:latin typeface="Consolas" panose="020B0609020204030204" pitchFamily="49" charset="0"/>
              </a:rPr>
              <a:t>Name</a:t>
            </a:r>
            <a:r>
              <a:rPr lang="ru-RU" sz="1400" dirty="0"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649411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активности. Циклы. </a:t>
            </a:r>
            <a:r>
              <a:rPr lang="en-US" sz="4000" dirty="0" err="1"/>
              <a:t>PlantUML</a:t>
            </a:r>
            <a:endParaRPr lang="ru-RU" sz="4000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2648268" y="912756"/>
            <a:ext cx="1676598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400" b="1" dirty="0">
                <a:solidFill>
                  <a:srgbClr val="000000"/>
                </a:solidFill>
              </a:rPr>
              <a:t>С предусловием</a:t>
            </a: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208634" y="895454"/>
            <a:ext cx="2214621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400" b="1" dirty="0">
                <a:solidFill>
                  <a:srgbClr val="000000"/>
                </a:solidFill>
              </a:rPr>
              <a:t>С постусловием</a:t>
            </a: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6971" y="3761441"/>
            <a:ext cx="203205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ru-RU" sz="1050" dirty="0" err="1">
                <a:solidFill>
                  <a:srgbClr val="AF00DB"/>
                </a:solidFill>
                <a:latin typeface="Consolas" panose="020B0609020204030204" pitchFamily="49" charset="0"/>
              </a:rPr>
              <a:t>startuml</a:t>
            </a:r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repeat</a:t>
            </a:r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5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:действие 1;</a:t>
            </a:r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5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:действие 2;</a:t>
            </a:r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5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:действие 3;</a:t>
            </a:r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repeat</a:t>
            </a:r>
            <a:r>
              <a:rPr lang="ru-RU" sz="105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050" dirty="0">
                <a:solidFill>
                  <a:srgbClr val="A31515"/>
                </a:solidFill>
                <a:latin typeface="Consolas" panose="020B0609020204030204" pitchFamily="49" charset="0"/>
              </a:rPr>
              <a:t>повторим?</a:t>
            </a:r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(да) </a:t>
            </a:r>
            <a:r>
              <a:rPr lang="ru-RU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not</a:t>
            </a:r>
            <a: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 (нет)</a:t>
            </a:r>
          </a:p>
          <a:p>
            <a:b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stop</a:t>
            </a:r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5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ru-RU" sz="1050" dirty="0" err="1">
                <a:solidFill>
                  <a:srgbClr val="AF00DB"/>
                </a:solidFill>
                <a:latin typeface="Consolas" panose="020B0609020204030204" pitchFamily="49" charset="0"/>
              </a:rPr>
              <a:t>enduml</a:t>
            </a:r>
            <a:endParaRPr lang="ru-RU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6" y="1203231"/>
            <a:ext cx="1049166" cy="263423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2423255" y="3761441"/>
            <a:ext cx="259491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ru-RU" sz="1000" dirty="0" err="1">
                <a:solidFill>
                  <a:srgbClr val="AF00DB"/>
                </a:solidFill>
                <a:latin typeface="Consolas" panose="020B0609020204030204" pitchFamily="49" charset="0"/>
              </a:rPr>
              <a:t>startuml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пока можем?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(да) </a:t>
            </a: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:действие 1;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:действие 2;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:действие 3;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endwhile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(нет)</a:t>
            </a: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stop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ru-RU" sz="1000" dirty="0" err="1">
                <a:solidFill>
                  <a:srgbClr val="AF00DB"/>
                </a:solidFill>
                <a:latin typeface="Consolas" panose="020B0609020204030204" pitchFamily="49" charset="0"/>
              </a:rPr>
              <a:t>enduml</a:t>
            </a: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384" y="1203231"/>
            <a:ext cx="1352480" cy="2285037"/>
          </a:xfrm>
          <a:prstGeom prst="rect">
            <a:avLst/>
          </a:prstGeom>
        </p:spPr>
      </p:pic>
      <p:sp>
        <p:nvSpPr>
          <p:cNvPr id="28" name="Прямоугольник 27"/>
          <p:cNvSpPr/>
          <p:nvPr/>
        </p:nvSpPr>
        <p:spPr>
          <a:xfrm>
            <a:off x="7464153" y="975063"/>
            <a:ext cx="370702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ru-RU" sz="1000" dirty="0" err="1">
                <a:solidFill>
                  <a:srgbClr val="AF00DB"/>
                </a:solidFill>
                <a:latin typeface="Consolas" panose="020B0609020204030204" pitchFamily="49" charset="0"/>
              </a:rPr>
              <a:t>startuml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пока можем?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(да) </a:t>
            </a: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:действие 1;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:действие 2;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:действие 3;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найден предел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(да)</a:t>
            </a:r>
          </a:p>
          <a:p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 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endif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backward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сбросим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состояние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endwhile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(нет)</a:t>
            </a: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>
                <a:solidFill>
                  <a:srgbClr val="AF00DB"/>
                </a:solidFill>
                <a:latin typeface="Consolas" panose="020B0609020204030204" pitchFamily="49" charset="0"/>
              </a:rPr>
              <a:t>-&gt;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конец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stop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ru-RU" sz="1000" dirty="0" err="1">
                <a:solidFill>
                  <a:srgbClr val="AF00DB"/>
                </a:solidFill>
                <a:latin typeface="Consolas" panose="020B0609020204030204" pitchFamily="49" charset="0"/>
              </a:rPr>
              <a:t>enduml</a:t>
            </a: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012" y="1203231"/>
            <a:ext cx="2351229" cy="3585429"/>
          </a:xfrm>
          <a:prstGeom prst="rect">
            <a:avLst/>
          </a:prstGeom>
        </p:spPr>
      </p:pic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5051126" y="916719"/>
            <a:ext cx="1676598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400" b="1" dirty="0">
                <a:solidFill>
                  <a:srgbClr val="000000"/>
                </a:solidFill>
              </a:rPr>
              <a:t>Досрочный выход</a:t>
            </a: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314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активности. </a:t>
            </a:r>
            <a:r>
              <a:rPr lang="ru-RU" sz="4000" dirty="0" err="1"/>
              <a:t>Форки</a:t>
            </a:r>
            <a:r>
              <a:rPr lang="ru-RU" sz="4000" dirty="0"/>
              <a:t>. </a:t>
            </a:r>
            <a:r>
              <a:rPr lang="en-US" sz="4000" dirty="0" err="1"/>
              <a:t>PlantUML</a:t>
            </a:r>
            <a:endParaRPr lang="ru-RU" sz="400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22626" y="987136"/>
            <a:ext cx="2717136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400" b="1" dirty="0" err="1">
                <a:solidFill>
                  <a:srgbClr val="000000"/>
                </a:solidFill>
              </a:rPr>
              <a:t>Форки</a:t>
            </a:r>
            <a:r>
              <a:rPr lang="ru-RU" altLang="ru-RU" sz="1400" b="1" dirty="0">
                <a:solidFill>
                  <a:srgbClr val="000000"/>
                </a:solidFill>
              </a:rPr>
              <a:t> (параллелизм)</a:t>
            </a: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0828" y="1521197"/>
            <a:ext cx="22850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ru-RU" sz="1000" dirty="0" err="1">
                <a:solidFill>
                  <a:srgbClr val="AF00DB"/>
                </a:solidFill>
                <a:latin typeface="Consolas" panose="020B0609020204030204" pitchFamily="49" charset="0"/>
              </a:rPr>
              <a:t>startuml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fork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:действие 1;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:действие 2;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:действие 3;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fork</a:t>
            </a:r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again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:действие 1*;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:действие 2*;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:действие 3*;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fork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stop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ru-RU" sz="1000" dirty="0" err="1">
                <a:solidFill>
                  <a:srgbClr val="AF00DB"/>
                </a:solidFill>
                <a:latin typeface="Consolas" panose="020B0609020204030204" pitchFamily="49" charset="0"/>
              </a:rPr>
              <a:t>enduml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9" y="3795841"/>
            <a:ext cx="2322841" cy="286483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3632886" y="1521197"/>
            <a:ext cx="416834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AF00DB"/>
                </a:solidFill>
                <a:latin typeface="Consolas" panose="020B0609020204030204" pitchFamily="49" charset="0"/>
              </a:rPr>
              <a:t>@startuml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split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>
                <a:solidFill>
                  <a:srgbClr val="AF00DB"/>
                </a:solidFill>
                <a:latin typeface="Consolas" panose="020B0609020204030204" pitchFamily="49" charset="0"/>
              </a:rPr>
              <a:t>-&gt;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случай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  :Действие 1;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kill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split again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>
                <a:solidFill>
                  <a:srgbClr val="AF00DB"/>
                </a:solidFill>
                <a:latin typeface="Consolas" panose="020B0609020204030204" pitchFamily="49" charset="0"/>
              </a:rPr>
              <a:t>-&gt;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случай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2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  :Действие 2.1;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  :Действие 2.2;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detach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split again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>
                <a:solidFill>
                  <a:srgbClr val="AF00DB"/>
                </a:solidFill>
                <a:latin typeface="Consolas" panose="020B0609020204030204" pitchFamily="49" charset="0"/>
              </a:rPr>
              <a:t>-&gt;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случай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3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  :Действие 3.1;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(</a:t>
            </a:r>
            <a:r>
              <a:rPr lang="fr-FR" sz="1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    detach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split again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>
                <a:solidFill>
                  <a:srgbClr val="AF00DB"/>
                </a:solidFill>
                <a:latin typeface="Consolas" panose="020B0609020204030204" pitchFamily="49" charset="0"/>
              </a:rPr>
              <a:t>-&gt;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случай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4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  :Действие 4.1;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split again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>
                <a:solidFill>
                  <a:srgbClr val="AF00DB"/>
                </a:solidFill>
                <a:latin typeface="Consolas" panose="020B0609020204030204" pitchFamily="49" charset="0"/>
              </a:rPr>
              <a:t>-&gt;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случай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5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  :Действие 5.1;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stop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split again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>
                <a:solidFill>
                  <a:srgbClr val="AF00DB"/>
                </a:solidFill>
                <a:latin typeface="Consolas" panose="020B0609020204030204" pitchFamily="49" charset="0"/>
              </a:rPr>
              <a:t>-&gt;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случай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6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    (</a:t>
            </a:r>
            <a:r>
              <a:rPr lang="fr-FR" sz="10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000" dirty="0">
                <a:solidFill>
                  <a:srgbClr val="001080"/>
                </a:solidFill>
                <a:latin typeface="Consolas" panose="020B0609020204030204" pitchFamily="49" charset="0"/>
              </a:rPr>
              <a:t>    :</a:t>
            </a:r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Действие 6.1;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    </a:t>
            </a:r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stop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end split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AF00DB"/>
                </a:solidFill>
                <a:latin typeface="Consolas" panose="020B0609020204030204" pitchFamily="49" charset="0"/>
              </a:rPr>
              <a:t>@enduml</a:t>
            </a:r>
            <a:endParaRPr lang="fr-F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661" y="987136"/>
            <a:ext cx="5132287" cy="1889985"/>
          </a:xfrm>
          <a:prstGeom prst="rect">
            <a:avLst/>
          </a:prstGeom>
        </p:spPr>
      </p:pic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3326733" y="968628"/>
            <a:ext cx="2717136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400" b="1" dirty="0">
                <a:solidFill>
                  <a:srgbClr val="000000"/>
                </a:solidFill>
              </a:rPr>
              <a:t>Разделение</a:t>
            </a: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804" y="3795841"/>
            <a:ext cx="3220995" cy="2485655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5750661" y="3521744"/>
            <a:ext cx="283462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ru-RU" sz="1000" dirty="0" err="1">
                <a:solidFill>
                  <a:srgbClr val="AF00DB"/>
                </a:solidFill>
                <a:latin typeface="Consolas" panose="020B0609020204030204" pitchFamily="49" charset="0"/>
              </a:rPr>
              <a:t>startuml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start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многопоточность</a:t>
            </a:r>
            <a:r>
              <a:rPr lang="ru-RU" sz="1000" dirty="0">
                <a:solidFill>
                  <a:srgbClr val="A31515"/>
                </a:solidFill>
                <a:latin typeface="Consolas" panose="020B0609020204030204" pitchFamily="49" charset="0"/>
              </a:rPr>
              <a:t>?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(да)</a:t>
            </a:r>
          </a:p>
          <a:p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 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fork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  :Операция 1;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 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fork</a:t>
            </a:r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again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  :Операция 2;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 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ru-RU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fork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 (всё в одном\</a:t>
            </a:r>
            <a:r>
              <a:rPr lang="ru-RU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nпотоке</a:t>
            </a:r>
            <a: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:Операция 1;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>
                <a:solidFill>
                  <a:srgbClr val="001080"/>
                </a:solidFill>
                <a:latin typeface="Consolas" panose="020B0609020204030204" pitchFamily="49" charset="0"/>
              </a:rPr>
              <a:t>  :Операция 2;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endif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stop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0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ru-RU" sz="1000" dirty="0" err="1">
                <a:solidFill>
                  <a:srgbClr val="AF00DB"/>
                </a:solidFill>
                <a:latin typeface="Consolas" panose="020B0609020204030204" pitchFamily="49" charset="0"/>
              </a:rPr>
              <a:t>enduml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723268" y="2957508"/>
            <a:ext cx="2717136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400" b="1" dirty="0" err="1">
                <a:solidFill>
                  <a:srgbClr val="000000"/>
                </a:solidFill>
              </a:rPr>
              <a:t>Однопоток</a:t>
            </a:r>
            <a:r>
              <a:rPr lang="ru-RU" altLang="ru-RU" sz="1400" b="1" dirty="0">
                <a:solidFill>
                  <a:srgbClr val="000000"/>
                </a:solidFill>
              </a:rPr>
              <a:t>/</a:t>
            </a:r>
            <a:r>
              <a:rPr lang="ru-RU" altLang="ru-RU" sz="1400" b="1" dirty="0" err="1">
                <a:solidFill>
                  <a:srgbClr val="000000"/>
                </a:solidFill>
              </a:rPr>
              <a:t>многопоток</a:t>
            </a: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0393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активности. </a:t>
            </a:r>
            <a:r>
              <a:rPr lang="en-US" sz="4000" dirty="0"/>
              <a:t>Mermaid</a:t>
            </a:r>
            <a:endParaRPr lang="ru-RU" sz="40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060" y="76330"/>
            <a:ext cx="2492382" cy="6703412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38199" y="962946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config: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layout: dagre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flowchart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TB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S1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(["START"])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DE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[/"Declare system/loop parameters and set up counter"/]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DI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("Discretize plant using ZOH method")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DI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SB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("Set B = Binitial")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SB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IC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("Increment counter by 1")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SK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("Set K = Kinitial")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SK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CP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("Close position feedback loop")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CP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RS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("Resample system using Tustin method")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RS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CV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("Close velocity feedback loop and obtain system characteristic equation")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CV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IFS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{"Is stability criterion satisfied?"}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IFS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Yes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SVK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[/"Save K"/]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IFS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No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DK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("Decrement K by Kinc")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SVK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BKL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("Break K loop")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DK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SK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BKL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IBB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{"Is B = Bfinal?"}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IBB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No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SB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IBB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 Yes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End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(["End"])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91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/>
              <a:t>Диаграмма активности. Блоки. </a:t>
            </a:r>
            <a:r>
              <a:rPr lang="en-US" sz="4000"/>
              <a:t>Mermaid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102" y="956413"/>
            <a:ext cx="5558508" cy="5598383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21402" y="956413"/>
            <a:ext cx="6114641" cy="563231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config: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layout: elk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flowchart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LR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subgraph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s1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["Shapes"]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direction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TB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n9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["Untitled Node"]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n8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(("Circle"))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n10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["Triangle"]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n11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["Trapezoid"]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n12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["Trapezoid Reversed"]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n13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["Hexagon"]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n14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(["Rounded"])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n15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{"Diamond"}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n16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{{"Hexagon"}}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n17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[("Database")]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n18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[/"Parallelogram"/]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n19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[/"Trapezoid"\]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end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subgraph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s2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["Flowchart"]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direction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649696"/>
                </a:solidFill>
                <a:latin typeface="Consolas" panose="020B0609020204030204" pitchFamily="49" charset="0"/>
              </a:rPr>
              <a:t>TB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["Standard Process"]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n2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["Event"]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n3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["Decision"]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n4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["Out In"]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n5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["In Out"]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n6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["Loop Limit"]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n7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["Sub Process"]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fr-FR" sz="1200" b="1" dirty="0">
                <a:solidFill>
                  <a:srgbClr val="9650C8"/>
                </a:solidFill>
                <a:latin typeface="Consolas" panose="020B0609020204030204" pitchFamily="49" charset="0"/>
              </a:rPr>
              <a:t>end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n9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n8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n8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n10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n10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n11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n11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n12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n12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n13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n14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n15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n15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n16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n16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n17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n17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n18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n18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n19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n2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n2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n3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n3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n4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n4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n5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n5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n6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n6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n7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s1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s2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n10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{ shape: tri}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n11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{ shape: trap-b}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n12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{ shape: trap-t}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n13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{ shape: hex}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n1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{ shape: proc}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n2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{ shape: event}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n3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{ shape: decision}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n4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{ shape: out-in}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n5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{ shape: in-out}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n6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{ shape: loop-limit}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200" dirty="0">
                <a:solidFill>
                  <a:srgbClr val="A22889"/>
                </a:solidFill>
                <a:latin typeface="Consolas" panose="020B0609020204030204" pitchFamily="49" charset="0"/>
              </a:rPr>
              <a:t>n7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>
                <a:solidFill>
                  <a:srgbClr val="AA8500"/>
                </a:solidFill>
                <a:latin typeface="Consolas" panose="020B0609020204030204" pitchFamily="49" charset="0"/>
              </a:rPr>
              <a:t>{ shape: subproc}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66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активности. Разделы. </a:t>
            </a:r>
            <a:r>
              <a:rPr lang="en-US" sz="4000" dirty="0"/>
              <a:t>Mermaid</a:t>
            </a:r>
            <a:endParaRPr lang="ru-RU" sz="4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25185" y="973637"/>
            <a:ext cx="307589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flowchart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649696"/>
                </a:solidFill>
                <a:latin typeface="Consolas" panose="020B0609020204030204" pitchFamily="49" charset="0"/>
              </a:rPr>
              <a:t>TB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a1</a:t>
            </a:r>
            <a:r>
              <a:rPr lang="fr-FR" sz="1400" dirty="0">
                <a:solidFill>
                  <a:srgbClr val="AA8500"/>
                </a:solidFill>
                <a:latin typeface="Consolas" panose="020B0609020204030204" pitchFamily="49" charset="0"/>
              </a:rPr>
              <a:t>[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Действие 1]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s1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subgraph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s1</a:t>
            </a:r>
            <a:r>
              <a:rPr lang="fr-FR" sz="1400" dirty="0">
                <a:solidFill>
                  <a:srgbClr val="AA8500"/>
                </a:solidFill>
                <a:latin typeface="Consolas" panose="020B0609020204030204" pitchFamily="49" charset="0"/>
              </a:rPr>
              <a:t>[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случай 1]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a1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fr-FR" sz="1400" dirty="0">
                <a:solidFill>
                  <a:srgbClr val="AA8500"/>
                </a:solidFill>
                <a:latin typeface="Consolas" panose="020B0609020204030204" pitchFamily="49" charset="0"/>
              </a:rPr>
              <a:t>[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Действие 1*]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a2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a2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fr-FR" sz="1400" dirty="0">
                <a:solidFill>
                  <a:srgbClr val="AA8500"/>
                </a:solidFill>
                <a:latin typeface="Consolas" panose="020B0609020204030204" pitchFamily="49" charset="0"/>
              </a:rPr>
              <a:t>[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Действие 2*]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end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subgraph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случай 2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a1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fr-FR" sz="1400" dirty="0">
                <a:solidFill>
                  <a:srgbClr val="AA8500"/>
                </a:solidFill>
                <a:latin typeface="Consolas" panose="020B0609020204030204" pitchFamily="49" charset="0"/>
              </a:rPr>
              <a:t>[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Действие 1*]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a2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a2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fr-FR" sz="1400" dirty="0">
                <a:solidFill>
                  <a:srgbClr val="AA8500"/>
                </a:solidFill>
                <a:latin typeface="Consolas" panose="020B0609020204030204" pitchFamily="49" charset="0"/>
              </a:rPr>
              <a:t>[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Действие 2*]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end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subgraph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случай 3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a1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fr-FR" sz="1400" dirty="0">
                <a:solidFill>
                  <a:srgbClr val="AA8500"/>
                </a:solidFill>
                <a:latin typeface="Consolas" panose="020B0609020204030204" pitchFamily="49" charset="0"/>
              </a:rPr>
              <a:t>[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Действие 1*]</a:t>
            </a:r>
            <a:r>
              <a:rPr lang="ru-RU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a2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a2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fr-FR" sz="1400" dirty="0">
                <a:solidFill>
                  <a:srgbClr val="AA8500"/>
                </a:solidFill>
                <a:latin typeface="Consolas" panose="020B0609020204030204" pitchFamily="49" charset="0"/>
              </a:rPr>
              <a:t>[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Действие 2*]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end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a2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e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a2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fr-FR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e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a2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fr-FR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--&gt;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A22889"/>
                </a:solidFill>
                <a:latin typeface="Consolas" panose="020B0609020204030204" pitchFamily="49" charset="0"/>
              </a:rPr>
              <a:t>e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67" y="1092424"/>
            <a:ext cx="5795957" cy="383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38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Диаграммы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3760860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компонентов. </a:t>
            </a:r>
            <a:r>
              <a:rPr lang="en-US" sz="4000" dirty="0" err="1"/>
              <a:t>PlantUML</a:t>
            </a:r>
            <a:endParaRPr lang="ru-RU" sz="4000" dirty="0"/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322626" y="987136"/>
            <a:ext cx="2717136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400" b="1" dirty="0" err="1">
                <a:solidFill>
                  <a:srgbClr val="000000"/>
                </a:solidFill>
              </a:rPr>
              <a:t>Форки</a:t>
            </a:r>
            <a:r>
              <a:rPr lang="ru-RU" altLang="ru-RU" sz="1400" b="1" dirty="0">
                <a:solidFill>
                  <a:srgbClr val="000000"/>
                </a:solidFill>
              </a:rPr>
              <a:t> (параллелизм)</a:t>
            </a: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2626" y="1435536"/>
            <a:ext cx="37399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AF00DB"/>
                </a:solidFill>
                <a:latin typeface="Consolas" panose="020B0609020204030204" pitchFamily="49" charset="0"/>
              </a:rPr>
              <a:t>@startuml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Компонент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1200" dirty="0">
                <a:solidFill>
                  <a:srgbClr val="AF00DB"/>
                </a:solidFill>
                <a:latin typeface="Consolas" panose="020B0609020204030204" pitchFamily="49" charset="0"/>
              </a:rPr>
              <a:t>-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fr-FR" sz="1200" dirty="0">
                <a:solidFill>
                  <a:srgbClr val="AF00DB"/>
                </a:solidFill>
                <a:latin typeface="Consolas" panose="020B0609020204030204" pitchFamily="49" charset="0"/>
              </a:rPr>
              <a:t>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Компонент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2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Компонент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2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1200" dirty="0">
                <a:solidFill>
                  <a:srgbClr val="AF00DB"/>
                </a:solidFill>
                <a:latin typeface="Consolas" panose="020B0609020204030204" pitchFamily="49" charset="0"/>
              </a:rPr>
              <a:t>-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fr-FR" sz="1200" dirty="0">
                <a:solidFill>
                  <a:srgbClr val="AF00DB"/>
                </a:solidFill>
                <a:latin typeface="Consolas" panose="020B0609020204030204" pitchFamily="49" charset="0"/>
              </a:rPr>
              <a:t>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Компонент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3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Компонент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2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1200" dirty="0">
                <a:solidFill>
                  <a:srgbClr val="AF00DB"/>
                </a:solidFill>
                <a:latin typeface="Consolas" panose="020B0609020204030204" pitchFamily="49" charset="0"/>
              </a:rPr>
              <a:t>-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right</a:t>
            </a:r>
            <a:r>
              <a:rPr lang="fr-FR" sz="1200" dirty="0">
                <a:solidFill>
                  <a:srgbClr val="AF00DB"/>
                </a:solidFill>
                <a:latin typeface="Consolas" panose="020B0609020204030204" pitchFamily="49" charset="0"/>
              </a:rPr>
              <a:t>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Компонент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Компонент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3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1200" dirty="0">
                <a:solidFill>
                  <a:srgbClr val="AF00DB"/>
                </a:solidFill>
                <a:latin typeface="Consolas" panose="020B0609020204030204" pitchFamily="49" charset="0"/>
              </a:rPr>
              <a:t>-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down</a:t>
            </a:r>
            <a:r>
              <a:rPr lang="fr-FR" sz="1200" dirty="0">
                <a:solidFill>
                  <a:srgbClr val="AF00DB"/>
                </a:solidFill>
                <a:latin typeface="Consolas" panose="020B0609020204030204" pitchFamily="49" charset="0"/>
              </a:rPr>
              <a:t>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Компонент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3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*]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Компонент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1200" dirty="0">
                <a:solidFill>
                  <a:srgbClr val="AF00DB"/>
                </a:solidFill>
                <a:latin typeface="Consolas" panose="020B0609020204030204" pitchFamily="49" charset="0"/>
              </a:rPr>
              <a:t>-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down</a:t>
            </a:r>
            <a:r>
              <a:rPr lang="fr-FR" sz="1200" dirty="0">
                <a:solidFill>
                  <a:srgbClr val="AF00DB"/>
                </a:solidFill>
                <a:latin typeface="Consolas" panose="020B0609020204030204" pitchFamily="49" charset="0"/>
              </a:rPr>
              <a:t>-&gt;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Компонент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1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*]</a:t>
            </a:r>
          </a:p>
          <a:p>
            <a:r>
              <a:rPr lang="ru-RU" sz="12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>
                <a:solidFill>
                  <a:srgbClr val="AF00DB"/>
                </a:solidFill>
                <a:latin typeface="Consolas" panose="020B0609020204030204" pitchFamily="49" charset="0"/>
              </a:rPr>
              <a:t>enduml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26" y="3189862"/>
            <a:ext cx="3588739" cy="1302061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311227" y="1422394"/>
            <a:ext cx="19358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AF00DB"/>
                </a:solidFill>
                <a:latin typeface="Consolas" panose="020B0609020204030204" pitchFamily="49" charset="0"/>
              </a:rPr>
              <a:t>@startuml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queue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1080"/>
                </a:solidFill>
                <a:latin typeface="Consolas" panose="020B0609020204030204" pitchFamily="49" charset="0"/>
              </a:rPr>
              <a:t>q1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1080"/>
                </a:solidFill>
                <a:latin typeface="Consolas" panose="020B0609020204030204" pitchFamily="49" charset="0"/>
              </a:rPr>
              <a:t>fl1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component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1080"/>
                </a:solidFill>
                <a:latin typeface="Consolas" panose="020B0609020204030204" pitchFamily="49" charset="0"/>
              </a:rPr>
              <a:t>c1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1080"/>
                </a:solidFill>
                <a:latin typeface="Consolas" panose="020B0609020204030204" pitchFamily="49" charset="0"/>
              </a:rPr>
              <a:t>n1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folder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1080"/>
                </a:solidFill>
                <a:latin typeface="Consolas" panose="020B0609020204030204" pitchFamily="49" charset="0"/>
              </a:rPr>
              <a:t>f1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frame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1080"/>
                </a:solidFill>
                <a:latin typeface="Consolas" panose="020B0609020204030204" pitchFamily="49" charset="0"/>
              </a:rPr>
              <a:t>ff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cloud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AF00DB"/>
                </a:solidFill>
                <a:latin typeface="Consolas" panose="020B0609020204030204" pitchFamily="49" charset="0"/>
              </a:rPr>
              <a:t>@enduml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4100361" y="969959"/>
            <a:ext cx="2717136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400" b="1" dirty="0">
                <a:solidFill>
                  <a:srgbClr val="000000"/>
                </a:solidFill>
              </a:rPr>
              <a:t>Виды блоков</a:t>
            </a: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988" y="3915384"/>
            <a:ext cx="1948683" cy="214557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912" y="4168569"/>
            <a:ext cx="3998698" cy="2066197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6372904" y="1816280"/>
            <a:ext cx="221462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AF00DB"/>
                </a:solidFill>
                <a:latin typeface="Consolas" panose="020B0609020204030204" pitchFamily="49" charset="0"/>
              </a:rPr>
              <a:t>@startuml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    component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p1c1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    component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p1c2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    component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p2c1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    component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p2c2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    component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p2c3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p2c1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AF00DB"/>
                </a:solidFill>
                <a:latin typeface="Consolas" panose="020B0609020204030204" pitchFamily="49" charset="0"/>
              </a:rPr>
              <a:t>-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right</a:t>
            </a:r>
            <a:r>
              <a:rPr lang="fr-FR" sz="1100" dirty="0">
                <a:solidFill>
                  <a:srgbClr val="AF00DB"/>
                </a:solidFill>
                <a:latin typeface="Consolas" panose="020B0609020204030204" pitchFamily="49" charset="0"/>
              </a:rPr>
              <a:t>-&gt;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p2c2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p2c2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AF00DB"/>
                </a:solidFill>
                <a:latin typeface="Consolas" panose="020B0609020204030204" pitchFamily="49" charset="0"/>
              </a:rPr>
              <a:t>-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down</a:t>
            </a:r>
            <a:r>
              <a:rPr lang="fr-FR" sz="1100" dirty="0">
                <a:solidFill>
                  <a:srgbClr val="AF00DB"/>
                </a:solidFill>
                <a:latin typeface="Consolas" panose="020B0609020204030204" pitchFamily="49" charset="0"/>
              </a:rPr>
              <a:t>-&gt;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p2c3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    database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db1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    database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db2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p1c1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AF00DB"/>
                </a:solidFill>
                <a:latin typeface="Consolas" panose="020B0609020204030204" pitchFamily="49" charset="0"/>
              </a:rPr>
              <a:t>..&gt;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db1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p2c1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AF00DB"/>
                </a:solidFill>
                <a:latin typeface="Consolas" panose="020B0609020204030204" pitchFamily="49" charset="0"/>
              </a:rPr>
              <a:t>..&gt;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1080"/>
                </a:solidFill>
                <a:latin typeface="Consolas" panose="020B0609020204030204" pitchFamily="49" charset="0"/>
              </a:rPr>
              <a:t>db2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sz="1100" dirty="0">
                <a:solidFill>
                  <a:srgbClr val="AF00DB"/>
                </a:solidFill>
                <a:latin typeface="Consolas" panose="020B0609020204030204" pitchFamily="49" charset="0"/>
              </a:rPr>
              <a:t>@enduml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6301924" y="952782"/>
            <a:ext cx="2717136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1400" b="1" dirty="0">
                <a:solidFill>
                  <a:srgbClr val="000000"/>
                </a:solidFill>
              </a:rPr>
              <a:t>Пакеты (группы)</a:t>
            </a:r>
            <a:endParaRPr kumimoji="0" lang="ru-RU" altLang="ru-RU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24608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компонентов.</a:t>
            </a:r>
            <a:r>
              <a:rPr lang="en-US" sz="4000" dirty="0"/>
              <a:t>Mermaid</a:t>
            </a:r>
            <a:endParaRPr lang="ru-RU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22068" y="972300"/>
            <a:ext cx="830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</a:t>
            </a:r>
            <a:r>
              <a:rPr lang="en-US" dirty="0"/>
              <a:t>Mermaid </a:t>
            </a:r>
            <a:r>
              <a:rPr lang="ru-RU" dirty="0"/>
              <a:t>используется  подтип Архитектурная диаграмма, имеются ограничения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7968" y="1736229"/>
            <a:ext cx="526702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architecture-beta</a:t>
            </a:r>
          </a:p>
          <a:p>
            <a:r>
              <a:rPr lang="en-US" dirty="0">
                <a:latin typeface="Consolas" panose="020B0609020204030204" pitchFamily="49" charset="0"/>
              </a:rPr>
              <a:t>   </a:t>
            </a:r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cloud1(cloud</a:t>
            </a:r>
            <a:r>
              <a:rPr lang="en-US" dirty="0">
                <a:latin typeface="Consolas" panose="020B0609020204030204" pitchFamily="49" charset="0"/>
              </a:rPr>
              <a:t>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Cloud 1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sz="1400" b="1" dirty="0">
              <a:solidFill>
                <a:srgbClr val="9650C8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9650C8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service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server1(server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alt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Server 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cloud1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service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server2(server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Server 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cloud1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service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disk2(disk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Disk 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cloud1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service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disk1(disk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Disk 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cloud1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service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net1(internet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Network 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cloud1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disk1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:L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F00DB"/>
                </a:solidFill>
                <a:latin typeface="Consolas" panose="020B0609020204030204" pitchFamily="49" charset="0"/>
              </a:rPr>
              <a:t>--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400" dirty="0">
                <a:solidFill>
                  <a:srgbClr val="795E26"/>
                </a:solidFill>
                <a:latin typeface="Consolas" panose="020B0609020204030204" pitchFamily="49" charset="0"/>
              </a:rPr>
              <a:t>R</a:t>
            </a:r>
            <a:r>
              <a:rPr lang="ru-RU" altLang="ru-RU" sz="1400" dirty="0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server1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disk2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:L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F00DB"/>
                </a:solidFill>
                <a:latin typeface="Consolas" panose="020B0609020204030204" pitchFamily="49" charset="0"/>
              </a:rPr>
              <a:t>--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R: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server2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server1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:L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F00DB"/>
                </a:solidFill>
                <a:latin typeface="Consolas" panose="020B0609020204030204" pitchFamily="49" charset="0"/>
              </a:rPr>
              <a:t>--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R: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net1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net1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:B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>
                <a:solidFill>
                  <a:srgbClr val="AF00DB"/>
                </a:solidFill>
                <a:latin typeface="Consolas" panose="020B0609020204030204" pitchFamily="49" charset="0"/>
              </a:rPr>
              <a:t>--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T: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server2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04" y="1638300"/>
            <a:ext cx="5210175" cy="35814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37968" y="5219700"/>
            <a:ext cx="53707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Синтаксис:</a:t>
            </a:r>
            <a:endParaRPr lang="en-US" dirty="0"/>
          </a:p>
          <a:p>
            <a:r>
              <a:rPr lang="ru-RU" dirty="0" err="1"/>
              <a:t>service</a:t>
            </a:r>
            <a:r>
              <a:rPr lang="ru-RU" dirty="0"/>
              <a:t> {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id</a:t>
            </a:r>
            <a:r>
              <a:rPr lang="ru-RU" dirty="0"/>
              <a:t>}({</a:t>
            </a:r>
            <a:r>
              <a:rPr lang="ru-RU" dirty="0" err="1"/>
              <a:t>icon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})[{</a:t>
            </a:r>
            <a:r>
              <a:rPr lang="ru-RU" dirty="0" err="1"/>
              <a:t>title</a:t>
            </a:r>
            <a:r>
              <a:rPr lang="ru-RU" dirty="0"/>
              <a:t>}] (</a:t>
            </a:r>
            <a:r>
              <a:rPr lang="ru-RU" dirty="0" err="1"/>
              <a:t>in</a:t>
            </a:r>
            <a:r>
              <a:rPr lang="ru-RU" dirty="0"/>
              <a:t> {</a:t>
            </a:r>
            <a:r>
              <a:rPr lang="ru-RU" dirty="0" err="1"/>
              <a:t>parent</a:t>
            </a:r>
            <a:r>
              <a:rPr lang="ru-RU" dirty="0"/>
              <a:t> </a:t>
            </a:r>
            <a:r>
              <a:rPr lang="ru-RU" dirty="0" err="1"/>
              <a:t>id</a:t>
            </a:r>
            <a:r>
              <a:rPr lang="ru-RU" dirty="0"/>
              <a:t>})?</a:t>
            </a:r>
          </a:p>
        </p:txBody>
      </p:sp>
    </p:spTree>
    <p:extLst>
      <p:ext uri="{BB962C8B-B14F-4D97-AF65-F5344CB8AC3E}">
        <p14:creationId xmlns:p14="http://schemas.microsoft.com/office/powerpoint/2010/main" val="1389200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Диаграммы развёртывания</a:t>
            </a:r>
          </a:p>
        </p:txBody>
      </p:sp>
    </p:spTree>
    <p:extLst>
      <p:ext uri="{BB962C8B-B14F-4D97-AF65-F5344CB8AC3E}">
        <p14:creationId xmlns:p14="http://schemas.microsoft.com/office/powerpoint/2010/main" val="2468726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развёртывания. Элементы. </a:t>
            </a:r>
            <a:r>
              <a:rPr lang="en-US" sz="4000" dirty="0" err="1"/>
              <a:t>PlantUML</a:t>
            </a:r>
            <a:endParaRPr lang="ru-RU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1081087"/>
            <a:ext cx="5715000" cy="46958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9600" y="1271100"/>
            <a:ext cx="37719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startuml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agent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agent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artifact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artifact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boundary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boundary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cloud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cloud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collections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collections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component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folder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folder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frame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hexagon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hexagon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label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process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 </a:t>
            </a:r>
            <a:r>
              <a:rPr lang="en-US" sz="1200" b="1" dirty="0" err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</a:t>
            </a:r>
            <a:endParaRPr lang="en-US" sz="1200" b="1" dirty="0">
              <a:solidFill>
                <a:srgbClr val="0080C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fr-FR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enduml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2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840" y="998394"/>
            <a:ext cx="3362440" cy="2700338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6308840" y="3739169"/>
            <a:ext cx="579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nsolas" panose="020B0609020204030204" pitchFamily="49" charset="0"/>
              </a:rPr>
              <a:t>''' определение класса</a:t>
            </a:r>
          </a:p>
          <a:p>
            <a:r>
              <a:rPr lang="ru-RU" sz="1400">
                <a:latin typeface="Consolas" panose="020B0609020204030204" pitchFamily="49" charset="0"/>
              </a:rPr>
              <a:t>''' class </a:t>
            </a:r>
            <a:r>
              <a:rPr lang="ru-RU" sz="1400" dirty="0">
                <a:latin typeface="Consolas" panose="020B0609020204030204" pitchFamily="49" charset="0"/>
              </a:rPr>
              <a:t>&lt;</a:t>
            </a:r>
            <a:r>
              <a:rPr lang="ru-RU" sz="1400" dirty="0" err="1">
                <a:latin typeface="Consolas" panose="020B0609020204030204" pitchFamily="49" charset="0"/>
              </a:rPr>
              <a:t>Name</a:t>
            </a:r>
            <a:r>
              <a:rPr lang="ru-RU" sz="1400" dirty="0">
                <a:latin typeface="Consolas" panose="020B0609020204030204" pitchFamily="49" charset="0"/>
              </a:rPr>
              <a:t>&gt; {}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'''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''' определение поля (1 способ)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''' [+|#|~|-] &lt;</a:t>
            </a:r>
            <a:r>
              <a:rPr lang="ru-RU" sz="1400" dirty="0" err="1">
                <a:latin typeface="Consolas" panose="020B0609020204030204" pitchFamily="49" charset="0"/>
              </a:rPr>
              <a:t>Name</a:t>
            </a:r>
            <a:r>
              <a:rPr lang="ru-RU" sz="1400" dirty="0">
                <a:latin typeface="Consolas" panose="020B0609020204030204" pitchFamily="49" charset="0"/>
              </a:rPr>
              <a:t>&gt; : &lt;</a:t>
            </a:r>
            <a:r>
              <a:rPr lang="ru-RU" sz="1400" dirty="0" err="1">
                <a:latin typeface="Consolas" panose="020B0609020204030204" pitchFamily="49" charset="0"/>
              </a:rPr>
              <a:t>Type</a:t>
            </a:r>
            <a:r>
              <a:rPr lang="ru-RU" sz="1400" dirty="0">
                <a:latin typeface="Consolas" panose="020B0609020204030204" pitchFamily="49" charset="0"/>
              </a:rPr>
              <a:t>&gt;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'''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''' определение поля (2 способ)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''' [+|#|~|-] &lt;</a:t>
            </a:r>
            <a:r>
              <a:rPr lang="ru-RU" sz="1400" dirty="0" err="1">
                <a:latin typeface="Consolas" panose="020B0609020204030204" pitchFamily="49" charset="0"/>
              </a:rPr>
              <a:t>Type</a:t>
            </a:r>
            <a:r>
              <a:rPr lang="ru-RU" sz="1400" dirty="0">
                <a:latin typeface="Consolas" panose="020B0609020204030204" pitchFamily="49" charset="0"/>
              </a:rPr>
              <a:t>&gt; &lt;</a:t>
            </a:r>
            <a:r>
              <a:rPr lang="ru-RU" sz="1400" dirty="0" err="1">
                <a:latin typeface="Consolas" panose="020B0609020204030204" pitchFamily="49" charset="0"/>
              </a:rPr>
              <a:t>Name</a:t>
            </a:r>
            <a:r>
              <a:rPr lang="ru-RU" sz="1400" dirty="0">
                <a:latin typeface="Consolas" panose="020B0609020204030204" pitchFamily="49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416040" y="998394"/>
            <a:ext cx="557836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startuml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'определение класса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'публичное свойство (поле, атрибут)</a:t>
            </a: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ClassName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public2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'защищённое свойство (видимость наследникам)</a:t>
            </a: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ClassName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 protected1: string</a:t>
            </a: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'внутреннее свойство (видимость уровня модуля)</a:t>
            </a: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ClassName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internal1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'приватное свойство (видимость уровня модуля)</a:t>
            </a: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ClassName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private1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пуличный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метод</a:t>
            </a: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ClassName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publicMethod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'защищённый метод</a:t>
            </a: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ClassName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#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protecteMethod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(arg1: string) :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'внутренний метод</a:t>
            </a: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ClassName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internalMethod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'приватный метод</a:t>
            </a:r>
          </a:p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ClassName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privateMethod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 определение класса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 class &lt;Name&gt; {}</a:t>
            </a: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</a:t>
            </a: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 определение поля (1 способ)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 [+|#|~|-] &lt;Name&gt; : &lt;Type&gt;</a:t>
            </a: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</a:t>
            </a: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 определение поля (2 способ)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 [+|#|~|-] &lt;Type&gt; &lt;Name&gt; 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enduml</a:t>
            </a:r>
            <a:endParaRPr lang="ru-RU" sz="1200" dirty="0">
              <a:latin typeface="Consolas" panose="020B0609020204030204" pitchFamily="49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-30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Диаграмма классов. Объявление. </a:t>
            </a:r>
            <a:r>
              <a:rPr lang="en-US" dirty="0" err="1"/>
              <a:t>PlantUML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272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развёртывания. Связи. </a:t>
            </a:r>
            <a:r>
              <a:rPr lang="en-US" sz="4000" dirty="0" err="1"/>
              <a:t>PlantUML</a:t>
            </a:r>
            <a:endParaRPr lang="ru-RU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887" y="1163638"/>
            <a:ext cx="2409825" cy="2781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6900" y="1163638"/>
            <a:ext cx="4622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startuml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server1</a:t>
            </a:r>
          </a:p>
          <a:p>
            <a:r>
              <a:rPr lang="en-U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server2</a:t>
            </a:r>
          </a:p>
          <a:p>
            <a:r>
              <a:rPr lang="en-U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disk1</a:t>
            </a:r>
          </a:p>
          <a:p>
            <a:r>
              <a:rPr lang="en-U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disk2</a:t>
            </a:r>
          </a:p>
          <a:p>
            <a:r>
              <a:rPr lang="en-US" sz="1400" dirty="0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cloud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net1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server1 </a:t>
            </a:r>
            <a:r>
              <a:rPr lang="ru-RU" sz="1400" dirty="0">
                <a:solidFill>
                  <a:srgbClr val="AF00DB"/>
                </a:solidFill>
                <a:latin typeface="Consolas" panose="020B0609020204030204" pitchFamily="49" charset="0"/>
              </a:rPr>
              <a:t>--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disk1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: sata3</a:t>
            </a:r>
          </a:p>
          <a:p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server2 </a:t>
            </a:r>
            <a:r>
              <a:rPr lang="ru-RU" sz="1400" dirty="0">
                <a:latin typeface="Consolas" panose="020B0609020204030204" pitchFamily="49" charset="0"/>
              </a:rPr>
              <a:t>--</a:t>
            </a:r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 disk2 :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highlight>
                  <a:srgbClr val="FFFFFF"/>
                </a:highlight>
                <a:latin typeface="Consolas" panose="020B0609020204030204" pitchFamily="49" charset="0"/>
              </a:rPr>
              <a:t>nvme</a:t>
            </a:r>
            <a:endParaRPr lang="en-US" sz="1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net1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..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server1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wifi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net1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..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server2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ethernet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enduml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2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Диаграммы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177419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Диаграмма последовательности. Элементы. </a:t>
            </a:r>
            <a:r>
              <a:rPr lang="en-US" sz="3600" dirty="0" err="1"/>
              <a:t>PlantUML</a:t>
            </a:r>
            <a:endParaRPr lang="ru-RU" sz="3600" dirty="0"/>
          </a:p>
        </p:txBody>
      </p:sp>
      <p:sp>
        <p:nvSpPr>
          <p:cNvPr id="12" name="Rectangle 11"/>
          <p:cNvSpPr/>
          <p:nvPr/>
        </p:nvSpPr>
        <p:spPr>
          <a:xfrm>
            <a:off x="292100" y="1091843"/>
            <a:ext cx="43053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startuml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participant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База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actor      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Актор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Foo1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boundary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Граница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Foo2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Управление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Foo3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entity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Сущность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Foo4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БД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Foo5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collections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Коллекции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Foo6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      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Очередь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Foo7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Foo1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actor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Foo2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boundary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Foo3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control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Foo4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entity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Foo5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database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Foo6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collections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Foo7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queue</a:t>
            </a:r>
          </a:p>
          <a:p>
            <a:r>
              <a:rPr lang="ru-RU" sz="1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enduml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85" y="998537"/>
            <a:ext cx="62579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30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Диаграмма последовательности. Альтернативы и время жизни. </a:t>
            </a:r>
            <a:r>
              <a:rPr lang="en-US" sz="3600" dirty="0" err="1"/>
              <a:t>PlantUML</a:t>
            </a:r>
            <a:endParaRPr lang="ru-RU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779" y="1453534"/>
            <a:ext cx="4057650" cy="45148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53104" y="1294913"/>
            <a:ext cx="45363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startuml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actor Alice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 Log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Bob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Запросить ресурс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Bob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Alice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Вернуть ресурс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My own label [My own label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Записать в лог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activate Log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alt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Alice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послать сигнал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activate Tom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deactivate Tom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Bob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Tom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отправить пакеты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activate Tom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deactivate Tom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Alice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Записать в лог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deactivate Log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fr-FR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enduml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16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199" y="-30650"/>
            <a:ext cx="110694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/>
              <a:t>Диаграмма последовательности. Альтернативы и время жизни. </a:t>
            </a:r>
            <a:r>
              <a:rPr lang="en-US" sz="3600" dirty="0"/>
              <a:t>Mermaid</a:t>
            </a:r>
            <a:endParaRPr lang="ru-RU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35" y="1120676"/>
            <a:ext cx="4305300" cy="34956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0200" y="1120676"/>
            <a:ext cx="381635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9650C8"/>
                </a:solidFill>
                <a:latin typeface="Consolas" panose="020B0609020204030204" pitchFamily="49" charset="0"/>
              </a:rPr>
              <a:t>sequenceDiagram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49696"/>
                </a:solidFill>
                <a:latin typeface="Consolas" panose="020B0609020204030204" pitchFamily="49" charset="0"/>
              </a:rPr>
              <a:t>actor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Alice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49696"/>
                </a:solidFill>
                <a:latin typeface="Consolas" panose="020B0609020204030204" pitchFamily="49" charset="0"/>
              </a:rPr>
              <a:t>participant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Log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Alice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-&gt;&gt;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Bob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A85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Запросить ресурс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Bob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-&gt;&gt;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Alice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A85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Вернуть ресурс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Alice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-&gt;&gt;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A85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Записать в лог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49696"/>
                </a:solidFill>
                <a:latin typeface="Consolas" panose="020B0609020204030204" pitchFamily="49" charset="0"/>
              </a:rPr>
              <a:t>activate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Log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alt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Alice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-&gt;&gt;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Tom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A85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послать сигнал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649696"/>
                </a:solidFill>
                <a:latin typeface="Consolas" panose="020B0609020204030204" pitchFamily="49" charset="0"/>
              </a:rPr>
              <a:t>activate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Tom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649696"/>
                </a:solidFill>
                <a:latin typeface="Consolas" panose="020B0609020204030204" pitchFamily="49" charset="0"/>
              </a:rPr>
              <a:t>deactivate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Tom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loop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1000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раз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Bob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-&gt;&gt;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Tom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A85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отправить пакеты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649696"/>
                </a:solidFill>
                <a:latin typeface="Consolas" panose="020B0609020204030204" pitchFamily="49" charset="0"/>
              </a:rPr>
              <a:t>activate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Tom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49696"/>
                </a:solidFill>
                <a:latin typeface="Consolas" panose="020B0609020204030204" pitchFamily="49" charset="0"/>
              </a:rPr>
              <a:t>deactivate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Tom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Alice</a:t>
            </a:r>
            <a:r>
              <a:rPr lang="en-US" sz="1400" b="1" dirty="0">
                <a:solidFill>
                  <a:srgbClr val="008800"/>
                </a:solidFill>
                <a:latin typeface="Consolas" panose="020B0609020204030204" pitchFamily="49" charset="0"/>
              </a:rPr>
              <a:t>-&gt;&gt;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AA85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A8500"/>
                </a:solidFill>
                <a:latin typeface="Consolas" panose="020B0609020204030204" pitchFamily="49" charset="0"/>
              </a:rPr>
              <a:t>Записать в лог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49696"/>
                </a:solidFill>
                <a:latin typeface="Consolas" panose="020B0609020204030204" pitchFamily="49" charset="0"/>
              </a:rPr>
              <a:t>deactivate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22889"/>
                </a:solidFill>
                <a:latin typeface="Consolas" panose="020B0609020204030204" pitchFamily="49" charset="0"/>
              </a:rPr>
              <a:t>Log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9650C8"/>
                </a:solidFill>
                <a:latin typeface="Consolas" panose="020B0609020204030204" pitchFamily="49" charset="0"/>
              </a:rPr>
              <a:t>end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9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Rectangle 33"/>
          <p:cNvSpPr/>
          <p:nvPr/>
        </p:nvSpPr>
        <p:spPr>
          <a:xfrm>
            <a:off x="6308840" y="3845130"/>
            <a:ext cx="5791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%%</a:t>
            </a:r>
            <a:r>
              <a:rPr lang="ru-RU" sz="1400" dirty="0">
                <a:latin typeface="Consolas" panose="020B0609020204030204" pitchFamily="49" charset="0"/>
              </a:rPr>
              <a:t> определение класса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%%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class</a:t>
            </a:r>
            <a:r>
              <a:rPr lang="ru-RU" sz="1400" dirty="0">
                <a:latin typeface="Consolas" panose="020B0609020204030204" pitchFamily="49" charset="0"/>
              </a:rPr>
              <a:t> &lt;</a:t>
            </a:r>
            <a:r>
              <a:rPr lang="ru-RU" sz="1400" dirty="0" err="1">
                <a:latin typeface="Consolas" panose="020B0609020204030204" pitchFamily="49" charset="0"/>
              </a:rPr>
              <a:t>Name</a:t>
            </a:r>
            <a:r>
              <a:rPr lang="ru-RU" sz="1400" dirty="0">
                <a:latin typeface="Consolas" panose="020B0609020204030204" pitchFamily="49" charset="0"/>
              </a:rPr>
              <a:t>&gt; {}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%%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%%</a:t>
            </a:r>
            <a:r>
              <a:rPr lang="ru-RU" sz="1400" dirty="0">
                <a:latin typeface="Consolas" panose="020B0609020204030204" pitchFamily="49" charset="0"/>
              </a:rPr>
              <a:t> определение класса</a:t>
            </a:r>
          </a:p>
          <a:p>
            <a:r>
              <a:rPr lang="en-US" sz="1400">
                <a:latin typeface="Consolas" panose="020B0609020204030204" pitchFamily="49" charset="0"/>
              </a:rPr>
              <a:t>%%</a:t>
            </a:r>
            <a:r>
              <a:rPr lang="ru-RU" sz="1400">
                <a:latin typeface="Consolas" panose="020B0609020204030204" pitchFamily="49" charset="0"/>
              </a:rPr>
              <a:t> &lt;</a:t>
            </a:r>
            <a:r>
              <a:rPr lang="en-US" sz="1400">
                <a:latin typeface="Consolas" panose="020B0609020204030204" pitchFamily="49" charset="0"/>
              </a:rPr>
              <a:t>Class</a:t>
            </a:r>
            <a:r>
              <a:rPr lang="ru-RU" sz="1400">
                <a:latin typeface="Consolas" panose="020B0609020204030204" pitchFamily="49" charset="0"/>
              </a:rPr>
              <a:t>Name</a:t>
            </a:r>
            <a:r>
              <a:rPr lang="ru-RU" sz="1400" dirty="0">
                <a:latin typeface="Consolas" panose="020B0609020204030204" pitchFamily="49" charset="0"/>
              </a:rPr>
              <a:t>&gt; </a:t>
            </a:r>
            <a:r>
              <a:rPr lang="en-US" sz="1400" dirty="0">
                <a:latin typeface="Consolas" panose="020B0609020204030204" pitchFamily="49" charset="0"/>
              </a:rPr>
              <a:t>: </a:t>
            </a:r>
            <a:r>
              <a:rPr lang="ru-RU" sz="1400" dirty="0">
                <a:latin typeface="Consolas" panose="020B0609020204030204" pitchFamily="49" charset="0"/>
              </a:rPr>
              <a:t>[+|#|~|-] &lt;</a:t>
            </a:r>
            <a:r>
              <a:rPr lang="ru-RU" sz="1400" dirty="0" err="1">
                <a:latin typeface="Consolas" panose="020B0609020204030204" pitchFamily="49" charset="0"/>
              </a:rPr>
              <a:t>Type</a:t>
            </a:r>
            <a:r>
              <a:rPr lang="ru-RU" sz="1400" dirty="0">
                <a:latin typeface="Consolas" panose="020B0609020204030204" pitchFamily="49" charset="0"/>
              </a:rPr>
              <a:t>&gt; &lt;</a:t>
            </a:r>
            <a:r>
              <a:rPr lang="ru-RU" sz="1400" dirty="0" err="1">
                <a:latin typeface="Consolas" panose="020B0609020204030204" pitchFamily="49" charset="0"/>
              </a:rPr>
              <a:t>Name</a:t>
            </a:r>
            <a:r>
              <a:rPr lang="ru-RU" sz="1400" dirty="0">
                <a:latin typeface="Consolas" panose="020B0609020204030204" pitchFamily="49" charset="0"/>
              </a:rPr>
              <a:t>&gt; 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%%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%%</a:t>
            </a:r>
            <a:r>
              <a:rPr lang="ru-RU" sz="1400" dirty="0">
                <a:latin typeface="Consolas" panose="020B0609020204030204" pitchFamily="49" charset="0"/>
              </a:rPr>
              <a:t> определение поля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%%</a:t>
            </a:r>
            <a:r>
              <a:rPr lang="ru-RU" sz="1400" dirty="0">
                <a:latin typeface="Consolas" panose="020B0609020204030204" pitchFamily="49" charset="0"/>
              </a:rPr>
              <a:t> [+|#|~|-] &lt;</a:t>
            </a:r>
            <a:r>
              <a:rPr lang="ru-RU" sz="1400" dirty="0" err="1">
                <a:latin typeface="Consolas" panose="020B0609020204030204" pitchFamily="49" charset="0"/>
              </a:rPr>
              <a:t>Type</a:t>
            </a:r>
            <a:r>
              <a:rPr lang="ru-RU" sz="1400" dirty="0">
                <a:latin typeface="Consolas" panose="020B0609020204030204" pitchFamily="49" charset="0"/>
              </a:rPr>
              <a:t>&gt; &lt;</a:t>
            </a:r>
            <a:r>
              <a:rPr lang="ru-RU" sz="1400" dirty="0" err="1">
                <a:latin typeface="Consolas" panose="020B0609020204030204" pitchFamily="49" charset="0"/>
              </a:rPr>
              <a:t>Name</a:t>
            </a:r>
            <a:r>
              <a:rPr lang="ru-RU" sz="1400" dirty="0"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%%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%%</a:t>
            </a:r>
            <a:r>
              <a:rPr lang="ru-RU" sz="1400" dirty="0">
                <a:latin typeface="Consolas" panose="020B0609020204030204" pitchFamily="49" charset="0"/>
              </a:rPr>
              <a:t> определение метода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%%</a:t>
            </a:r>
            <a:r>
              <a:rPr lang="ru-RU" sz="1400" dirty="0">
                <a:latin typeface="Consolas" panose="020B0609020204030204" pitchFamily="49" charset="0"/>
              </a:rPr>
              <a:t> [+|#|~|-] &lt;</a:t>
            </a:r>
            <a:r>
              <a:rPr lang="ru-RU" sz="1400" dirty="0" err="1">
                <a:latin typeface="Consolas" panose="020B0609020204030204" pitchFamily="49" charset="0"/>
              </a:rPr>
              <a:t>Type</a:t>
            </a:r>
            <a:r>
              <a:rPr lang="ru-RU" sz="1400" dirty="0">
                <a:latin typeface="Consolas" panose="020B0609020204030204" pitchFamily="49" charset="0"/>
              </a:rPr>
              <a:t>&gt; &lt;</a:t>
            </a:r>
            <a:r>
              <a:rPr lang="ru-RU" sz="1400" dirty="0" err="1">
                <a:latin typeface="Consolas" panose="020B0609020204030204" pitchFamily="49" charset="0"/>
              </a:rPr>
              <a:t>Name</a:t>
            </a:r>
            <a:r>
              <a:rPr lang="ru-RU" sz="1400" dirty="0">
                <a:latin typeface="Consolas" panose="020B0609020204030204" pitchFamily="49" charset="0"/>
              </a:rPr>
              <a:t>&gt;()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" y="1087970"/>
            <a:ext cx="54483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theme: mc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1200" b="1" dirty="0" err="1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classDiagram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ClassName1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ClassName1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protected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ClassName1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internal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ClassName1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private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ClassName1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publicMethod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arg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ClassName1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internalMethod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arg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ClassName1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protectedMethod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arg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ClassName1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privateMethod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arg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arg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ClassName2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protected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internal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private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publicMethod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arg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internalMethod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arg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protectedMethod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arg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privateMethod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arg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en-US" sz="12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2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arg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840" y="1087970"/>
            <a:ext cx="3162300" cy="2562225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838200" y="-30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Диаграмма классов. Объявление. </a:t>
            </a:r>
            <a:r>
              <a:rPr lang="en-US" dirty="0"/>
              <a:t>Mermaid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79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531"/>
            <a:ext cx="10515600" cy="1325563"/>
          </a:xfrm>
        </p:spPr>
        <p:txBody>
          <a:bodyPr/>
          <a:lstStyle/>
          <a:p>
            <a:r>
              <a:rPr lang="ru-RU" dirty="0"/>
              <a:t>Диаграмма классов. Уровни видимости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810826"/>
              </p:ext>
            </p:extLst>
          </p:nvPr>
        </p:nvGraphicFramePr>
        <p:xfrm>
          <a:off x="330200" y="1616713"/>
          <a:ext cx="5054600" cy="13354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63650">
                  <a:extLst>
                    <a:ext uri="{9D8B030D-6E8A-4147-A177-3AD203B41FA5}">
                      <a16:colId xmlns:a16="http://schemas.microsoft.com/office/drawing/2014/main" val="3407143826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6549816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3304106234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815445505"/>
                    </a:ext>
                  </a:extLst>
                </a:gridCol>
              </a:tblGrid>
              <a:tr h="184785">
                <a:tc>
                  <a:txBody>
                    <a:bodyPr/>
                    <a:lstStyle/>
                    <a:p>
                      <a:r>
                        <a:rPr lang="ru-RU" sz="1200"/>
                        <a:t>Символ </a:t>
                      </a:r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Иконка для поля данных </a:t>
                      </a:r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Иконка для метода </a:t>
                      </a:r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Видимость </a:t>
                      </a:r>
                    </a:p>
                  </a:txBody>
                  <a:tcPr marL="23813" marR="23813" marT="23813" marB="23813" anchor="ctr"/>
                </a:tc>
                <a:extLst>
                  <a:ext uri="{0D108BD9-81ED-4DB2-BD59-A6C34878D82A}">
                    <a16:rowId xmlns:a16="http://schemas.microsoft.com/office/drawing/2014/main" val="3258273062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r>
                        <a:rPr lang="ru-RU" sz="1200"/>
                        <a:t>- </a:t>
                      </a:r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private </a:t>
                      </a:r>
                    </a:p>
                  </a:txBody>
                  <a:tcPr marL="23813" marR="23813" marT="23813" marB="23813" anchor="ctr"/>
                </a:tc>
                <a:extLst>
                  <a:ext uri="{0D108BD9-81ED-4DB2-BD59-A6C34878D82A}">
                    <a16:rowId xmlns:a16="http://schemas.microsoft.com/office/drawing/2014/main" val="854577937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r>
                        <a:rPr lang="ru-RU" sz="1200"/>
                        <a:t># </a:t>
                      </a:r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protected </a:t>
                      </a:r>
                    </a:p>
                  </a:txBody>
                  <a:tcPr marL="23813" marR="23813" marT="23813" marB="23813" anchor="ctr"/>
                </a:tc>
                <a:extLst>
                  <a:ext uri="{0D108BD9-81ED-4DB2-BD59-A6C34878D82A}">
                    <a16:rowId xmlns:a16="http://schemas.microsoft.com/office/drawing/2014/main" val="3840006382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r>
                        <a:rPr lang="ru-RU" sz="1200"/>
                        <a:t>~ </a:t>
                      </a:r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package private </a:t>
                      </a:r>
                    </a:p>
                  </a:txBody>
                  <a:tcPr marL="23813" marR="23813" marT="23813" marB="23813" anchor="ctr"/>
                </a:tc>
                <a:extLst>
                  <a:ext uri="{0D108BD9-81ED-4DB2-BD59-A6C34878D82A}">
                    <a16:rowId xmlns:a16="http://schemas.microsoft.com/office/drawing/2014/main" val="471367289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r>
                        <a:rPr lang="ru-RU" sz="1200"/>
                        <a:t>+ </a:t>
                      </a:r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23813" marR="23813" marT="23813" marB="2381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public </a:t>
                      </a:r>
                    </a:p>
                  </a:txBody>
                  <a:tcPr marL="23813" marR="23813" marT="23813" marB="23813" anchor="ctr"/>
                </a:tc>
                <a:extLst>
                  <a:ext uri="{0D108BD9-81ED-4DB2-BD59-A6C34878D82A}">
                    <a16:rowId xmlns:a16="http://schemas.microsoft.com/office/drawing/2014/main" val="753834893"/>
                  </a:ext>
                </a:extLst>
              </a:tr>
            </a:tbl>
          </a:graphicData>
        </a:graphic>
      </p:graphicFrame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828" y="2117731"/>
            <a:ext cx="104775" cy="857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828" y="2357546"/>
            <a:ext cx="104775" cy="857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02" y="2597361"/>
            <a:ext cx="83827" cy="685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02" y="2820037"/>
            <a:ext cx="83827" cy="685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38" y="2126930"/>
            <a:ext cx="83827" cy="685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38" y="2353731"/>
            <a:ext cx="83827" cy="685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38" y="2580532"/>
            <a:ext cx="83827" cy="685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38" y="2807333"/>
            <a:ext cx="83827" cy="6858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72403" y="4300538"/>
            <a:ext cx="2171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startuml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Dummy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field1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#field2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enduml</a:t>
            </a:r>
            <a:endParaRPr lang="ru-RU" sz="1400" dirty="0">
              <a:latin typeface="Consolas" panose="020B0609020204030204" pitchFamily="49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4445718"/>
            <a:ext cx="1657035" cy="209789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096000" y="1423162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600" dirty="0" err="1"/>
              <a:t>To</a:t>
            </a:r>
            <a:r>
              <a:rPr lang="ru-RU" sz="1600" dirty="0"/>
              <a:t> </a:t>
            </a:r>
            <a:r>
              <a:rPr lang="ru-RU" sz="1600" dirty="0" err="1"/>
              <a:t>describe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visibility</a:t>
            </a:r>
            <a:r>
              <a:rPr lang="ru-RU" sz="1600" dirty="0"/>
              <a:t> (</a:t>
            </a:r>
            <a:r>
              <a:rPr lang="ru-RU" sz="1600" dirty="0" err="1"/>
              <a:t>or</a:t>
            </a:r>
            <a:r>
              <a:rPr lang="ru-RU" sz="1600" dirty="0"/>
              <a:t> </a:t>
            </a:r>
            <a:r>
              <a:rPr lang="ru-RU" sz="1600" dirty="0" err="1"/>
              <a:t>encapsulation</a:t>
            </a:r>
            <a:r>
              <a:rPr lang="ru-RU" sz="1600" dirty="0"/>
              <a:t>)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an</a:t>
            </a:r>
            <a:r>
              <a:rPr lang="ru-RU" sz="1600" dirty="0"/>
              <a:t> </a:t>
            </a:r>
            <a:r>
              <a:rPr lang="ru-RU" sz="1600" dirty="0" err="1"/>
              <a:t>attribute</a:t>
            </a:r>
            <a:r>
              <a:rPr lang="ru-RU" sz="1600" dirty="0"/>
              <a:t> </a:t>
            </a:r>
            <a:r>
              <a:rPr lang="ru-RU" sz="1600" dirty="0" err="1"/>
              <a:t>or</a:t>
            </a:r>
            <a:r>
              <a:rPr lang="ru-RU" sz="1600" dirty="0"/>
              <a:t> </a:t>
            </a:r>
            <a:r>
              <a:rPr lang="ru-RU" sz="1600" dirty="0" err="1"/>
              <a:t>method</a:t>
            </a:r>
            <a:r>
              <a:rPr lang="ru-RU" sz="1600" dirty="0"/>
              <a:t>/</a:t>
            </a:r>
            <a:r>
              <a:rPr lang="ru-RU" sz="1600" dirty="0" err="1"/>
              <a:t>function</a:t>
            </a:r>
            <a:r>
              <a:rPr lang="ru-RU" sz="1600" dirty="0"/>
              <a:t> </a:t>
            </a:r>
            <a:r>
              <a:rPr lang="ru-RU" sz="1600" dirty="0" err="1"/>
              <a:t>that</a:t>
            </a:r>
            <a:r>
              <a:rPr lang="ru-RU" sz="1600" dirty="0"/>
              <a:t> </a:t>
            </a:r>
            <a:r>
              <a:rPr lang="ru-RU" sz="1600" dirty="0" err="1"/>
              <a:t>is</a:t>
            </a:r>
            <a:r>
              <a:rPr lang="ru-RU" sz="1600" dirty="0"/>
              <a:t> a </a:t>
            </a:r>
            <a:r>
              <a:rPr lang="ru-RU" sz="1600" dirty="0" err="1"/>
              <a:t>part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/>
              <a:t>a class </a:t>
            </a:r>
            <a:r>
              <a:rPr lang="ru-RU" sz="1600" dirty="0"/>
              <a:t>(</a:t>
            </a:r>
            <a:r>
              <a:rPr lang="ru-RU" sz="1600" dirty="0" err="1"/>
              <a:t>i.e</a:t>
            </a:r>
            <a:r>
              <a:rPr lang="ru-RU" sz="1600" dirty="0"/>
              <a:t>. </a:t>
            </a:r>
            <a:r>
              <a:rPr lang="ru-RU" sz="1600"/>
              <a:t>a class </a:t>
            </a:r>
            <a:r>
              <a:rPr lang="ru-RU" sz="1600" dirty="0" err="1"/>
              <a:t>member</a:t>
            </a:r>
            <a:r>
              <a:rPr lang="ru-RU" sz="1600" dirty="0"/>
              <a:t>), </a:t>
            </a:r>
            <a:r>
              <a:rPr lang="ru-RU" sz="1600" dirty="0" err="1"/>
              <a:t>optional</a:t>
            </a:r>
            <a:r>
              <a:rPr lang="ru-RU" sz="1600" dirty="0"/>
              <a:t> </a:t>
            </a:r>
            <a:r>
              <a:rPr lang="ru-RU" sz="1600" dirty="0" err="1"/>
              <a:t>notation</a:t>
            </a:r>
            <a:r>
              <a:rPr lang="ru-RU" sz="1600" dirty="0"/>
              <a:t> </a:t>
            </a:r>
            <a:r>
              <a:rPr lang="ru-RU" sz="1600" dirty="0" err="1"/>
              <a:t>may</a:t>
            </a:r>
            <a:r>
              <a:rPr lang="ru-RU" sz="1600" dirty="0"/>
              <a:t> </a:t>
            </a:r>
            <a:r>
              <a:rPr lang="ru-RU" sz="1600" dirty="0" err="1"/>
              <a:t>be</a:t>
            </a:r>
            <a:r>
              <a:rPr lang="ru-RU" sz="1600" dirty="0"/>
              <a:t> </a:t>
            </a:r>
            <a:r>
              <a:rPr lang="ru-RU" sz="1600" dirty="0" err="1"/>
              <a:t>placed</a:t>
            </a:r>
            <a:r>
              <a:rPr lang="ru-RU" sz="1600" dirty="0"/>
              <a:t> </a:t>
            </a:r>
            <a:r>
              <a:rPr lang="ru-RU" sz="1600" dirty="0" err="1"/>
              <a:t>before</a:t>
            </a:r>
            <a:r>
              <a:rPr lang="ru-RU" sz="1600" dirty="0"/>
              <a:t> </a:t>
            </a:r>
            <a:r>
              <a:rPr lang="ru-RU" sz="1600" dirty="0" err="1"/>
              <a:t>that</a:t>
            </a:r>
            <a:r>
              <a:rPr lang="ru-RU" sz="1600" dirty="0"/>
              <a:t> </a:t>
            </a:r>
            <a:r>
              <a:rPr lang="ru-RU" sz="1600" dirty="0" err="1"/>
              <a:t>members</a:t>
            </a:r>
            <a:r>
              <a:rPr lang="ru-RU" sz="1600" dirty="0"/>
              <a:t>' </a:t>
            </a:r>
            <a:r>
              <a:rPr lang="ru-RU" sz="1600" dirty="0" err="1"/>
              <a:t>name</a:t>
            </a:r>
            <a:r>
              <a:rPr lang="ru-RU" sz="1600" dirty="0"/>
              <a:t>: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    + </a:t>
            </a:r>
            <a:r>
              <a:rPr lang="ru-RU" sz="1600" dirty="0" err="1"/>
              <a:t>Public</a:t>
            </a:r>
            <a:endParaRPr lang="ru-RU" sz="1600" dirty="0"/>
          </a:p>
          <a:p>
            <a:pPr algn="just"/>
            <a:r>
              <a:rPr lang="ru-RU" sz="1600" dirty="0"/>
              <a:t>    - </a:t>
            </a:r>
            <a:r>
              <a:rPr lang="ru-RU" sz="1600" dirty="0" err="1"/>
              <a:t>Private</a:t>
            </a:r>
            <a:endParaRPr lang="ru-RU" sz="1600" dirty="0"/>
          </a:p>
          <a:p>
            <a:pPr algn="just"/>
            <a:r>
              <a:rPr lang="ru-RU" sz="1600" dirty="0"/>
              <a:t>    # </a:t>
            </a:r>
            <a:r>
              <a:rPr lang="ru-RU" sz="1600" dirty="0" err="1"/>
              <a:t>Protected</a:t>
            </a:r>
            <a:endParaRPr lang="ru-RU" sz="1600" dirty="0"/>
          </a:p>
          <a:p>
            <a:pPr algn="just"/>
            <a:r>
              <a:rPr lang="ru-RU" sz="1600" dirty="0"/>
              <a:t>    ~ </a:t>
            </a:r>
            <a:r>
              <a:rPr lang="ru-RU" sz="1600" dirty="0" err="1"/>
              <a:t>Package</a:t>
            </a:r>
            <a:r>
              <a:rPr lang="ru-RU" sz="1600" dirty="0"/>
              <a:t>/</a:t>
            </a:r>
            <a:r>
              <a:rPr lang="ru-RU" sz="1600" dirty="0" err="1"/>
              <a:t>Internal</a:t>
            </a:r>
            <a:endParaRPr lang="ru-RU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330200" y="1053830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Plant UML</a:t>
            </a:r>
            <a:endParaRPr lang="ru-RU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59500" y="105383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Mermaid</a:t>
            </a:r>
            <a:endParaRPr lang="ru-RU" b="1" dirty="0"/>
          </a:p>
        </p:txBody>
      </p:sp>
      <p:sp>
        <p:nvSpPr>
          <p:cNvPr id="3" name="Rectangle 2"/>
          <p:cNvSpPr/>
          <p:nvPr/>
        </p:nvSpPr>
        <p:spPr>
          <a:xfrm>
            <a:off x="6159500" y="4119558"/>
            <a:ext cx="252190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theme: mc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1400" b="1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classDiagram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Dummy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field1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field2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method1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method2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28300" y="4435520"/>
            <a:ext cx="1447800" cy="19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4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-30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классов. Абстрактные и статические классы. </a:t>
            </a:r>
            <a:r>
              <a:rPr lang="en-US" sz="4000" dirty="0" err="1"/>
              <a:t>PlantUML</a:t>
            </a:r>
            <a:endParaRPr lang="ru-RU" sz="4000" dirty="0"/>
          </a:p>
        </p:txBody>
      </p:sp>
      <p:sp>
        <p:nvSpPr>
          <p:cNvPr id="2" name="Rectangle 1"/>
          <p:cNvSpPr/>
          <p:nvPr/>
        </p:nvSpPr>
        <p:spPr>
          <a:xfrm>
            <a:off x="212840" y="1239207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startuml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right direction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'определение класса</a:t>
            </a:r>
          </a:p>
          <a:p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ClassName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'публичное статическое свойство (поле, атрибут)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propStatic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'публичный статический метод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methodStatic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arg2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void</a:t>
            </a: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'определение класса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 </a:t>
            </a:r>
            <a:r>
              <a:rPr lang="en-US" sz="12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AbstractClassName 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'публичное абстрактное свойство (поле, атрибут)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prop1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'публичный абстрактный метод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method1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arg2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enduml</a:t>
            </a:r>
            <a:endParaRPr lang="ru-RU" sz="1200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08840" y="4452938"/>
            <a:ext cx="53116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 определение абстрактного класса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 </a:t>
            </a:r>
            <a:r>
              <a:rPr lang="en-US" sz="140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 class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&lt;Name&gt; {}</a:t>
            </a:r>
          </a:p>
          <a:p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</a:t>
            </a:r>
          </a:p>
          <a:p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 определение статического поля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 {static} [+|#|~|-] &lt;Name&gt; : &lt;Type&gt;</a:t>
            </a:r>
          </a:p>
          <a:p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</a:t>
            </a:r>
          </a:p>
          <a:p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 определение абстрактного поля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 {abstract} [+|#|~|-] &lt;Name&gt; : &lt;Type&gt;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0" y="1175804"/>
            <a:ext cx="3811558" cy="27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2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-30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классов. Абстрактные и статические классы. </a:t>
            </a:r>
            <a:r>
              <a:rPr lang="en-US" sz="4000" dirty="0"/>
              <a:t>Mermaid</a:t>
            </a:r>
            <a:endParaRPr lang="ru-RU" sz="4000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206360" y="2703322"/>
            <a:ext cx="5334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also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include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additional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classifiers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definition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following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notation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i.e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after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()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after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type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e.g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someAbstractMethod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()*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someAbstractMethod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$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e.g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someStaticMethod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()$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someStaticMethod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you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also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include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additional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classifiers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field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definition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following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notation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$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e.g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someField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443" y="1164134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theme: mc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r>
              <a:rPr lang="en-US" sz="1400" b="1" dirty="0" err="1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classDiagram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88C89"/>
                </a:solidFill>
                <a:effectLst/>
                <a:latin typeface="Consolas" panose="020B0609020204030204" pitchFamily="49" charset="0"/>
              </a:rPr>
              <a:t>%% </a:t>
            </a:r>
            <a:r>
              <a:rPr lang="ru-RU" sz="1400" b="0" dirty="0">
                <a:solidFill>
                  <a:srgbClr val="888C89"/>
                </a:solidFill>
                <a:effectLst/>
                <a:latin typeface="Consolas" panose="020B0609020204030204" pitchFamily="49" charset="0"/>
              </a:rPr>
              <a:t>определение класса и статические элементы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88C89"/>
                </a:solidFill>
                <a:effectLst/>
                <a:latin typeface="Consolas" panose="020B0609020204030204" pitchFamily="49" charset="0"/>
              </a:rPr>
              <a:t>%% </a:t>
            </a:r>
            <a:r>
              <a:rPr lang="ru-RU" sz="1400" b="0" dirty="0">
                <a:solidFill>
                  <a:srgbClr val="888C89"/>
                </a:solidFill>
                <a:effectLst/>
                <a:latin typeface="Consolas" panose="020B0609020204030204" pitchFamily="49" charset="0"/>
              </a:rPr>
              <a:t>публичное статическое свойство (поле, атрибут)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propStatic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88C89"/>
                </a:solidFill>
                <a:effectLst/>
                <a:latin typeface="Consolas" panose="020B0609020204030204" pitchFamily="49" charset="0"/>
              </a:rPr>
              <a:t>%% </a:t>
            </a:r>
            <a:r>
              <a:rPr lang="ru-RU" sz="1400" b="0" dirty="0">
                <a:solidFill>
                  <a:srgbClr val="888C89"/>
                </a:solidFill>
                <a:effectLst/>
                <a:latin typeface="Consolas" panose="020B0609020204030204" pitchFamily="49" charset="0"/>
              </a:rPr>
              <a:t>публичный статический метод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DEA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methodStatic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)$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88C89"/>
                </a:solidFill>
                <a:effectLst/>
                <a:latin typeface="Consolas" panose="020B0609020204030204" pitchFamily="49" charset="0"/>
              </a:rPr>
              <a:t>%% </a:t>
            </a:r>
            <a:r>
              <a:rPr lang="ru-RU" sz="1400" b="0" dirty="0">
                <a:solidFill>
                  <a:srgbClr val="888C89"/>
                </a:solidFill>
                <a:effectLst/>
                <a:latin typeface="Consolas" panose="020B0609020204030204" pitchFamily="49" charset="0"/>
              </a:rPr>
              <a:t>определение абстрактного  класса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>
                <a:solidFill>
                  <a:srgbClr val="9650C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AbstractClassName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4B4B9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88C89"/>
                </a:solidFill>
                <a:effectLst/>
                <a:latin typeface="Consolas" panose="020B0609020204030204" pitchFamily="49" charset="0"/>
              </a:rPr>
              <a:t>%% </a:t>
            </a:r>
            <a:r>
              <a:rPr lang="ru-RU" sz="1400" b="0" dirty="0">
                <a:solidFill>
                  <a:srgbClr val="888C89"/>
                </a:solidFill>
                <a:effectLst/>
                <a:latin typeface="Consolas" panose="020B0609020204030204" pitchFamily="49" charset="0"/>
              </a:rPr>
              <a:t>публичное абстрактное свойство (поле, атрибут)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prop1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88C89"/>
                </a:solidFill>
                <a:effectLst/>
                <a:latin typeface="Consolas" panose="020B0609020204030204" pitchFamily="49" charset="0"/>
              </a:rPr>
              <a:t>%% </a:t>
            </a:r>
            <a:r>
              <a:rPr lang="ru-RU" sz="1400" b="0" dirty="0">
                <a:solidFill>
                  <a:srgbClr val="888C89"/>
                </a:solidFill>
                <a:effectLst/>
                <a:latin typeface="Consolas" panose="020B0609020204030204" pitchFamily="49" charset="0"/>
              </a:rPr>
              <a:t>публичный абстрактный метод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method1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2288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372" y="1267735"/>
            <a:ext cx="55245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6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" descr="https://plantuml.com/img/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https://plantuml.com/img/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https://plantuml.com/img/protected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https://plantuml.com/img/protected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https://plantuml.com/img/package-private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https://plantuml.com/img/package-private-metho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https://plantuml.com/img/public-field.png"/>
          <p:cNvSpPr>
            <a:spLocks noChangeAspect="1" noChangeArrowheads="1"/>
          </p:cNvSpPr>
          <p:nvPr/>
        </p:nvSpPr>
        <p:spPr bwMode="auto">
          <a:xfrm>
            <a:off x="838200" y="4148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-30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Диаграмма классов. Интерфейсы и перечисления. </a:t>
            </a:r>
            <a:r>
              <a:rPr lang="en-US" sz="4000" dirty="0" err="1"/>
              <a:t>PlantUML</a:t>
            </a:r>
            <a:endParaRPr lang="ru-RU" sz="4000" dirty="0"/>
          </a:p>
        </p:txBody>
      </p:sp>
      <p:sp>
        <p:nvSpPr>
          <p:cNvPr id="4" name="Rectangle 3"/>
          <p:cNvSpPr/>
          <p:nvPr/>
        </p:nvSpPr>
        <p:spPr>
          <a:xfrm>
            <a:off x="6308840" y="3907800"/>
            <a:ext cx="53116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 определение перечисления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enums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&lt;Name&gt; {}</a:t>
            </a:r>
          </a:p>
          <a:p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</a:t>
            </a:r>
          </a:p>
          <a:p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 определение интерфейса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 interface &lt;Name&gt; {}</a:t>
            </a:r>
          </a:p>
          <a:p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'''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545" y="1198751"/>
            <a:ext cx="2524125" cy="23717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1499" y="1198751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startuml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right direction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'определение перечисления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One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Two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Three 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'определение интерфейса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'свойство (поле, атрибут)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Prop1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'публичный абстрактный метод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method1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arg1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arg2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method2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enduml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90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4851</Words>
  <Application>Microsoft Office PowerPoint</Application>
  <PresentationFormat>Широкоэкранный</PresentationFormat>
  <Paragraphs>1163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Office Theme</vt:lpstr>
      <vt:lpstr>UML-диаграммы на примере средств визуализации PlantUML и Mermaid</vt:lpstr>
      <vt:lpstr>Диаграммы классов</vt:lpstr>
      <vt:lpstr>Диаграмма классов. Объявление. PlantUML</vt:lpstr>
      <vt:lpstr>Презентация PowerPoint</vt:lpstr>
      <vt:lpstr>Презентация PowerPoint</vt:lpstr>
      <vt:lpstr>Диаграмма классов. Уровни видимости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классов. Типы связей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Диаграммы состояний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Диаграммы активности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Диаграммы компонентов</vt:lpstr>
      <vt:lpstr>Презентация PowerPoint</vt:lpstr>
      <vt:lpstr>Презентация PowerPoint</vt:lpstr>
      <vt:lpstr>Диаграммы развёртывания</vt:lpstr>
      <vt:lpstr>Презентация PowerPoint</vt:lpstr>
      <vt:lpstr>Презентация PowerPoint</vt:lpstr>
      <vt:lpstr>Диаграммы последовательности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Solopiy</dc:creator>
  <cp:lastModifiedBy>Руслан Гибадуллин</cp:lastModifiedBy>
  <cp:revision>74</cp:revision>
  <dcterms:created xsi:type="dcterms:W3CDTF">2025-09-21T20:07:17Z</dcterms:created>
  <dcterms:modified xsi:type="dcterms:W3CDTF">2025-10-04T08:33:18Z</dcterms:modified>
</cp:coreProperties>
</file>