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90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C8D3-0BBA-452B-94E8-5A8F4B2A675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98D1-AB5B-453A-B864-D947AC5024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C8D3-0BBA-452B-94E8-5A8F4B2A675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98D1-AB5B-453A-B864-D947AC5024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C8D3-0BBA-452B-94E8-5A8F4B2A675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98D1-AB5B-453A-B864-D947AC50249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C8D3-0BBA-452B-94E8-5A8F4B2A675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98D1-AB5B-453A-B864-D947AC5024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C8D3-0BBA-452B-94E8-5A8F4B2A675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98D1-AB5B-453A-B864-D947AC5024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C8D3-0BBA-452B-94E8-5A8F4B2A675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98D1-AB5B-453A-B864-D947AC5024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C8D3-0BBA-452B-94E8-5A8F4B2A675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98D1-AB5B-453A-B864-D947AC5024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C8D3-0BBA-452B-94E8-5A8F4B2A675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98D1-AB5B-453A-B864-D947AC5024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C8D3-0BBA-452B-94E8-5A8F4B2A675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98D1-AB5B-453A-B864-D947AC5024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C8D3-0BBA-452B-94E8-5A8F4B2A675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98D1-AB5B-453A-B864-D947AC50249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C8D3-0BBA-452B-94E8-5A8F4B2A675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98D1-AB5B-453A-B864-D947AC50249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8E5C8D3-0BBA-452B-94E8-5A8F4B2A675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2C498D1-AB5B-453A-B864-D947AC50249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cflow.org/" TargetMode="External"/><Relationship Id="rId2" Type="http://schemas.openxmlformats.org/officeDocument/2006/relationships/hyperlink" Target="https://cucumbe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leniumhq.org/" TargetMode="External"/><Relationship Id="rId5" Type="http://schemas.openxmlformats.org/officeDocument/2006/relationships/hyperlink" Target="https://github.com/davidwhitney/Passenger" TargetMode="External"/><Relationship Id="rId4" Type="http://schemas.openxmlformats.org/officeDocument/2006/relationships/hyperlink" Target="https://github.com/digitalthumbs/BDDExample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news/2013/09/care-about-bdd" TargetMode="External"/><Relationship Id="rId2" Type="http://schemas.openxmlformats.org/officeDocument/2006/relationships/hyperlink" Target="http://en.wikipedia.org/wiki/Domain-Driven_Desig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main-specific_language" TargetMode="External"/><Relationship Id="rId2" Type="http://schemas.openxmlformats.org/officeDocument/2006/relationships/hyperlink" Target="https://en.wikipedia.org/wiki/Hoare_logi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ehavior-driven_development" TargetMode="External"/><Relationship Id="rId5" Type="http://schemas.openxmlformats.org/officeDocument/2006/relationships/hyperlink" Target="https://en.wikipedia.org/wiki/User_story" TargetMode="External"/><Relationship Id="rId4" Type="http://schemas.openxmlformats.org/officeDocument/2006/relationships/hyperlink" Target="https://en.wikipedia.org/wiki/Business_valu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oughtworks.com/insights/blog/3-misconceptions-about-bd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cumber_(software)" TargetMode="External"/><Relationship Id="rId2" Type="http://schemas.openxmlformats.org/officeDocument/2006/relationships/hyperlink" Target="https://en.wikipedia.org/wiki/Domain_specific_langu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pecflow.org/" TargetMode="External"/><Relationship Id="rId4" Type="http://schemas.openxmlformats.org/officeDocument/2006/relationships/hyperlink" Target="http://jbehave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ecflow.org/getting-starte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Behavioral Driven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Using </a:t>
            </a:r>
            <a:r>
              <a:rPr lang="en-US" sz="2800" dirty="0"/>
              <a:t>C# and </a:t>
            </a:r>
            <a:r>
              <a:rPr lang="en-US" sz="2800" dirty="0" err="1"/>
              <a:t>Specflow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53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OK, enough boring slides…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814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4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362200"/>
            <a:ext cx="8686799" cy="4343400"/>
          </a:xfrm>
        </p:spPr>
        <p:txBody>
          <a:bodyPr/>
          <a:lstStyle/>
          <a:p>
            <a:r>
              <a:rPr lang="en-US" dirty="0" smtClean="0"/>
              <a:t>Cucumber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https://cucumber.io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SpecFlow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http://www.specflow.org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 Code - </a:t>
            </a:r>
            <a:r>
              <a:rPr lang="en-US" dirty="0" smtClean="0">
                <a:hlinkClick r:id="rId4"/>
              </a:rPr>
              <a:t>https://github.com/digitalthumbs/BDDExamples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Passenger 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github.com/davidwhitney/Passenger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Selenium - </a:t>
            </a:r>
            <a:r>
              <a:rPr lang="en-US" dirty="0">
                <a:hlinkClick r:id="rId6"/>
              </a:rPr>
              <a:t>http://www.seleniumhq.org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0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675466"/>
            <a:ext cx="8686799" cy="4030133"/>
          </a:xfrm>
        </p:spPr>
        <p:txBody>
          <a:bodyPr>
            <a:normAutofit/>
          </a:bodyPr>
          <a:lstStyle/>
          <a:p>
            <a:r>
              <a:rPr lang="en-US" dirty="0"/>
              <a:t>Love C#, started with MSFT development (VB4)</a:t>
            </a:r>
          </a:p>
          <a:p>
            <a:endParaRPr lang="en-US" dirty="0" smtClean="0"/>
          </a:p>
          <a:p>
            <a:r>
              <a:rPr lang="en-US" dirty="0"/>
              <a:t>Waterfall -&gt; Agile -&gt; Scrum</a:t>
            </a:r>
          </a:p>
          <a:p>
            <a:endParaRPr lang="en-US" dirty="0" smtClean="0"/>
          </a:p>
          <a:p>
            <a:r>
              <a:rPr lang="en-US" dirty="0"/>
              <a:t>Certified Scrum Master</a:t>
            </a:r>
          </a:p>
          <a:p>
            <a:endParaRPr lang="en-US" dirty="0" smtClean="0"/>
          </a:p>
          <a:p>
            <a:r>
              <a:rPr lang="en-US" dirty="0" smtClean="0"/>
              <a:t>Director of Development at Yesmail Interactive</a:t>
            </a:r>
          </a:p>
          <a:p>
            <a:endParaRPr lang="en-US" dirty="0"/>
          </a:p>
          <a:p>
            <a:r>
              <a:rPr lang="en-US" dirty="0"/>
              <a:t>Twitter - @</a:t>
            </a:r>
            <a:r>
              <a:rPr lang="en-US" dirty="0" err="1"/>
              <a:t>digitalthumbs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Me</a:t>
            </a:r>
            <a:br>
              <a:rPr lang="en-US" dirty="0" smtClean="0"/>
            </a:br>
            <a:r>
              <a:rPr lang="en-US" sz="2800" dirty="0" smtClean="0"/>
              <a:t>David Grigoli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0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362200"/>
            <a:ext cx="8686799" cy="3763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Problem:</a:t>
            </a:r>
          </a:p>
          <a:p>
            <a:r>
              <a:rPr lang="en-US" dirty="0" smtClean="0"/>
              <a:t>Agile helps </a:t>
            </a:r>
            <a:r>
              <a:rPr lang="en-US" dirty="0"/>
              <a:t>us move away from creating upfront precise requirements into </a:t>
            </a:r>
            <a:r>
              <a:rPr lang="en-US" dirty="0" smtClean="0"/>
              <a:t>smaller </a:t>
            </a:r>
            <a:r>
              <a:rPr lang="en-US" dirty="0"/>
              <a:t>pieces of ideas, but we still have a huge amount of waste with lots of discovery and misunderstandings late in the </a:t>
            </a:r>
            <a:r>
              <a:rPr lang="en-US" dirty="0" smtClean="0"/>
              <a:t>process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</a:t>
            </a:r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eant </a:t>
            </a:r>
            <a:r>
              <a:rPr lang="en-US" dirty="0"/>
              <a:t>to improve </a:t>
            </a:r>
            <a:r>
              <a:rPr lang="en-US" dirty="0" smtClean="0"/>
              <a:t>the </a:t>
            </a:r>
            <a:r>
              <a:rPr lang="en-US" dirty="0"/>
              <a:t>communication between people working in the problem domain and in the </a:t>
            </a:r>
            <a:r>
              <a:rPr lang="en-US" dirty="0" smtClean="0"/>
              <a:t>solution domain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eant </a:t>
            </a:r>
            <a:r>
              <a:rPr lang="en-US" dirty="0"/>
              <a:t>to create and grow a common area of understanding between the two domains, to create a common language, an ubiquitous language as defined in </a:t>
            </a:r>
            <a:r>
              <a:rPr lang="en-US" dirty="0">
                <a:hlinkClick r:id="rId2"/>
              </a:rPr>
              <a:t>Domain-Driven Design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care about BDD?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6391842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/>
              </a:rPr>
              <a:t>http://www.infoq.com/news/2013/09/care-about-bdd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514600"/>
            <a:ext cx="8686799" cy="4267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Specialized form of </a:t>
            </a:r>
            <a:r>
              <a:rPr lang="en-US" dirty="0" smtClean="0">
                <a:hlinkClick r:id="rId2" tooltip="Hoare logic"/>
              </a:rPr>
              <a:t>Hoare logic</a:t>
            </a:r>
            <a:r>
              <a:rPr lang="en-US" dirty="0" smtClean="0"/>
              <a:t> applied to test-driven development which focuses on behavioral specification of software units using the </a:t>
            </a:r>
            <a:r>
              <a:rPr lang="en-US" dirty="0" smtClean="0">
                <a:hlinkClick r:id="rId3" tooltip="Domain-specific language"/>
              </a:rPr>
              <a:t>Domain Language</a:t>
            </a:r>
            <a:r>
              <a:rPr lang="en-US" dirty="0" smtClean="0"/>
              <a:t> of the situation.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“Desired behavior" = requirements set by the business — that is, the desired behavior that has </a:t>
            </a:r>
            <a:r>
              <a:rPr lang="en-US" dirty="0" smtClean="0">
                <a:hlinkClick r:id="rId4" tooltip="Business value"/>
              </a:rPr>
              <a:t>business value</a:t>
            </a:r>
            <a:r>
              <a:rPr lang="en-US" dirty="0" smtClean="0"/>
              <a:t> for the stakeholders of the software unit under construction.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Business analysts/QA, and developers should collaborate in this area and should specify behavior in terms of user stories, which are each explicitly written down in a dedicated document.</a:t>
            </a:r>
          </a:p>
          <a:p>
            <a:endParaRPr lang="en-US" dirty="0"/>
          </a:p>
          <a:p>
            <a:r>
              <a:rPr lang="en-US" dirty="0"/>
              <a:t>Use a semi-formal format for behavioral specification which is borrowed from </a:t>
            </a:r>
            <a:r>
              <a:rPr lang="en-US" dirty="0">
                <a:hlinkClick r:id="rId5" tooltip="User story"/>
              </a:rPr>
              <a:t>user story</a:t>
            </a:r>
            <a:r>
              <a:rPr lang="en-US" dirty="0"/>
              <a:t> </a:t>
            </a:r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BDD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6534834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6"/>
              </a:rPr>
              <a:t>https://en.wikipedia.org/wiki/Behavior-driven_development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286000"/>
            <a:ext cx="8610599" cy="40502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Misconceptions:</a:t>
            </a:r>
          </a:p>
          <a:p>
            <a:r>
              <a:rPr lang="en-US" dirty="0" smtClean="0"/>
              <a:t>Often </a:t>
            </a:r>
            <a:r>
              <a:rPr lang="en-US" dirty="0"/>
              <a:t>misunderstood among developers, QAs and even BAs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O</a:t>
            </a:r>
            <a:r>
              <a:rPr lang="en-US" dirty="0" smtClean="0"/>
              <a:t>ften teams say their using </a:t>
            </a:r>
            <a:r>
              <a:rPr lang="en-US" dirty="0"/>
              <a:t>BDD, </a:t>
            </a:r>
            <a:r>
              <a:rPr lang="en-US" dirty="0" smtClean="0"/>
              <a:t>but turns </a:t>
            </a:r>
            <a:r>
              <a:rPr lang="en-US" dirty="0"/>
              <a:t>out many times </a:t>
            </a:r>
            <a:r>
              <a:rPr lang="en-US" dirty="0" smtClean="0"/>
              <a:t>that </a:t>
            </a:r>
            <a:r>
              <a:rPr lang="en-US" dirty="0"/>
              <a:t>only a BDD tool for test automation </a:t>
            </a:r>
            <a:r>
              <a:rPr lang="en-US" dirty="0" smtClean="0"/>
              <a:t>is being used - </a:t>
            </a:r>
            <a:r>
              <a:rPr lang="en-US" dirty="0"/>
              <a:t>and not the BDD concepts itself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Benefits: </a:t>
            </a:r>
            <a:endParaRPr lang="en-US" dirty="0"/>
          </a:p>
          <a:p>
            <a:r>
              <a:rPr lang="en-US" dirty="0" smtClean="0"/>
              <a:t>Having </a:t>
            </a:r>
            <a:r>
              <a:rPr lang="en-US" dirty="0"/>
              <a:t>a business readable DSL - such as feature files written using Cucumber </a:t>
            </a:r>
            <a:r>
              <a:rPr lang="en-US" dirty="0" smtClean="0"/>
              <a:t>- </a:t>
            </a:r>
            <a:r>
              <a:rPr lang="en-US" dirty="0"/>
              <a:t>has benefits beyond the nuts and bolts of development.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It's </a:t>
            </a:r>
            <a:r>
              <a:rPr lang="en-US" dirty="0"/>
              <a:t>not just about code; it's about improving the all-important communication within the team.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more about BDD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6336268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2"/>
              </a:rPr>
              <a:t>https://www.thoughtworks.com/insights/blog/3-misconceptions-about-bdd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7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675467"/>
            <a:ext cx="8686799" cy="34506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BDD is largely facilitated through the use of a simple </a:t>
            </a:r>
            <a:r>
              <a:rPr lang="en-US" dirty="0">
                <a:hlinkClick r:id="rId2" tooltip="Domain specific language"/>
              </a:rPr>
              <a:t>domain specific language</a:t>
            </a:r>
            <a:r>
              <a:rPr lang="en-US" dirty="0"/>
              <a:t> (DSL) using natural language constructs (e.g., English-like sentences) that can express the behavior and the expected outcomes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Gherkin seems to be the industry standard DSL</a:t>
            </a:r>
          </a:p>
          <a:p>
            <a:endParaRPr lang="en-US" dirty="0" smtClean="0"/>
          </a:p>
          <a:p>
            <a:r>
              <a:rPr lang="en-US" dirty="0" smtClean="0"/>
              <a:t>Frameworks and Tools:</a:t>
            </a:r>
          </a:p>
          <a:p>
            <a:pPr lvl="1"/>
            <a:r>
              <a:rPr lang="en-US" dirty="0">
                <a:hlinkClick r:id="rId3" tooltip="Cucumber (software)"/>
              </a:rPr>
              <a:t>Cucumber</a:t>
            </a:r>
            <a:r>
              <a:rPr lang="en-US" dirty="0"/>
              <a:t> (Ruby framework)</a:t>
            </a:r>
          </a:p>
          <a:p>
            <a:pPr lvl="1"/>
            <a:r>
              <a:rPr lang="en-US" dirty="0" err="1">
                <a:hlinkClick r:id="rId4"/>
              </a:rPr>
              <a:t>JBehave</a:t>
            </a:r>
            <a:r>
              <a:rPr lang="en-US" dirty="0"/>
              <a:t> (Java framework)</a:t>
            </a:r>
          </a:p>
          <a:p>
            <a:pPr lvl="1"/>
            <a:r>
              <a:rPr lang="en-US" dirty="0" err="1">
                <a:hlinkClick r:id="rId5"/>
              </a:rPr>
              <a:t>SpecFlow</a:t>
            </a:r>
            <a:r>
              <a:rPr lang="en-US" dirty="0"/>
              <a:t> (.NET framework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Many more…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BDD?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3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675467"/>
            <a:ext cx="8686799" cy="34506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Starts </a:t>
            </a:r>
            <a:r>
              <a:rPr lang="en-US" dirty="0"/>
              <a:t>by specifying the initial condition that is assumed to be true at the beginning of the scenario.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</a:t>
            </a:r>
            <a:r>
              <a:rPr lang="en-US" dirty="0"/>
              <a:t>may consist of a single clause, or several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It then states which event triggers the start of the scenario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Finally, it states the expected outcome, in one or more clauses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Think the 3 A’s of unit testing: Arrange, Act, Assert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828800"/>
            <a:ext cx="8305799" cy="48767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Story</a:t>
            </a:r>
            <a:r>
              <a:rPr lang="en-US" dirty="0"/>
              <a:t>: Returns go to stock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In </a:t>
            </a:r>
            <a:r>
              <a:rPr lang="en-US" b="1" dirty="0"/>
              <a:t>order to</a:t>
            </a:r>
            <a:r>
              <a:rPr lang="en-US" dirty="0"/>
              <a:t> keep track of stock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As </a:t>
            </a:r>
            <a:r>
              <a:rPr lang="en-US" b="1" dirty="0"/>
              <a:t>a</a:t>
            </a:r>
            <a:r>
              <a:rPr lang="en-US" dirty="0"/>
              <a:t> store owner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 </a:t>
            </a:r>
            <a:r>
              <a:rPr lang="en-US" b="1" dirty="0"/>
              <a:t>want to</a:t>
            </a:r>
            <a:r>
              <a:rPr lang="en-US" dirty="0"/>
              <a:t> add items back to stock when they're returned 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Scenario </a:t>
            </a:r>
            <a:r>
              <a:rPr lang="en-US" b="1" dirty="0"/>
              <a:t>1:</a:t>
            </a:r>
            <a:r>
              <a:rPr lang="en-US" dirty="0"/>
              <a:t> Refunded items should be returned to stock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Given</a:t>
            </a:r>
            <a:r>
              <a:rPr lang="en-US" dirty="0" smtClean="0"/>
              <a:t> </a:t>
            </a:r>
            <a:r>
              <a:rPr lang="en-US" dirty="0"/>
              <a:t>a customer previously bought a black sweater from me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/>
              <a:t>I currently have three black sweaters left in stock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When</a:t>
            </a:r>
            <a:r>
              <a:rPr lang="en-US" dirty="0" smtClean="0"/>
              <a:t> </a:t>
            </a:r>
            <a:r>
              <a:rPr lang="en-US" dirty="0"/>
              <a:t>he returns the sweater for a refund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dirty="0"/>
              <a:t>I should have four black sweaters in stock 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Scenario </a:t>
            </a:r>
            <a:r>
              <a:rPr lang="en-US" b="1" dirty="0"/>
              <a:t>2:</a:t>
            </a:r>
            <a:r>
              <a:rPr lang="en-US" dirty="0"/>
              <a:t> Replaced items should be returned to stock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Given</a:t>
            </a:r>
            <a:r>
              <a:rPr lang="en-US" dirty="0" smtClean="0"/>
              <a:t> </a:t>
            </a:r>
            <a:r>
              <a:rPr lang="en-US" dirty="0"/>
              <a:t>that a customer buys a blue garment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/>
              <a:t>I have two blue garments in stock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/>
              <a:t>three black garments in stock.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When</a:t>
            </a:r>
            <a:r>
              <a:rPr lang="en-US" dirty="0" smtClean="0"/>
              <a:t> </a:t>
            </a:r>
            <a:r>
              <a:rPr lang="en-US" dirty="0"/>
              <a:t>he returns the garment for a replacement in black,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dirty="0"/>
              <a:t>I should have three blue garments in stock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/>
              <a:t>two black garments in stock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with Scenario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675466"/>
            <a:ext cx="8686799" cy="395393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.NET implementation of Cucumber</a:t>
            </a:r>
          </a:p>
          <a:p>
            <a:endParaRPr lang="en-US" dirty="0" smtClean="0"/>
          </a:p>
          <a:p>
            <a:r>
              <a:rPr lang="en-US" dirty="0" smtClean="0"/>
              <a:t>Visual Studio Integration</a:t>
            </a:r>
          </a:p>
          <a:p>
            <a:endParaRPr lang="en-US" dirty="0"/>
          </a:p>
          <a:p>
            <a:r>
              <a:rPr lang="en-US" dirty="0" smtClean="0"/>
              <a:t>Has it’s own test execution engine - “Runner”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also use other test </a:t>
            </a:r>
            <a:r>
              <a:rPr lang="en-US" dirty="0" smtClean="0"/>
              <a:t>engines </a:t>
            </a:r>
            <a:r>
              <a:rPr lang="en-US" dirty="0"/>
              <a:t>like </a:t>
            </a:r>
            <a:r>
              <a:rPr lang="en-US" dirty="0" err="1"/>
              <a:t>MsTest</a:t>
            </a:r>
            <a:r>
              <a:rPr lang="en-US" dirty="0"/>
              <a:t>, </a:t>
            </a:r>
            <a:r>
              <a:rPr lang="en-US" dirty="0" err="1"/>
              <a:t>xUnit</a:t>
            </a:r>
            <a:r>
              <a:rPr lang="en-US" dirty="0"/>
              <a:t>, </a:t>
            </a:r>
            <a:r>
              <a:rPr lang="en-US" dirty="0" err="1"/>
              <a:t>MbUnit</a:t>
            </a:r>
            <a:r>
              <a:rPr lang="en-US" dirty="0"/>
              <a:t> or </a:t>
            </a:r>
            <a:r>
              <a:rPr lang="en-US" dirty="0" err="1" smtClean="0"/>
              <a:t>Nunit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Getting </a:t>
            </a:r>
            <a:r>
              <a:rPr lang="en-US" dirty="0"/>
              <a:t>started -&gt; </a:t>
            </a:r>
            <a:r>
              <a:rPr lang="en-US" dirty="0" smtClean="0">
                <a:hlinkClick r:id="rId2"/>
              </a:rPr>
              <a:t>http://www.specflow.org/getting-started/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0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426</TotalTime>
  <Words>414</Words>
  <Application>Microsoft Office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Waveform</vt:lpstr>
      <vt:lpstr>Behavioral Driven Development</vt:lpstr>
      <vt:lpstr>About Me David Grigoli</vt:lpstr>
      <vt:lpstr>Why should I care about BDD?</vt:lpstr>
      <vt:lpstr>Principles of BDD</vt:lpstr>
      <vt:lpstr>A little more about BDD</vt:lpstr>
      <vt:lpstr>How do we BDD?</vt:lpstr>
      <vt:lpstr>Scenarios</vt:lpstr>
      <vt:lpstr>User Story with Scenario Example</vt:lpstr>
      <vt:lpstr>SpecFlow</vt:lpstr>
      <vt:lpstr>Code Example</vt:lpstr>
      <vt:lpstr>Resources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Driven Development</dc:title>
  <dc:creator>Grigoli, David</dc:creator>
  <cp:lastModifiedBy>Grigoli, David</cp:lastModifiedBy>
  <cp:revision>21</cp:revision>
  <dcterms:created xsi:type="dcterms:W3CDTF">2015-11-16T03:01:06Z</dcterms:created>
  <dcterms:modified xsi:type="dcterms:W3CDTF">2015-11-18T02:18:20Z</dcterms:modified>
</cp:coreProperties>
</file>