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8" r:id="rId6"/>
    <p:sldId id="263" r:id="rId7"/>
    <p:sldId id="264" r:id="rId8"/>
    <p:sldId id="282" r:id="rId9"/>
    <p:sldId id="283" r:id="rId10"/>
    <p:sldId id="285" r:id="rId11"/>
    <p:sldId id="267" r:id="rId12"/>
    <p:sldId id="265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61" r:id="rId26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7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9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54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53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72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30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96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8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24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196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note about the leap second.</a:t>
            </a:r>
          </a:p>
          <a:p>
            <a:r>
              <a:rPr lang="en-CA" dirty="0" smtClean="0"/>
              <a:t>What is the result of March 30</a:t>
            </a:r>
            <a:r>
              <a:rPr lang="en-CA" baseline="30000" dirty="0" smtClean="0"/>
              <a:t>th</a:t>
            </a:r>
            <a:r>
              <a:rPr lang="en-CA" dirty="0" smtClean="0"/>
              <a:t> – one month?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60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647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will not be covering </a:t>
            </a:r>
            <a:r>
              <a:rPr lang="en-CA" dirty="0" err="1" smtClean="0"/>
              <a:t>Pex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04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31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1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5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46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CSharpDevConnec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microsoft.com/en-us/projects/contracts/userdoc.pdf" TargetMode="External"/><Relationship Id="rId5" Type="http://schemas.openxmlformats.org/officeDocument/2006/relationships/hyperlink" Target="https://visualstudiogallery.msdn.microsoft.com/02de7066-b6ca-42b3-8b3c-2562c7fa024f" TargetMode="External"/><Relationship Id="rId4" Type="http://schemas.openxmlformats.org/officeDocument/2006/relationships/hyperlink" Target="https://visualstudiogallery.msdn.microsoft.com/1ec7db13-3363-46c9-851f-1ce455f66970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hyperlink" Target="https://github.com/CSharpDevConnec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sharpdevconnect@gmail.com" TargetMode="External"/><Relationship Id="rId5" Type="http://schemas.openxmlformats.org/officeDocument/2006/relationships/hyperlink" Target="mailto:chris.sippel@magnetforensics.com" TargetMode="External"/><Relationship Id="rId10" Type="http://schemas.openxmlformats.org/officeDocument/2006/relationships/image" Target="../media/image13.png"/><Relationship Id="rId4" Type="http://schemas.openxmlformats.org/officeDocument/2006/relationships/hyperlink" Target="mailto:mike.parkhill@magnetforensics.com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OLID_(object-oriented_design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07997"/>
            <a:ext cx="9144000" cy="170126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Code Contracts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553" y="3838578"/>
            <a:ext cx="9144000" cy="932258"/>
          </a:xfrm>
        </p:spPr>
        <p:txBody>
          <a:bodyPr/>
          <a:lstStyle/>
          <a:p>
            <a:r>
              <a:rPr lang="en-CA" smtClean="0">
                <a:solidFill>
                  <a:schemeClr val="bg1"/>
                </a:solidFill>
              </a:rPr>
              <a:t>May 17, </a:t>
            </a:r>
            <a:r>
              <a:rPr lang="en-CA" dirty="0" smtClean="0">
                <a:solidFill>
                  <a:schemeClr val="bg1"/>
                </a:solidFill>
              </a:rPr>
              <a:t>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Todd Lang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Liskov</a:t>
            </a:r>
            <a:r>
              <a:rPr lang="en-CA" dirty="0" smtClean="0">
                <a:solidFill>
                  <a:schemeClr val="accent1"/>
                </a:solidFill>
              </a:rPr>
              <a:t> Substitution Principle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581786"/>
            <a:ext cx="10515600" cy="93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“Objects in a program should be replaceable with instances of their subtypes without altering the correctness of that program”</a:t>
            </a:r>
          </a:p>
          <a:p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798447"/>
            <a:ext cx="10515600" cy="936216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Any implementation of an object API must adhere to the same restrictions as all other implementations.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734662"/>
            <a:ext cx="10515600" cy="131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Object1 and Object2 are descendants of Object.  Object1 must not impose any different restrictions on its usage than those of Object2, or the substitution principle is violated.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Contracts and Interfaces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C# doesn’t allow code for interfaces!  What do we do?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772502"/>
            <a:ext cx="10221686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ContractClass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FooFactoryContract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IFooFactory</a:t>
            </a:r>
            <a:endParaRPr lang="en-US" altLang="en-US" sz="14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ContractClassFor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IFooFactory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nternal abstract class</a:t>
            </a: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FooFactoryContract</a:t>
            </a: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IFooFactory</a:t>
            </a:r>
            <a:endParaRPr lang="en-US" altLang="en-US" sz="14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299064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Create a hidden abstract implementation of the class.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732770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All contracts are imposed all implementations of the interface.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5206208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Like inheritance, implementers may not impose additional Requires.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679646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This is the same procedure to use for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Contracts and Constructors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Invariants are enforced at the end of the outermost constructor.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451417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Contract.Requires</a:t>
            </a:r>
            <a:r>
              <a:rPr lang="en-CA" dirty="0" smtClean="0">
                <a:solidFill>
                  <a:schemeClr val="bg1"/>
                </a:solidFill>
              </a:rPr>
              <a:t> are necessary for constructors of interfaces.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077209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Otherwise, nothing special.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Contracts and Existing Code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772149"/>
            <a:ext cx="10515600" cy="51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No, they didn’t forget code existed before Code Contracts.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290356"/>
            <a:ext cx="10515600" cy="461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Leave all your condition checking code in place.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751910"/>
            <a:ext cx="10515600" cy="461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Add </a:t>
            </a:r>
            <a:r>
              <a:rPr lang="en-CA" dirty="0" err="1" smtClean="0">
                <a:solidFill>
                  <a:schemeClr val="bg1"/>
                </a:solidFill>
              </a:rPr>
              <a:t>Contract.EndContractBlock</a:t>
            </a:r>
            <a:r>
              <a:rPr lang="en-CA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213464"/>
            <a:ext cx="10515600" cy="461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Profit?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Contracts and Existing Code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772149"/>
            <a:ext cx="10515600" cy="51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What to do when dealing with code that does not have contracts?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290356"/>
            <a:ext cx="10515600" cy="461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Contract.Assume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to the rescue.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751910"/>
            <a:ext cx="10515600" cy="461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Used only by the static verification.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213464"/>
            <a:ext cx="10515600" cy="461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Creates a fact that cannot be otherwise proven.</a:t>
            </a:r>
          </a:p>
        </p:txBody>
      </p:sp>
    </p:spTree>
    <p:extLst>
      <p:ext uri="{BB962C8B-B14F-4D97-AF65-F5344CB8AC3E}">
        <p14:creationId xmlns:p14="http://schemas.microsoft.com/office/powerpoint/2010/main" val="35033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Advanced Concepts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932090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Contract.EnsuresOnThrow</a:t>
            </a:r>
            <a:r>
              <a:rPr lang="en-CA" dirty="0" smtClean="0">
                <a:solidFill>
                  <a:schemeClr val="bg1"/>
                </a:solidFill>
              </a:rPr>
              <a:t>&lt;T&gt;()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Whenever an exception of type T is thrown, this condition will be true.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12275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Contract.ForAll</a:t>
            </a:r>
            <a:r>
              <a:rPr lang="en-C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Ensures the condition holds true for all enumerable elements.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326675"/>
            <a:ext cx="10515600" cy="93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>
                <a:solidFill>
                  <a:schemeClr val="bg1"/>
                </a:solidFill>
              </a:rPr>
              <a:t>Contract.ValueAtReturn</a:t>
            </a:r>
            <a:r>
              <a:rPr lang="en-C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Allows for contracts on out parameters.</a:t>
            </a: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Configuring Code Contracts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6"/>
            <a:ext cx="10515600" cy="514078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Create a new mode “Static Analysis”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994264"/>
            <a:ext cx="10515600" cy="51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Static analysis is SLOOOOOOO…wait for it...OOOOOOOW.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508342"/>
            <a:ext cx="10515600" cy="51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Debug mode, full checking, but no analysis.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37" y="3022420"/>
            <a:ext cx="8027126" cy="316641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516278">
            <a:off x="6479179" y="3746087"/>
            <a:ext cx="2142308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Configuring Code Contracts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96661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Release mode, less stringent checking, no analysis.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77" y="2072641"/>
            <a:ext cx="8106045" cy="323958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894868">
            <a:off x="6618514" y="2988267"/>
            <a:ext cx="1837509" cy="52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4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Configuring Code Contracts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9611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Full checking with analysis.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12" y="1906905"/>
            <a:ext cx="8772367" cy="354210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60886">
            <a:off x="1863636" y="5640599"/>
            <a:ext cx="1863634" cy="592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Configuring Static Analysis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0189" y="1480186"/>
            <a:ext cx="10515600" cy="46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These are only suggestions, but they work well for us.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0" y="1942012"/>
            <a:ext cx="7070107" cy="43879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19279">
            <a:off x="820734" y="5293324"/>
            <a:ext cx="31021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Fear this, but aspire higher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0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are Code Contracts?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11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Code Contracts help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171836"/>
            <a:ext cx="10515600" cy="4811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Make your assumptions explicit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902668"/>
            <a:ext cx="10515600" cy="4995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Static analysis to prove your code is correct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69126" y="2747927"/>
            <a:ext cx="1018467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ArgumentNullException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&gt;(parameter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“parameter”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.Assume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someInternalVariable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.Ensures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Contract.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0);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69126" y="4509908"/>
            <a:ext cx="10184674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caller expects the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postcondition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Contract.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.Result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&gt; 0);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to hold for the interface member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GetFoo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Consider adding such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postcondition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to enforce all implementations to guarantee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Static Analysis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10789"/>
            <a:ext cx="10515600" cy="766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Performed after a build.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For a small amount of code, expect this to take minutes.</a:t>
            </a:r>
          </a:p>
          <a:p>
            <a:pPr marL="0" indent="0">
              <a:buNone/>
            </a:pP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933"/>
            <a:ext cx="6433457" cy="8402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075869"/>
            <a:ext cx="10515600" cy="49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It just saved you from a potential </a:t>
            </a:r>
            <a:r>
              <a:rPr lang="en-CA" dirty="0" err="1" smtClean="0">
                <a:solidFill>
                  <a:schemeClr val="bg1"/>
                </a:solidFill>
              </a:rPr>
              <a:t>NullReferenceException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91558"/>
            <a:ext cx="11110850" cy="52157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4208422"/>
            <a:ext cx="10515600" cy="49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Were you aware this was never modified?  Is it meant to be invariant?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10095"/>
            <a:ext cx="11117036" cy="80272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5743546"/>
            <a:ext cx="10515600" cy="49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Did you know your callers were expecting you to never return null?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Required Tools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90"/>
            <a:ext cx="10515600" cy="95794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  <a:hlinkClick r:id="rId4"/>
              </a:rPr>
              <a:t>Code Contracts for </a:t>
            </a:r>
            <a:r>
              <a:rPr lang="en-CA" dirty="0" err="1" smtClean="0">
                <a:solidFill>
                  <a:schemeClr val="bg1"/>
                </a:solidFill>
                <a:cs typeface="Courier New" panose="02070309020205020404" pitchFamily="49" charset="0"/>
                <a:hlinkClick r:id="rId4"/>
              </a:rPr>
              <a:t>.Net</a:t>
            </a:r>
            <a:endParaRPr lang="en-CA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Includes ccrewriter.exe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586446"/>
            <a:ext cx="10515600" cy="94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  <a:hlinkClick r:id="rId5"/>
              </a:rPr>
              <a:t>Code Contracts Editor Extensions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Adds contracts to </a:t>
            </a:r>
            <a:r>
              <a:rPr lang="en-CA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Intellisense</a:t>
            </a:r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 and project properties page.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53394"/>
            <a:ext cx="10515600" cy="94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  <a:hlinkClick r:id="rId6"/>
              </a:rPr>
              <a:t>Code Contracts User Guide</a:t>
            </a:r>
            <a:endParaRPr lang="en-CA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Covers all usages of Code Contracts and common patterns.</a:t>
            </a:r>
          </a:p>
        </p:txBody>
      </p:sp>
    </p:spTree>
    <p:extLst>
      <p:ext uri="{BB962C8B-B14F-4D97-AF65-F5344CB8AC3E}">
        <p14:creationId xmlns:p14="http://schemas.microsoft.com/office/powerpoint/2010/main" val="2911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4"/>
              </a:rPr>
              <a:t>todd.lang@magnetforensics.com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6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7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http://www.contentpioneers.com/images/emai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39" y="4930319"/>
            <a:ext cx="434771" cy="4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 smtClean="0">
                <a:solidFill>
                  <a:schemeClr val="bg1"/>
                </a:solidFill>
              </a:rPr>
              <a:t>Todd Lang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How do we write Code Contracts?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Contracts consist primarily of 3 parts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7771"/>
            <a:ext cx="10515600" cy="48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Pre-Conditions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637202"/>
            <a:ext cx="10515600" cy="48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Post-Conditions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966633"/>
            <a:ext cx="10515600" cy="48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Invariants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69126" y="2689289"/>
            <a:ext cx="101846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Contract.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someCondition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“message”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69126" y="4024229"/>
            <a:ext cx="101846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Contract.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returnValue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someCondition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69126" y="5448779"/>
            <a:ext cx="101846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Contract.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internalValue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alwaysTrueCondition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Contract.Requires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45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Represents a pre-condition your code requires.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5408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Checked at the start of every execution of your method.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847703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Consists of a </a:t>
            </a:r>
            <a:r>
              <a:rPr lang="en-CA" dirty="0" err="1" smtClean="0">
                <a:solidFill>
                  <a:schemeClr val="bg1"/>
                </a:solidFill>
              </a:rPr>
              <a:t>boolean</a:t>
            </a:r>
            <a:r>
              <a:rPr lang="en-CA" dirty="0" smtClean="0">
                <a:solidFill>
                  <a:schemeClr val="bg1"/>
                </a:solidFill>
              </a:rPr>
              <a:t> condition you want to be true and a message.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3341325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Commonly used wherever “sanity checking” was done.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38200" y="3834947"/>
            <a:ext cx="10184674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400" dirty="0" smtClean="0"/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CA" sz="1400" dirty="0" smtClean="0"/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GetFooByValue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IIdentifier</a:t>
            </a:r>
            <a:r>
              <a:rPr lang="en-CA" sz="1400" dirty="0" smtClean="0"/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identifier,</a:t>
            </a:r>
            <a:r>
              <a:rPr lang="en-CA" sz="1400" dirty="0" smtClean="0"/>
              <a:t> </a:t>
            </a: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1400" dirty="0" smtClean="0"/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ArgumentNullException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&gt;(identifier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“identifier”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&gt;(!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.IsNullOrWhiteSpace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“value”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sz="1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525237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Exception is thrown when any condition fails.</a:t>
            </a: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Contract.Ensures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45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Represents a post-condition your code ensures.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5408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Checked at the end of every execution of your method.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847703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Consists of a </a:t>
            </a:r>
            <a:r>
              <a:rPr lang="en-CA" dirty="0" err="1" smtClean="0">
                <a:solidFill>
                  <a:schemeClr val="bg1"/>
                </a:solidFill>
              </a:rPr>
              <a:t>boolean</a:t>
            </a:r>
            <a:r>
              <a:rPr lang="en-CA" dirty="0" smtClean="0">
                <a:solidFill>
                  <a:schemeClr val="bg1"/>
                </a:solidFill>
              </a:rPr>
              <a:t> condition you will make true.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38200" y="3344296"/>
            <a:ext cx="10184674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400" dirty="0" smtClean="0"/>
              <a:t>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CA" sz="1400" dirty="0" smtClean="0"/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GetFooByValue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IIdentifier</a:t>
            </a:r>
            <a:r>
              <a:rPr lang="en-CA" sz="1400" dirty="0" smtClean="0"/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identifier,</a:t>
            </a:r>
            <a:r>
              <a:rPr lang="en-CA" sz="1400" dirty="0" smtClean="0"/>
              <a:t> </a:t>
            </a: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1400" dirty="0" smtClean="0"/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ArgumentNullException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&gt;(identifier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“identifier”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.Requires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&gt;(!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.IsNullOrWhiteSpace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“value”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.Ensures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.Result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!= </a:t>
            </a:r>
            <a:r>
              <a:rPr lang="en-US" altLang="en-US" sz="14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sz="1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525237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Exception is thrown when any condition fails.</a:t>
            </a:r>
          </a:p>
        </p:txBody>
      </p:sp>
      <p:sp>
        <p:nvSpPr>
          <p:cNvPr id="4" name="Right Arrow 3"/>
          <p:cNvSpPr/>
          <p:nvPr/>
        </p:nvSpPr>
        <p:spPr>
          <a:xfrm rot="11495532">
            <a:off x="5955371" y="4755725"/>
            <a:ext cx="1254034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4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 animBg="1"/>
      <p:bldP spid="17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accent1"/>
                </a:solidFill>
              </a:rPr>
              <a:t>Contract.Invariant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456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Represents a condition that will never change.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5408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Checked at the end of </a:t>
            </a:r>
            <a:r>
              <a:rPr lang="en-CA" u="sng" dirty="0" smtClean="0">
                <a:solidFill>
                  <a:schemeClr val="bg1"/>
                </a:solidFill>
              </a:rPr>
              <a:t>every public method execution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847703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Consists of a </a:t>
            </a:r>
            <a:r>
              <a:rPr lang="en-CA" dirty="0" err="1" smtClean="0">
                <a:solidFill>
                  <a:schemeClr val="bg1"/>
                </a:solidFill>
              </a:rPr>
              <a:t>boolean</a:t>
            </a:r>
            <a:r>
              <a:rPr lang="en-CA" dirty="0" smtClean="0">
                <a:solidFill>
                  <a:schemeClr val="bg1"/>
                </a:solidFill>
              </a:rPr>
              <a:t> condition must always be true.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38200" y="3452018"/>
            <a:ext cx="10184674" cy="15081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ContractInvariantMethod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400" dirty="0" smtClean="0"/>
              <a:t> </a:t>
            </a:r>
            <a:r>
              <a:rPr lang="en-US" sz="1400" dirty="0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sz="1400" dirty="0" smtClean="0"/>
              <a:t> 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ObjectInvariant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Contract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.Invariant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alt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fooFactory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en-US" sz="14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5252371"/>
            <a:ext cx="10515600" cy="49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Exception is thrown when any condition fails.</a:t>
            </a:r>
          </a:p>
        </p:txBody>
      </p:sp>
      <p:sp>
        <p:nvSpPr>
          <p:cNvPr id="4" name="Right Arrow 3"/>
          <p:cNvSpPr/>
          <p:nvPr/>
        </p:nvSpPr>
        <p:spPr>
          <a:xfrm rot="10340885">
            <a:off x="3307965" y="3491304"/>
            <a:ext cx="1254034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2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 animBg="1"/>
      <p:bldP spid="17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can be used in Contract methods?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6"/>
            <a:ext cx="10515600" cy="474027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Only methods declared as Pure can be used in contracts.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065477"/>
            <a:ext cx="10515600" cy="94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 pure method is, basically, a method that has no visible side effects or modifies internal state.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015344"/>
            <a:ext cx="10515600" cy="50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Property getters are implicitly pure, as are operators.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3527928"/>
            <a:ext cx="10515600" cy="86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Anything in </a:t>
            </a:r>
            <a:r>
              <a:rPr lang="en-CA" dirty="0" err="1" smtClean="0">
                <a:solidFill>
                  <a:schemeClr val="bg1"/>
                </a:solidFill>
              </a:rPr>
              <a:t>System.Diagnostics.Contracts.Contract</a:t>
            </a:r>
            <a:r>
              <a:rPr lang="en-CA" dirty="0" smtClean="0">
                <a:solidFill>
                  <a:schemeClr val="bg1"/>
                </a:solidFill>
              </a:rPr>
              <a:t>, </a:t>
            </a:r>
            <a:r>
              <a:rPr lang="en-CA" dirty="0" err="1" smtClean="0">
                <a:solidFill>
                  <a:schemeClr val="bg1"/>
                </a:solidFill>
              </a:rPr>
              <a:t>System.String</a:t>
            </a:r>
            <a:r>
              <a:rPr lang="en-CA" dirty="0" smtClean="0">
                <a:solidFill>
                  <a:schemeClr val="bg1"/>
                </a:solidFill>
              </a:rPr>
              <a:t>, </a:t>
            </a:r>
            <a:r>
              <a:rPr lang="en-CA" dirty="0" err="1" smtClean="0">
                <a:solidFill>
                  <a:schemeClr val="bg1"/>
                </a:solidFill>
              </a:rPr>
              <a:t>System.IO.Path</a:t>
            </a:r>
            <a:r>
              <a:rPr lang="en-CA" dirty="0" smtClean="0">
                <a:solidFill>
                  <a:schemeClr val="bg1"/>
                </a:solidFill>
              </a:rPr>
              <a:t>, or </a:t>
            </a:r>
            <a:r>
              <a:rPr lang="en-CA" dirty="0" err="1" smtClean="0">
                <a:solidFill>
                  <a:schemeClr val="bg1"/>
                </a:solidFill>
              </a:rPr>
              <a:t>System.Type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is assumed pure.</a:t>
            </a:r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4407494"/>
            <a:ext cx="10515600" cy="90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You may use private fields in a public method contract if you mark up the private field using </a:t>
            </a:r>
            <a:r>
              <a:rPr lang="en-CA" dirty="0" err="1" smtClean="0">
                <a:solidFill>
                  <a:schemeClr val="bg1"/>
                </a:solidFill>
              </a:rPr>
              <a:t>ContractPublicPropertyName</a:t>
            </a:r>
            <a:r>
              <a:rPr lang="en-CA" dirty="0" smtClean="0">
                <a:solidFill>
                  <a:schemeClr val="bg1"/>
                </a:solidFill>
              </a:rPr>
              <a:t>.</a:t>
            </a:r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Contracts and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6"/>
            <a:ext cx="10515600" cy="936216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Contract.Requires</a:t>
            </a:r>
            <a:r>
              <a:rPr lang="en-CA" dirty="0" smtClean="0">
                <a:solidFill>
                  <a:schemeClr val="bg1"/>
                </a:solidFill>
              </a:rPr>
              <a:t> must be declared on the root method (first virtual or abstract method declaration)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518001"/>
            <a:ext cx="10515600" cy="48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All sub-classes inherit the same restrictions imposed by the ancestor.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015344"/>
            <a:ext cx="10515600" cy="50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Sub-classes MAY NOT add additional restrictions via Requires.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3527928"/>
            <a:ext cx="10515600" cy="50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Sub-classes MAY add additional guarantees via Ensures.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4040511"/>
            <a:ext cx="10515600" cy="818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Invariants are checked for all instances of the class and its descendants.</a:t>
            </a: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A SOLID Digression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The 5 basic principles of object-oriented programming.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368731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S – Single responsibility principle.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2911837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O</a:t>
            </a:r>
            <a:r>
              <a:rPr lang="en-CA" dirty="0" smtClean="0">
                <a:solidFill>
                  <a:schemeClr val="bg1"/>
                </a:solidFill>
              </a:rPr>
              <a:t> – Open/Closed principle.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3454943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L – </a:t>
            </a:r>
            <a:r>
              <a:rPr lang="en-CA" dirty="0" err="1" smtClean="0">
                <a:solidFill>
                  <a:schemeClr val="bg1"/>
                </a:solidFill>
              </a:rPr>
              <a:t>Liskov</a:t>
            </a:r>
            <a:r>
              <a:rPr lang="en-CA" dirty="0" smtClean="0">
                <a:solidFill>
                  <a:schemeClr val="bg1"/>
                </a:solidFill>
              </a:rPr>
              <a:t> substitution principle.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3998049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I – Interface segregation principle.</a:t>
            </a: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541155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D – Dependency inversion principle.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5538286"/>
            <a:ext cx="10515600" cy="54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  <a:hlinkClick r:id="rId4"/>
              </a:rPr>
              <a:t>See Wikipedia for more</a:t>
            </a:r>
            <a:endParaRPr lang="en-CA" dirty="0" smtClean="0">
              <a:solidFill>
                <a:schemeClr val="bg1"/>
              </a:solidFill>
            </a:endParaRPr>
          </a:p>
          <a:p>
            <a:pPr lvl="3"/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B1013-CD0D-4873-B58E-73637A5AF8BB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a2ed09e4-0995-4688-857a-5521cd1b456b"/>
  </ds:schemaRefs>
</ds:datastoreItem>
</file>

<file path=customXml/itemProps2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12845</TotalTime>
  <Words>1018</Words>
  <Application>Microsoft Office PowerPoint</Application>
  <PresentationFormat>Widescreen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Black</vt:lpstr>
      <vt:lpstr>Calibri</vt:lpstr>
      <vt:lpstr>Calibri Light</vt:lpstr>
      <vt:lpstr>Consolas</vt:lpstr>
      <vt:lpstr>Courier New</vt:lpstr>
      <vt:lpstr>Helvetica Neue Thin</vt:lpstr>
      <vt:lpstr>Office Theme</vt:lpstr>
      <vt:lpstr>Code Contracts</vt:lpstr>
      <vt:lpstr>What are Code Contracts?</vt:lpstr>
      <vt:lpstr>How do we write Code Contracts?</vt:lpstr>
      <vt:lpstr>Contract.Requires</vt:lpstr>
      <vt:lpstr>Contract.Ensures</vt:lpstr>
      <vt:lpstr>Contract.Invariant</vt:lpstr>
      <vt:lpstr>What can be used in Contract methods?</vt:lpstr>
      <vt:lpstr>Contracts and Inheritance</vt:lpstr>
      <vt:lpstr>A SOLID Digression</vt:lpstr>
      <vt:lpstr>Liskov Substitution Principle</vt:lpstr>
      <vt:lpstr>Contracts and Interfaces</vt:lpstr>
      <vt:lpstr>Contracts and Constructors</vt:lpstr>
      <vt:lpstr>Contracts and Existing Code</vt:lpstr>
      <vt:lpstr>Contracts and Existing Code</vt:lpstr>
      <vt:lpstr>Advanced Concepts</vt:lpstr>
      <vt:lpstr>Configuring Code Contracts</vt:lpstr>
      <vt:lpstr>Configuring Code Contracts</vt:lpstr>
      <vt:lpstr>Configuring Code Contracts</vt:lpstr>
      <vt:lpstr>Configuring Static Analysis</vt:lpstr>
      <vt:lpstr>Static Analysis</vt:lpstr>
      <vt:lpstr>Required Tools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Mike Parkhill</dc:creator>
  <cp:lastModifiedBy>Todd Lang</cp:lastModifiedBy>
  <cp:revision>117</cp:revision>
  <cp:lastPrinted>2015-02-18T00:26:02Z</cp:lastPrinted>
  <dcterms:created xsi:type="dcterms:W3CDTF">2015-01-19T19:28:12Z</dcterms:created>
  <dcterms:modified xsi:type="dcterms:W3CDTF">2015-05-19T18:05:59Z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