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58" r:id="rId6"/>
    <p:sldId id="263" r:id="rId7"/>
    <p:sldId id="264" r:id="rId8"/>
    <p:sldId id="266" r:id="rId9"/>
    <p:sldId id="267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62" r:id="rId18"/>
    <p:sldId id="275" r:id="rId19"/>
    <p:sldId id="274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CC"/>
    <a:srgbClr val="57AB46"/>
    <a:srgbClr val="2AC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6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FD042-8C11-4D58-BAF1-BDADAE6DCF6D}" type="datetimeFigureOut">
              <a:rPr lang="en-CA" smtClean="0"/>
              <a:t>16/02/2015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8F005-AEB4-4A06-83F1-F72227828C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1971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 started developing software since high school, I then went onto to Conestoga College for the Software Engineering Technology course for 4 years, 16 months of which was spent at Magnet, and I’ve been working at Magnet since I graduated early last year.</a:t>
            </a:r>
          </a:p>
        </p:txBody>
      </p:sp>
    </p:spTree>
    <p:extLst>
      <p:ext uri="{BB962C8B-B14F-4D97-AF65-F5344CB8AC3E}">
        <p14:creationId xmlns:p14="http://schemas.microsoft.com/office/powerpoint/2010/main" val="2494334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 started developing software since high school, I then went onto to Conestoga College for the Software Engineering Technology course for 4 years, 16 months of which was spent at Magnet, and I’ve been working at Magnet since I graduated early last year.</a:t>
            </a:r>
          </a:p>
        </p:txBody>
      </p:sp>
    </p:spTree>
    <p:extLst>
      <p:ext uri="{BB962C8B-B14F-4D97-AF65-F5344CB8AC3E}">
        <p14:creationId xmlns:p14="http://schemas.microsoft.com/office/powerpoint/2010/main" val="79836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16/02/2015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690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16/02/2015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694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16/02/2015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856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061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16/02/2015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51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16/02/2015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290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16/02/2015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475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16/02/2015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0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16/02/2015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07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16/02/2015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16/02/2015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66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16/02/2015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59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CBFAD-FF79-4C6B-95FB-8BD6198459C0}" type="datetimeFigureOut">
              <a:rPr lang="en-CA" smtClean="0"/>
              <a:t>16/02/2015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180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CSharpDevConnect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arbel.net/2013/02/03/best-practices-for-using-concurrentdictionary/" TargetMode="External"/><Relationship Id="rId3" Type="http://schemas.openxmlformats.org/officeDocument/2006/relationships/hyperlink" Target="https://msdn.microsoft.com/en-us/library/dd460717(v=vs.110).aspx" TargetMode="External"/><Relationship Id="rId7" Type="http://schemas.openxmlformats.org/officeDocument/2006/relationships/hyperlink" Target="https://msdn.microsoft.com/en-us/library/dd460688(v=vs.110).aspx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dd997392(v=vs.110).aspx" TargetMode="External"/><Relationship Id="rId5" Type="http://schemas.openxmlformats.org/officeDocument/2006/relationships/hyperlink" Target="https://msdn.microsoft.com/en-us/library/ee256691(v=vs.110).aspx" TargetMode="External"/><Relationship Id="rId4" Type="http://schemas.openxmlformats.org/officeDocument/2006/relationships/hyperlink" Target="http://dotnetcodr.com/2014/01/01/5-ways-to-start-a-task-in-net-c/" TargetMode="External"/><Relationship Id="rId9" Type="http://schemas.openxmlformats.org/officeDocument/2006/relationships/hyperlink" Target="http://www.philosophicalgeek.com/2012/05/28/alternative-to-double-checked-locking-lazyt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ithub.com/CSharpDevConnect/CSharpDevConnect.TP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mailto:chris.sippel@magnetforensics.com" TargetMode="External"/><Relationship Id="rId13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hyperlink" Target="mailto:mike.parkhill@magnetforensics.com" TargetMode="Externa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twitter.com/mcparkhill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www.linkedin.com/in/chrissippel" TargetMode="External"/><Relationship Id="rId10" Type="http://schemas.openxmlformats.org/officeDocument/2006/relationships/hyperlink" Target="https://github.com/CSharpDevConnect/" TargetMode="External"/><Relationship Id="rId4" Type="http://schemas.openxmlformats.org/officeDocument/2006/relationships/hyperlink" Target="https://ca.linkedin.com/in/mikeparkhill" TargetMode="External"/><Relationship Id="rId9" Type="http://schemas.openxmlformats.org/officeDocument/2006/relationships/hyperlink" Target="mailto:csharpdevconnect@gmail.com" TargetMode="External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threading(v=vs.110).aspx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en-us/library/system.threading.tasks(v=vs.110).asp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tnetcodr.com/2014/01/01/5-ways-to-start-a-task-in-net-c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2079285"/>
            <a:ext cx="9144000" cy="2217180"/>
          </a:xfrm>
        </p:spPr>
        <p:txBody>
          <a:bodyPr>
            <a:normAutofit/>
          </a:bodyPr>
          <a:lstStyle/>
          <a:p>
            <a:r>
              <a:rPr lang="en-CA" sz="4800" dirty="0" smtClean="0">
                <a:solidFill>
                  <a:schemeClr val="accent1"/>
                </a:solidFill>
              </a:rPr>
              <a:t>Asynchronous Programming </a:t>
            </a:r>
            <a:br>
              <a:rPr lang="en-CA" sz="4800" dirty="0" smtClean="0">
                <a:solidFill>
                  <a:schemeClr val="accent1"/>
                </a:solidFill>
              </a:rPr>
            </a:br>
            <a:r>
              <a:rPr lang="en-CA" sz="4800" dirty="0" smtClean="0">
                <a:solidFill>
                  <a:schemeClr val="accent1"/>
                </a:solidFill>
              </a:rPr>
              <a:t>in </a:t>
            </a:r>
            <a:r>
              <a:rPr lang="en-CA" sz="4800" dirty="0" err="1" smtClean="0">
                <a:solidFill>
                  <a:schemeClr val="accent1"/>
                </a:solidFill>
              </a:rPr>
              <a:t>.Net</a:t>
            </a:r>
            <a:r>
              <a:rPr lang="en-CA" sz="4800" dirty="0" smtClean="0">
                <a:solidFill>
                  <a:schemeClr val="accent1"/>
                </a:solidFill>
              </a:rPr>
              <a:t> (Part II) </a:t>
            </a:r>
            <a:r>
              <a:rPr lang="en-CA" sz="4800" b="1" dirty="0" smtClean="0">
                <a:solidFill>
                  <a:schemeClr val="bg1"/>
                </a:solidFill>
              </a:rPr>
              <a:t>/</a:t>
            </a:r>
            <a:r>
              <a:rPr lang="en-CA" sz="4800" dirty="0" smtClean="0">
                <a:solidFill>
                  <a:schemeClr val="accent1"/>
                </a:solidFill>
              </a:rPr>
              <a:t/>
            </a:r>
            <a:br>
              <a:rPr lang="en-CA" sz="4800" dirty="0" smtClean="0">
                <a:solidFill>
                  <a:schemeClr val="accent1"/>
                </a:solidFill>
              </a:rPr>
            </a:br>
            <a:r>
              <a:rPr lang="en-CA" sz="4800" dirty="0" smtClean="0">
                <a:solidFill>
                  <a:schemeClr val="accent1"/>
                </a:solidFill>
              </a:rPr>
              <a:t>The Task Parallel Library (TPL)</a:t>
            </a:r>
            <a:endParaRPr lang="en-CA" sz="48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6143" y="4574693"/>
            <a:ext cx="9144000" cy="932258"/>
          </a:xfrm>
        </p:spPr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February 17, 2015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Mike Parkhill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2072" y="26436"/>
            <a:ext cx="10427855" cy="1897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venir Black"/>
                <a:cs typeface="Avenir Black"/>
              </a:rPr>
              <a:t>C#</a:t>
            </a:r>
            <a:r>
              <a:rPr lang="en-US" sz="8800" dirty="0"/>
              <a:t> </a:t>
            </a:r>
            <a:r>
              <a:rPr lang="en-US" sz="8800" dirty="0">
                <a:solidFill>
                  <a:srgbClr val="3983C8"/>
                </a:solidFill>
                <a:latin typeface="Helvetica Neue Thin"/>
                <a:cs typeface="Helvetica Neue Thin"/>
              </a:rPr>
              <a:t>DEV</a:t>
            </a:r>
            <a:r>
              <a:rPr lang="en-US" sz="11733" b="1" dirty="0">
                <a:solidFill>
                  <a:srgbClr val="FFFFFF"/>
                </a:solidFill>
              </a:rPr>
              <a:t>/</a:t>
            </a:r>
            <a:r>
              <a:rPr lang="en-US" sz="8800" dirty="0">
                <a:solidFill>
                  <a:srgbClr val="3983C8"/>
                </a:solidFill>
                <a:latin typeface="Helvetica Neue Thin"/>
                <a:cs typeface="Helvetica Neue Thin"/>
              </a:rPr>
              <a:t>CONNECT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753600" y="5476984"/>
            <a:ext cx="2188005" cy="787400"/>
            <a:chOff x="9753600" y="5867400"/>
            <a:chExt cx="2188005" cy="787400"/>
          </a:xfrm>
        </p:grpSpPr>
        <p:sp>
          <p:nvSpPr>
            <p:cNvPr id="10" name="TextBox 9"/>
            <p:cNvSpPr txBox="1"/>
            <p:nvPr/>
          </p:nvSpPr>
          <p:spPr>
            <a:xfrm>
              <a:off x="9753600" y="6172201"/>
              <a:ext cx="1422400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>
                  <a:solidFill>
                    <a:schemeClr val="bg1"/>
                  </a:solidFill>
                </a:rPr>
                <a:t>Hosted by</a:t>
              </a:r>
            </a:p>
          </p:txBody>
        </p:sp>
        <p:pic>
          <p:nvPicPr>
            <p:cNvPr id="11" name="Picture 10" descr="Magnet M 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4401" y="5867400"/>
              <a:ext cx="867204" cy="78740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20553" y="6283378"/>
            <a:ext cx="1219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FFFFFF"/>
                </a:solidFill>
              </a:rPr>
              <a:t>          @</a:t>
            </a:r>
            <a:r>
              <a:rPr lang="en-US" sz="2400" dirty="0" err="1">
                <a:solidFill>
                  <a:srgbClr val="FFFFFF"/>
                </a:solidFill>
              </a:rPr>
              <a:t>CSDevConnect</a:t>
            </a:r>
            <a:r>
              <a:rPr lang="en-US" sz="2400" dirty="0">
                <a:solidFill>
                  <a:srgbClr val="FFFFFF"/>
                </a:solidFill>
              </a:rPr>
              <a:t> #</a:t>
            </a:r>
            <a:r>
              <a:rPr lang="en-US" sz="2400" dirty="0" err="1" smtClean="0">
                <a:solidFill>
                  <a:srgbClr val="FFFFFF"/>
                </a:solidFill>
              </a:rPr>
              <a:t>CSDevConnect</a:t>
            </a:r>
            <a:r>
              <a:rPr lang="en-US" sz="2400" dirty="0" smtClean="0">
                <a:solidFill>
                  <a:srgbClr val="FFFFFF"/>
                </a:solidFill>
              </a:rPr>
              <a:t>                                 </a:t>
            </a:r>
            <a:r>
              <a:rPr lang="en-US" sz="2400" dirty="0">
                <a:solidFill>
                  <a:srgbClr val="FFFFFF"/>
                </a:solidFill>
                <a:hlinkClick r:id="rId4"/>
              </a:rPr>
              <a:t>https://github.com/CSharpDevConnect/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12292" name="Picture 4" descr="https://g.twimg.com/Twitter_logo_blu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8" y="6314200"/>
            <a:ext cx="543237" cy="441648"/>
          </a:xfrm>
          <a:prstGeom prst="rect">
            <a:avLst/>
          </a:prstGeom>
          <a:noFill/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6" y="6314199"/>
            <a:ext cx="535531" cy="53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6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Running Tasks </a:t>
            </a:r>
            <a:r>
              <a:rPr lang="en-CA" b="1" dirty="0" smtClean="0">
                <a:solidFill>
                  <a:schemeClr val="bg1"/>
                </a:solidFill>
              </a:rPr>
              <a:t>/</a:t>
            </a:r>
            <a:r>
              <a:rPr lang="en-CA" dirty="0" smtClean="0">
                <a:solidFill>
                  <a:schemeClr val="accent1"/>
                </a:solidFill>
              </a:rPr>
              <a:t> The Task&lt;T&gt; Class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Use Task&lt;T&gt; to return a result from the Task</a:t>
            </a:r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pPr lvl="3"/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02840" y="2816354"/>
            <a:ext cx="7386320" cy="2369880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Create a task and supply a delegate by using a lambda expression.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Task&lt;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taskA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Task&lt;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 () =&gt;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 from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taskA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return true;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Start the task.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taskA.Start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taskA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returned {0}”,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taskA.Result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981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0">
              <a:schemeClr val="accent3">
                <a:lumMod val="0"/>
                <a:lumOff val="100000"/>
              </a:schemeClr>
            </a:gs>
            <a:gs pos="82301">
              <a:schemeClr val="accent3">
                <a:lumMod val="100000"/>
              </a:schemeClr>
            </a:gs>
            <a:gs pos="52000">
              <a:srgbClr val="A5A5A5"/>
            </a:gs>
            <a:gs pos="49000">
              <a:schemeClr val="accent3">
                <a:lumMod val="100000"/>
              </a:scheme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622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Running Tasks </a:t>
            </a:r>
            <a:r>
              <a:rPr lang="en-CA" b="1" dirty="0" smtClean="0">
                <a:solidFill>
                  <a:schemeClr val="bg1"/>
                </a:solidFill>
              </a:rPr>
              <a:t>/</a:t>
            </a:r>
            <a:r>
              <a:rPr lang="en-CA" dirty="0" smtClean="0">
                <a:solidFill>
                  <a:schemeClr val="accent1"/>
                </a:solidFill>
              </a:rPr>
              <a:t> Handling Exceptions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185"/>
            <a:ext cx="10515600" cy="5216706"/>
          </a:xfrm>
        </p:spPr>
        <p:txBody>
          <a:bodyPr/>
          <a:lstStyle/>
          <a:p>
            <a:r>
              <a:rPr lang="en-CA" dirty="0" err="1" smtClean="0">
                <a:solidFill>
                  <a:schemeClr val="bg1"/>
                </a:solidFill>
              </a:rPr>
              <a:t>Task.Wait</a:t>
            </a:r>
            <a:r>
              <a:rPr lang="en-CA" dirty="0" smtClean="0">
                <a:solidFill>
                  <a:schemeClr val="bg1"/>
                </a:solidFill>
              </a:rPr>
              <a:t>(), </a:t>
            </a:r>
            <a:r>
              <a:rPr lang="en-CA" dirty="0" err="1" smtClean="0">
                <a:solidFill>
                  <a:schemeClr val="bg1"/>
                </a:solidFill>
              </a:rPr>
              <a:t>Task.WaitAll</a:t>
            </a:r>
            <a:r>
              <a:rPr lang="en-CA" dirty="0" smtClean="0">
                <a:solidFill>
                  <a:schemeClr val="bg1"/>
                </a:solidFill>
              </a:rPr>
              <a:t>(), Task&lt;T&gt;.Result and </a:t>
            </a:r>
            <a:r>
              <a:rPr lang="en-CA" dirty="0" err="1" smtClean="0">
                <a:solidFill>
                  <a:schemeClr val="bg1"/>
                </a:solidFill>
              </a:rPr>
              <a:t>Parallel.ForEach</a:t>
            </a:r>
            <a:r>
              <a:rPr lang="en-CA" dirty="0" smtClean="0">
                <a:solidFill>
                  <a:schemeClr val="bg1"/>
                </a:solidFill>
              </a:rPr>
              <a:t> throw </a:t>
            </a:r>
            <a:r>
              <a:rPr lang="en-CA" dirty="0" err="1" smtClean="0">
                <a:solidFill>
                  <a:schemeClr val="bg1"/>
                </a:solidFill>
              </a:rPr>
              <a:t>AggregateException</a:t>
            </a:r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r>
              <a:rPr lang="en-CA" dirty="0" smtClean="0">
                <a:solidFill>
                  <a:schemeClr val="bg1"/>
                </a:solidFill>
              </a:rPr>
              <a:t>You can also add a sub-task as an exception handler</a:t>
            </a:r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pPr lvl="3"/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80368" y="2385258"/>
            <a:ext cx="8831264" cy="332398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 =&gt;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"Example exception."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task.Start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task.Wait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(500);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AggregateException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Iterate over all of the inner exceptions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innerException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ae.InnerExceptions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ConsoleLogger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.Format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"Caught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CB37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{0}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innerException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047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622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Running Tasks </a:t>
            </a:r>
            <a:r>
              <a:rPr lang="en-CA" b="1" dirty="0" smtClean="0">
                <a:solidFill>
                  <a:schemeClr val="bg1"/>
                </a:solidFill>
              </a:rPr>
              <a:t>/ </a:t>
            </a:r>
            <a:r>
              <a:rPr lang="en-CA" dirty="0" smtClean="0">
                <a:solidFill>
                  <a:schemeClr val="accent1"/>
                </a:solidFill>
              </a:rPr>
              <a:t>Cancelling Tasks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184"/>
            <a:ext cx="10515600" cy="4879975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Pass in a </a:t>
            </a:r>
            <a:r>
              <a:rPr lang="en-CA" dirty="0" err="1" smtClean="0">
                <a:solidFill>
                  <a:schemeClr val="bg1"/>
                </a:solidFill>
              </a:rPr>
              <a:t>CancellationToken</a:t>
            </a:r>
            <a:r>
              <a:rPr lang="en-CA" dirty="0" smtClean="0">
                <a:solidFill>
                  <a:schemeClr val="bg1"/>
                </a:solidFill>
              </a:rPr>
              <a:t> to </a:t>
            </a:r>
            <a:r>
              <a:rPr lang="en-CA" dirty="0" smtClean="0">
                <a:solidFill>
                  <a:schemeClr val="bg1"/>
                </a:solidFill>
              </a:rPr>
              <a:t>the task </a:t>
            </a:r>
            <a:r>
              <a:rPr lang="en-CA" dirty="0" smtClean="0">
                <a:solidFill>
                  <a:schemeClr val="bg1"/>
                </a:solidFill>
              </a:rPr>
              <a:t>body and check in your body for cancellation where it makes sense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Best practice is to check for cancellation, do clean up and then fire </a:t>
            </a:r>
            <a:r>
              <a:rPr lang="en-CA" dirty="0" err="1" smtClean="0">
                <a:solidFill>
                  <a:schemeClr val="bg1"/>
                </a:solidFill>
              </a:rPr>
              <a:t>TaskCanceledException</a:t>
            </a:r>
            <a:r>
              <a:rPr lang="en-CA" dirty="0" smtClean="0">
                <a:solidFill>
                  <a:schemeClr val="bg1"/>
                </a:solidFill>
              </a:rPr>
              <a:t> using </a:t>
            </a:r>
            <a:r>
              <a:rPr lang="en-US" alt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ThrowIfCancellationRequested</a:t>
            </a:r>
            <a:r>
              <a:rPr lang="en-US" alt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pPr lvl="1"/>
            <a:endParaRPr lang="en-CA" dirty="0" smtClean="0">
              <a:solidFill>
                <a:schemeClr val="bg1"/>
              </a:solidFill>
            </a:endParaRPr>
          </a:p>
          <a:p>
            <a:pPr lvl="1"/>
            <a:endParaRPr lang="en-CA" dirty="0" smtClean="0">
              <a:solidFill>
                <a:schemeClr val="bg1"/>
              </a:solidFill>
            </a:endParaRP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Passing </a:t>
            </a:r>
            <a:r>
              <a:rPr lang="en-CA" dirty="0">
                <a:solidFill>
                  <a:schemeClr val="bg1"/>
                </a:solidFill>
              </a:rPr>
              <a:t>the </a:t>
            </a:r>
            <a:r>
              <a:rPr lang="en-CA" dirty="0" err="1">
                <a:solidFill>
                  <a:schemeClr val="bg1"/>
                </a:solidFill>
              </a:rPr>
              <a:t>CancellationToken</a:t>
            </a:r>
            <a:r>
              <a:rPr lang="en-CA" dirty="0">
                <a:solidFill>
                  <a:schemeClr val="bg1"/>
                </a:solidFill>
              </a:rPr>
              <a:t> in the Task constructor (or </a:t>
            </a:r>
            <a:r>
              <a:rPr lang="en-CA" dirty="0" err="1">
                <a:solidFill>
                  <a:schemeClr val="bg1"/>
                </a:solidFill>
              </a:rPr>
              <a:t>StartNew</a:t>
            </a:r>
            <a:r>
              <a:rPr lang="en-CA" dirty="0">
                <a:solidFill>
                  <a:schemeClr val="bg1"/>
                </a:solidFill>
              </a:rPr>
              <a:t>()) will prevent the Task from being allocated/started if the token is already cancelled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pPr lvl="3"/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668092" y="3088422"/>
            <a:ext cx="4855816" cy="224676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taskToCancel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 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if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(!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token.IsCancellationRequested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Do </a:t>
            </a:r>
            <a:r>
              <a:rPr lang="en-US" altLang="en-US" sz="1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clean up</a:t>
            </a:r>
            <a:r>
              <a:rPr lang="en-US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here</a:t>
            </a:r>
            <a:r>
              <a:rPr lang="en-US" altLang="en-US" sz="1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token.ThrowIfCancellationRequested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Do work here.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token);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15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622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Random Notes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184"/>
            <a:ext cx="10515600" cy="4879975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To make testing easier, use methods not lambdas</a:t>
            </a: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 smtClean="0">
                <a:solidFill>
                  <a:schemeClr val="bg1"/>
                </a:solidFill>
              </a:rPr>
              <a:t>Minimize calls to methods/properties that require synchronization (e.g. </a:t>
            </a:r>
            <a:r>
              <a:rPr lang="en-CA" dirty="0" err="1" smtClean="0">
                <a:solidFill>
                  <a:schemeClr val="bg1"/>
                </a:solidFill>
              </a:rPr>
              <a:t>Console.WriteLine</a:t>
            </a:r>
            <a:r>
              <a:rPr lang="en-CA" dirty="0" smtClean="0">
                <a:solidFill>
                  <a:schemeClr val="bg1"/>
                </a:solidFill>
              </a:rPr>
              <a:t>()) as they will cause your parallel tasks to wait on each other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Use </a:t>
            </a:r>
            <a:r>
              <a:rPr lang="en-CA" dirty="0" err="1" smtClean="0">
                <a:solidFill>
                  <a:schemeClr val="bg1"/>
                </a:solidFill>
              </a:rPr>
              <a:t>System.Collection.Concurrent</a:t>
            </a:r>
            <a:r>
              <a:rPr lang="en-CA" dirty="0" smtClean="0">
                <a:solidFill>
                  <a:schemeClr val="bg1"/>
                </a:solidFill>
              </a:rPr>
              <a:t> objects if you need to share data between tasks (but again, this should be minimized)</a:t>
            </a:r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pPr lvl="3"/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72388" y="1982581"/>
            <a:ext cx="6247223" cy="1815882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token =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 =&gt;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MyMethod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(token), token);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Write unit tests for this method directly</a:t>
            </a:r>
            <a:endParaRPr lang="en-US" altLang="en-US" sz="14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MyMethod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token)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14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0">
              <a:schemeClr val="accent3">
                <a:lumMod val="0"/>
                <a:lumOff val="100000"/>
              </a:schemeClr>
            </a:gs>
            <a:gs pos="82301">
              <a:schemeClr val="accent3">
                <a:lumMod val="100000"/>
              </a:schemeClr>
            </a:gs>
            <a:gs pos="52000">
              <a:srgbClr val="A5A5A5"/>
            </a:gs>
            <a:gs pos="49000">
              <a:schemeClr val="accent3">
                <a:lumMod val="100000"/>
              </a:scheme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Task Parallel Library </a:t>
            </a:r>
            <a:r>
              <a:rPr lang="en-CA" b="1" dirty="0" smtClean="0">
                <a:solidFill>
                  <a:schemeClr val="bg1"/>
                </a:solidFill>
              </a:rPr>
              <a:t>/</a:t>
            </a:r>
            <a:r>
              <a:rPr lang="en-CA" dirty="0" smtClean="0">
                <a:solidFill>
                  <a:schemeClr val="accent1"/>
                </a:solidFill>
              </a:rPr>
              <a:t> References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454" y="1454332"/>
            <a:ext cx="5249091" cy="4652963"/>
          </a:xfrm>
        </p:spPr>
        <p:txBody>
          <a:bodyPr>
            <a:normAutofit/>
          </a:bodyPr>
          <a:lstStyle/>
          <a:p>
            <a:r>
              <a:rPr lang="en-CA" sz="2000" dirty="0" smtClean="0">
                <a:solidFill>
                  <a:schemeClr val="bg1"/>
                </a:solidFill>
                <a:hlinkClick r:id="rId3"/>
              </a:rPr>
              <a:t>TPL on MSDN</a:t>
            </a:r>
            <a:endParaRPr lang="en-CA" sz="2000" dirty="0" smtClean="0">
              <a:solidFill>
                <a:schemeClr val="bg1"/>
              </a:solidFill>
            </a:endParaRPr>
          </a:p>
          <a:p>
            <a:r>
              <a:rPr lang="en-CA" sz="2000" dirty="0" smtClean="0">
                <a:solidFill>
                  <a:schemeClr val="bg1"/>
                </a:solidFill>
                <a:hlinkClick r:id="rId4"/>
              </a:rPr>
              <a:t>5 Ways to Start a Task</a:t>
            </a:r>
            <a:endParaRPr lang="en-CA" sz="2000" dirty="0" smtClean="0">
              <a:solidFill>
                <a:schemeClr val="bg1"/>
              </a:solidFill>
            </a:endParaRPr>
          </a:p>
          <a:p>
            <a:r>
              <a:rPr lang="en-CA" sz="2000" dirty="0" smtClean="0">
                <a:solidFill>
                  <a:schemeClr val="bg1"/>
                </a:solidFill>
                <a:hlinkClick r:id="rId5"/>
              </a:rPr>
              <a:t>MSDN: How to cancel a </a:t>
            </a:r>
            <a:r>
              <a:rPr lang="en-CA" sz="2000" dirty="0" err="1" smtClean="0">
                <a:solidFill>
                  <a:schemeClr val="bg1"/>
                </a:solidFill>
                <a:hlinkClick r:id="rId5"/>
              </a:rPr>
              <a:t>Parallel.ForEach</a:t>
            </a:r>
            <a:endParaRPr lang="en-CA" sz="2000" dirty="0" smtClean="0">
              <a:solidFill>
                <a:schemeClr val="bg1"/>
              </a:solidFill>
            </a:endParaRPr>
          </a:p>
          <a:p>
            <a:r>
              <a:rPr lang="en-CA" sz="2000" dirty="0" smtClean="0">
                <a:solidFill>
                  <a:schemeClr val="bg1"/>
                </a:solidFill>
                <a:hlinkClick r:id="rId6"/>
              </a:rPr>
              <a:t>MSDN: Common Pitfalls in Parallelization</a:t>
            </a:r>
            <a:endParaRPr lang="en-CA" sz="2000" dirty="0" smtClean="0">
              <a:solidFill>
                <a:schemeClr val="bg1"/>
              </a:solidFill>
            </a:endParaRPr>
          </a:p>
          <a:p>
            <a:endParaRPr lang="en-CA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chemeClr val="bg1"/>
                </a:solidFill>
              </a:rPr>
              <a:t>Related Concepts</a:t>
            </a:r>
          </a:p>
          <a:p>
            <a:r>
              <a:rPr lang="en-CA" sz="2000" dirty="0" smtClean="0">
                <a:solidFill>
                  <a:schemeClr val="bg1"/>
                </a:solidFill>
                <a:hlinkClick r:id="rId7"/>
              </a:rPr>
              <a:t>PLINQ – Parallelized </a:t>
            </a:r>
            <a:r>
              <a:rPr lang="en-CA" sz="2000" dirty="0" err="1" smtClean="0">
                <a:solidFill>
                  <a:schemeClr val="bg1"/>
                </a:solidFill>
                <a:hlinkClick r:id="rId7"/>
              </a:rPr>
              <a:t>Linq</a:t>
            </a:r>
            <a:endParaRPr lang="en-CA" sz="2000" dirty="0" smtClean="0">
              <a:solidFill>
                <a:schemeClr val="bg1"/>
              </a:solidFill>
            </a:endParaRPr>
          </a:p>
          <a:p>
            <a:pPr marL="228600" lvl="2">
              <a:spcBef>
                <a:spcPts val="1000"/>
              </a:spcBef>
            </a:pPr>
            <a:r>
              <a:rPr lang="en-CA" dirty="0" smtClean="0">
                <a:solidFill>
                  <a:schemeClr val="bg1"/>
                </a:solidFill>
                <a:hlinkClick r:id="rId8"/>
              </a:rPr>
              <a:t>Best Practices for Using </a:t>
            </a:r>
            <a:r>
              <a:rPr lang="en-CA" dirty="0" err="1" smtClean="0">
                <a:solidFill>
                  <a:schemeClr val="bg1"/>
                </a:solidFill>
                <a:hlinkClick r:id="rId8"/>
              </a:rPr>
              <a:t>ConcurrentDictionary</a:t>
            </a:r>
            <a:endParaRPr lang="en-CA" dirty="0" smtClean="0">
              <a:solidFill>
                <a:schemeClr val="bg1"/>
              </a:solidFill>
            </a:endParaRPr>
          </a:p>
          <a:p>
            <a:pPr marL="228600" lvl="2">
              <a:spcBef>
                <a:spcPts val="1000"/>
              </a:spcBef>
            </a:pPr>
            <a:r>
              <a:rPr lang="en-CA" dirty="0" smtClean="0">
                <a:solidFill>
                  <a:schemeClr val="bg1"/>
                </a:solidFill>
                <a:hlinkClick r:id="rId9"/>
              </a:rPr>
              <a:t>Using Lazy Instead of Double-Check Locking</a:t>
            </a:r>
            <a:endParaRPr lang="en-CA" dirty="0">
              <a:solidFill>
                <a:schemeClr val="bg1"/>
              </a:solidFill>
            </a:endParaRPr>
          </a:p>
          <a:p>
            <a:endParaRPr lang="en-CA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23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905328" y="2143964"/>
            <a:ext cx="10448472" cy="1643527"/>
            <a:chOff x="1197664" y="1507195"/>
            <a:chExt cx="10448472" cy="1643527"/>
          </a:xfrm>
        </p:grpSpPr>
        <p:sp>
          <p:nvSpPr>
            <p:cNvPr id="5" name="TextBox 4"/>
            <p:cNvSpPr txBox="1"/>
            <p:nvPr/>
          </p:nvSpPr>
          <p:spPr>
            <a:xfrm>
              <a:off x="1912342" y="1507195"/>
              <a:ext cx="9733794" cy="1643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800" dirty="0" smtClean="0">
                  <a:solidFill>
                    <a:srgbClr val="FFFFFF"/>
                  </a:solidFill>
                </a:rPr>
                <a:t>: </a:t>
              </a:r>
              <a:r>
                <a:rPr lang="en-US" sz="2800" dirty="0" smtClean="0">
                  <a:solidFill>
                    <a:srgbClr val="FFFFFF"/>
                  </a:solidFill>
                  <a:hlinkClick r:id="rId4"/>
                </a:rPr>
                <a:t>https://github.com/CSharpDevConnect/CSharpDevConnect.TPL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7664" y="1601641"/>
              <a:ext cx="714678" cy="463818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533400" y="1690565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 smtClean="0">
                <a:solidFill>
                  <a:schemeClr val="bg1"/>
                </a:solidFill>
              </a:rPr>
              <a:t>Slides, exercises and sample code can all be found on GitHub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Task Parallel Library </a:t>
            </a:r>
            <a:r>
              <a:rPr lang="en-CA" b="1" dirty="0" smtClean="0">
                <a:solidFill>
                  <a:schemeClr val="bg1"/>
                </a:solidFill>
              </a:rPr>
              <a:t>/</a:t>
            </a:r>
            <a:r>
              <a:rPr lang="en-CA" dirty="0" smtClean="0">
                <a:solidFill>
                  <a:schemeClr val="accent1"/>
                </a:solidFill>
              </a:rPr>
              <a:t> </a:t>
            </a:r>
            <a:r>
              <a:rPr lang="en-CA" dirty="0" smtClean="0">
                <a:solidFill>
                  <a:schemeClr val="accent1"/>
                </a:solidFill>
              </a:rPr>
              <a:t>Code &amp; Slides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3400" y="2939281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 smtClean="0">
                <a:solidFill>
                  <a:schemeClr val="bg1"/>
                </a:solidFill>
              </a:rPr>
              <a:t>The code is split into two projects: one for exercises and one for the code samples from the presentation</a:t>
            </a:r>
            <a:endParaRPr lang="en-CA" sz="24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0" y="3904350"/>
            <a:ext cx="5029200" cy="185737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33400" y="5893985"/>
            <a:ext cx="1082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 smtClean="0">
                <a:solidFill>
                  <a:schemeClr val="bg1"/>
                </a:solidFill>
              </a:rPr>
              <a:t>There are three exercises.  Two around using </a:t>
            </a:r>
            <a:r>
              <a:rPr lang="en-CA" sz="2400" dirty="0" err="1" smtClean="0">
                <a:solidFill>
                  <a:schemeClr val="bg1"/>
                </a:solidFill>
              </a:rPr>
              <a:t>Parallel.ForEach</a:t>
            </a:r>
            <a:r>
              <a:rPr lang="en-CA" sz="2400" dirty="0" smtClean="0">
                <a:solidFill>
                  <a:schemeClr val="bg1"/>
                </a:solidFill>
              </a:rPr>
              <a:t>() and one that involves Tasks and task continuation.</a:t>
            </a:r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293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Task Parallel Library </a:t>
            </a:r>
            <a:r>
              <a:rPr lang="en-CA" b="1" dirty="0" smtClean="0">
                <a:solidFill>
                  <a:schemeClr val="bg1"/>
                </a:solidFill>
              </a:rPr>
              <a:t>/</a:t>
            </a:r>
            <a:r>
              <a:rPr lang="en-CA" dirty="0" smtClean="0">
                <a:solidFill>
                  <a:schemeClr val="accent1"/>
                </a:solidFill>
              </a:rPr>
              <a:t> Questions</a:t>
            </a:r>
            <a:endParaRPr lang="en-CA" dirty="0">
              <a:solidFill>
                <a:schemeClr val="accent1"/>
              </a:solidFill>
            </a:endParaRPr>
          </a:p>
        </p:txBody>
      </p:sp>
      <p:pic>
        <p:nvPicPr>
          <p:cNvPr id="11266" name="Picture 2" descr="http://cdn3.dogomedia.com/pictures/9613/content/questionsfry-panique-questions.jpg?132709822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950" y="2055813"/>
            <a:ext cx="4102100" cy="3822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03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0">
              <a:schemeClr val="accent3">
                <a:lumMod val="0"/>
                <a:lumOff val="100000"/>
              </a:schemeClr>
            </a:gs>
            <a:gs pos="82301">
              <a:schemeClr val="accent3">
                <a:lumMod val="100000"/>
              </a:schemeClr>
            </a:gs>
            <a:gs pos="52000">
              <a:srgbClr val="A5A5A5"/>
            </a:gs>
            <a:gs pos="49000">
              <a:schemeClr val="accent3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291878" y="4851942"/>
            <a:ext cx="5505925" cy="1345031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None/>
            </a:pPr>
            <a:r>
              <a:rPr lang="en" sz="2667" dirty="0" smtClean="0">
                <a:solidFill>
                  <a:schemeClr val="bg1"/>
                </a:solidFill>
              </a:rPr>
              <a:t>: </a:t>
            </a:r>
            <a:r>
              <a:rPr lang="en" sz="2667" u="sng" dirty="0">
                <a:solidFill>
                  <a:schemeClr val="bg1"/>
                </a:solidFill>
                <a:hlinkClick r:id="rId4"/>
              </a:rPr>
              <a:t>https</a:t>
            </a:r>
            <a:r>
              <a:rPr lang="en" sz="2667" u="sng" dirty="0" smtClean="0">
                <a:solidFill>
                  <a:schemeClr val="bg1"/>
                </a:solidFill>
                <a:hlinkClick r:id="rId4"/>
              </a:rPr>
              <a:t>://</a:t>
            </a:r>
            <a:r>
              <a:rPr lang="en-CA" sz="2400" dirty="0">
                <a:solidFill>
                  <a:schemeClr val="bg1"/>
                </a:solidFill>
                <a:hlinkClick r:id="rId4"/>
              </a:rPr>
              <a:t>ca.linkedin.com/in/</a:t>
            </a:r>
            <a:r>
              <a:rPr lang="en-CA" sz="2400" dirty="0" err="1">
                <a:solidFill>
                  <a:schemeClr val="bg1"/>
                </a:solidFill>
                <a:hlinkClick r:id="rId4"/>
              </a:rPr>
              <a:t>mikeparkhill</a:t>
            </a:r>
            <a:endParaRPr lang="en" sz="2667" u="sng" dirty="0">
              <a:solidFill>
                <a:schemeClr val="bg1"/>
              </a:solidFill>
              <a:hlinkClick r:id="rId5"/>
            </a:endParaRPr>
          </a:p>
          <a:p>
            <a:pPr>
              <a:buNone/>
            </a:pPr>
            <a:r>
              <a:rPr lang="en" sz="2667" dirty="0" smtClean="0">
                <a:solidFill>
                  <a:schemeClr val="bg1"/>
                </a:solidFill>
              </a:rPr>
              <a:t>: </a:t>
            </a:r>
            <a:r>
              <a:rPr lang="en-CA" sz="2667" dirty="0" smtClean="0">
                <a:solidFill>
                  <a:schemeClr val="bg1"/>
                </a:solidFill>
                <a:hlinkClick r:id="rId6"/>
              </a:rPr>
              <a:t>@</a:t>
            </a:r>
            <a:r>
              <a:rPr lang="en-CA" sz="2667" dirty="0" err="1" smtClean="0">
                <a:solidFill>
                  <a:schemeClr val="bg1"/>
                </a:solidFill>
                <a:hlinkClick r:id="rId6"/>
              </a:rPr>
              <a:t>mcparkhill</a:t>
            </a:r>
            <a:endParaRPr lang="en" sz="2667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" sz="2667" dirty="0" smtClean="0">
                <a:solidFill>
                  <a:schemeClr val="bg1"/>
                </a:solidFill>
              </a:rPr>
              <a:t>: </a:t>
            </a:r>
            <a:r>
              <a:rPr lang="en-CA" sz="2667" u="sng" dirty="0" smtClean="0">
                <a:solidFill>
                  <a:schemeClr val="bg1"/>
                </a:solidFill>
                <a:hlinkClick r:id="rId7"/>
              </a:rPr>
              <a:t>mike.parkhill@magnetforensics.com</a:t>
            </a:r>
            <a:endParaRPr lang="en" sz="2667" u="sng" dirty="0">
              <a:solidFill>
                <a:schemeClr val="bg1"/>
              </a:solidFill>
              <a:hlinkClick r:id="rId8"/>
            </a:endParaRPr>
          </a:p>
          <a:p>
            <a:pPr>
              <a:buNone/>
            </a:pPr>
            <a:endParaRPr sz="2667" dirty="0">
              <a:solidFill>
                <a:schemeClr val="bg1"/>
              </a:solidFill>
            </a:endParaRPr>
          </a:p>
          <a:p>
            <a:pPr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5430" y="-282620"/>
            <a:ext cx="10427855" cy="1897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venir Black"/>
                <a:cs typeface="Avenir Black"/>
              </a:rPr>
              <a:t>C#</a:t>
            </a:r>
            <a:r>
              <a:rPr lang="en-US" sz="8800" dirty="0"/>
              <a:t> </a:t>
            </a:r>
            <a:r>
              <a:rPr lang="en-US" sz="8800" dirty="0">
                <a:solidFill>
                  <a:srgbClr val="3983C8"/>
                </a:solidFill>
                <a:latin typeface="Helvetica Neue Thin"/>
                <a:cs typeface="Helvetica Neue Thin"/>
              </a:rPr>
              <a:t>DEV</a:t>
            </a:r>
            <a:r>
              <a:rPr lang="en-US" sz="11733" b="1" dirty="0">
                <a:solidFill>
                  <a:srgbClr val="FFFFFF"/>
                </a:solidFill>
              </a:rPr>
              <a:t>/</a:t>
            </a:r>
            <a:r>
              <a:rPr lang="en-US" sz="8800" dirty="0">
                <a:solidFill>
                  <a:srgbClr val="3983C8"/>
                </a:solidFill>
                <a:latin typeface="Helvetica Neue Thin"/>
                <a:cs typeface="Helvetica Neue Thin"/>
              </a:rPr>
              <a:t>CONNECT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705527" y="1499167"/>
            <a:ext cx="6780945" cy="1643527"/>
            <a:chOff x="2250040" y="1493672"/>
            <a:chExt cx="6780945" cy="1643527"/>
          </a:xfrm>
        </p:grpSpPr>
        <p:sp>
          <p:nvSpPr>
            <p:cNvPr id="5" name="TextBox 4"/>
            <p:cNvSpPr txBox="1"/>
            <p:nvPr/>
          </p:nvSpPr>
          <p:spPr>
            <a:xfrm>
              <a:off x="2713859" y="1493672"/>
              <a:ext cx="6317126" cy="1643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800" dirty="0" smtClean="0">
                  <a:solidFill>
                    <a:srgbClr val="FFFFFF"/>
                  </a:solidFill>
                </a:rPr>
                <a:t>: </a:t>
              </a:r>
              <a:r>
                <a:rPr lang="en-US" sz="2800" dirty="0">
                  <a:solidFill>
                    <a:srgbClr val="FFFFFF"/>
                  </a:solidFill>
                </a:rPr>
                <a:t>@</a:t>
              </a:r>
              <a:r>
                <a:rPr lang="en-US" sz="2800" dirty="0" err="1">
                  <a:solidFill>
                    <a:srgbClr val="FFFFFF"/>
                  </a:solidFill>
                </a:rPr>
                <a:t>CSDevConnect</a:t>
              </a:r>
              <a:r>
                <a:rPr lang="en-US" sz="2800" dirty="0">
                  <a:solidFill>
                    <a:srgbClr val="FFFFFF"/>
                  </a:solidFill>
                </a:rPr>
                <a:t> #</a:t>
              </a:r>
              <a:r>
                <a:rPr lang="en-US" sz="2800" dirty="0" err="1">
                  <a:solidFill>
                    <a:srgbClr val="FFFFFF"/>
                  </a:solidFill>
                </a:rPr>
                <a:t>CSDevConnect</a:t>
              </a:r>
              <a:endParaRPr lang="en-US" sz="2800" dirty="0">
                <a:solidFill>
                  <a:srgbClr val="FFFFFF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sz="2800" dirty="0" smtClean="0">
                  <a:solidFill>
                    <a:srgbClr val="FFFFFF"/>
                  </a:solidFill>
                </a:rPr>
                <a:t>: </a:t>
              </a:r>
              <a:r>
                <a:rPr lang="en-US" sz="2800" dirty="0">
                  <a:solidFill>
                    <a:srgbClr val="FFFFFF"/>
                  </a:solidFill>
                  <a:hlinkClick r:id="rId9"/>
                </a:rPr>
                <a:t>csharpdevconnect@gmail.com</a:t>
              </a:r>
              <a:endParaRPr lang="en-US" sz="2800" dirty="0">
                <a:solidFill>
                  <a:srgbClr val="FFFFFF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sz="2800" dirty="0" smtClean="0">
                  <a:solidFill>
                    <a:srgbClr val="FFFFFF"/>
                  </a:solidFill>
                </a:rPr>
                <a:t>: </a:t>
              </a:r>
              <a:r>
                <a:rPr lang="en-US" sz="2800" dirty="0">
                  <a:solidFill>
                    <a:srgbClr val="FFFFFF"/>
                  </a:solidFill>
                  <a:hlinkClick r:id="rId10"/>
                </a:rPr>
                <a:t>https://github.com/CSharpDevConnect/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  <p:pic>
          <p:nvPicPr>
            <p:cNvPr id="8" name="Picture 4" descr="https://g.twimg.com/Twitter_logo_blue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752" y="1691808"/>
              <a:ext cx="332106" cy="270000"/>
            </a:xfrm>
            <a:prstGeom prst="rect">
              <a:avLst/>
            </a:prstGeom>
            <a:noFill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0040" y="2652833"/>
              <a:ext cx="463818" cy="463818"/>
            </a:xfrm>
            <a:prstGeom prst="rect">
              <a:avLst/>
            </a:prstGeom>
          </p:spPr>
        </p:pic>
        <p:pic>
          <p:nvPicPr>
            <p:cNvPr id="13314" name="Picture 2" descr="http://www.contentpioneers.com/images/email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087" y="2130007"/>
              <a:ext cx="434771" cy="434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2847586" y="5016694"/>
            <a:ext cx="444292" cy="1082644"/>
            <a:chOff x="4892142" y="5016694"/>
            <a:chExt cx="444292" cy="1082644"/>
          </a:xfrm>
        </p:grpSpPr>
        <p:pic>
          <p:nvPicPr>
            <p:cNvPr id="9" name="Picture 4" descr="https://g.twimg.com/Twitter_logo_blue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9782" y="5363272"/>
              <a:ext cx="332106" cy="270000"/>
            </a:xfrm>
            <a:prstGeom prst="rect">
              <a:avLst/>
            </a:prstGeom>
            <a:noFill/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4959" y="5016694"/>
              <a:ext cx="371475" cy="266700"/>
            </a:xfrm>
            <a:prstGeom prst="rect">
              <a:avLst/>
            </a:prstGeom>
          </p:spPr>
        </p:pic>
        <p:pic>
          <p:nvPicPr>
            <p:cNvPr id="14" name="Picture 2" descr="http://www.contentpioneers.com/images/email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2142" y="5664567"/>
              <a:ext cx="434771" cy="434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4714126" y="4064301"/>
            <a:ext cx="276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CA" sz="3600" dirty="0">
                <a:solidFill>
                  <a:schemeClr val="bg1"/>
                </a:solidFill>
              </a:rPr>
              <a:t>Mike </a:t>
            </a:r>
            <a:r>
              <a:rPr lang="en-CA" sz="3600" dirty="0" smtClean="0">
                <a:solidFill>
                  <a:schemeClr val="bg1"/>
                </a:solidFill>
              </a:rPr>
              <a:t>Parkhill</a:t>
            </a:r>
            <a:endParaRPr lang="en-C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249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0">
              <a:schemeClr val="accent3">
                <a:lumMod val="0"/>
                <a:lumOff val="100000"/>
              </a:schemeClr>
            </a:gs>
            <a:gs pos="82301">
              <a:schemeClr val="accent3">
                <a:lumMod val="100000"/>
              </a:schemeClr>
            </a:gs>
            <a:gs pos="52000">
              <a:srgbClr val="A5A5A5"/>
            </a:gs>
            <a:gs pos="49000">
              <a:schemeClr val="accent3">
                <a:lumMod val="100000"/>
              </a:scheme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What is the TPL?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Introduced in </a:t>
            </a:r>
            <a:r>
              <a:rPr lang="en-CA" dirty="0" err="1">
                <a:solidFill>
                  <a:schemeClr val="bg1"/>
                </a:solidFill>
              </a:rPr>
              <a:t>.Net</a:t>
            </a:r>
            <a:r>
              <a:rPr lang="en-CA" dirty="0">
                <a:solidFill>
                  <a:schemeClr val="bg1"/>
                </a:solidFill>
              </a:rPr>
              <a:t> 4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From MSDN:</a:t>
            </a:r>
          </a:p>
          <a:p>
            <a:pPr lvl="1"/>
            <a:r>
              <a:rPr lang="en-CA" i="1" dirty="0">
                <a:solidFill>
                  <a:schemeClr val="bg1"/>
                </a:solidFill>
              </a:rPr>
              <a:t>The Task Parallel Library (TPL) is a set of public types and APIs in the </a:t>
            </a:r>
            <a:r>
              <a:rPr lang="en-CA" i="1" dirty="0" err="1">
                <a:solidFill>
                  <a:schemeClr val="bg1"/>
                </a:solidFill>
                <a:hlinkClick r:id="rId3"/>
              </a:rPr>
              <a:t>System.Threading</a:t>
            </a:r>
            <a:r>
              <a:rPr lang="en-CA" i="1" dirty="0">
                <a:solidFill>
                  <a:schemeClr val="bg1"/>
                </a:solidFill>
              </a:rPr>
              <a:t> and </a:t>
            </a:r>
            <a:r>
              <a:rPr lang="en-CA" i="1" dirty="0" err="1">
                <a:solidFill>
                  <a:schemeClr val="bg1"/>
                </a:solidFill>
                <a:hlinkClick r:id="rId4"/>
              </a:rPr>
              <a:t>System.Threading.Tasks</a:t>
            </a:r>
            <a:r>
              <a:rPr lang="en-CA" i="1" dirty="0">
                <a:solidFill>
                  <a:schemeClr val="bg1"/>
                </a:solidFill>
              </a:rPr>
              <a:t> namespaces. The purpose of the TPL is to make developers more productive by simplifying the process of </a:t>
            </a:r>
            <a:r>
              <a:rPr lang="en-CA" i="1" dirty="0" smtClean="0">
                <a:solidFill>
                  <a:schemeClr val="bg1"/>
                </a:solidFill>
              </a:rPr>
              <a:t>adding </a:t>
            </a:r>
            <a:r>
              <a:rPr lang="en-CA" i="1" dirty="0">
                <a:solidFill>
                  <a:schemeClr val="bg1"/>
                </a:solidFill>
              </a:rPr>
              <a:t>parallelism and concurrency to applications</a:t>
            </a:r>
            <a:r>
              <a:rPr lang="en-CA" i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Abstracts away the creation, scheduling and overall management of threads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2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0">
              <a:schemeClr val="accent3">
                <a:lumMod val="0"/>
                <a:lumOff val="100000"/>
              </a:schemeClr>
            </a:gs>
            <a:gs pos="82301">
              <a:schemeClr val="accent3">
                <a:lumMod val="100000"/>
              </a:schemeClr>
            </a:gs>
            <a:gs pos="52000">
              <a:srgbClr val="A5A5A5"/>
            </a:gs>
            <a:gs pos="49000">
              <a:schemeClr val="accent3">
                <a:lumMod val="100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Tasks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Task and Task&lt;T&gt;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A unit of work that can be run in parallel</a:t>
            </a:r>
            <a:endParaRPr lang="en-CA" dirty="0">
              <a:solidFill>
                <a:schemeClr val="bg1"/>
              </a:solidFill>
            </a:endParaRP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Like a Thread, but not a Thread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Scheduled  behind the scenes on the </a:t>
            </a:r>
            <a:r>
              <a:rPr lang="en-CA" dirty="0" err="1" smtClean="0">
                <a:solidFill>
                  <a:schemeClr val="bg1"/>
                </a:solidFill>
              </a:rPr>
              <a:t>ThreadPool</a:t>
            </a:r>
            <a:endParaRPr lang="en-CA" dirty="0" smtClean="0">
              <a:solidFill>
                <a:schemeClr val="bg1"/>
              </a:solidFill>
            </a:endParaRP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Can be invoked implicitly using the Parallel class or explicitly using Task and Task&lt;T&gt;</a:t>
            </a:r>
          </a:p>
        </p:txBody>
      </p:sp>
    </p:spTree>
    <p:extLst>
      <p:ext uri="{BB962C8B-B14F-4D97-AF65-F5344CB8AC3E}">
        <p14:creationId xmlns:p14="http://schemas.microsoft.com/office/powerpoint/2010/main" val="24096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9000">
              <a:schemeClr val="accent3">
                <a:lumMod val="95000"/>
                <a:lumOff val="5000"/>
              </a:schemeClr>
            </a:gs>
            <a:gs pos="83000">
              <a:schemeClr val="accent3">
                <a:lumMod val="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Running Tasks </a:t>
            </a:r>
            <a:r>
              <a:rPr lang="en-CA" dirty="0" smtClean="0">
                <a:solidFill>
                  <a:schemeClr val="bg1"/>
                </a:solidFill>
              </a:rPr>
              <a:t>/</a:t>
            </a:r>
            <a:r>
              <a:rPr lang="en-CA" dirty="0" smtClean="0">
                <a:solidFill>
                  <a:schemeClr val="accent1"/>
                </a:solidFill>
              </a:rPr>
              <a:t> The Parallel Class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Tasks are created and run implicitly</a:t>
            </a:r>
          </a:p>
          <a:p>
            <a:r>
              <a:rPr lang="en-CA" dirty="0" err="1" smtClean="0">
                <a:solidFill>
                  <a:schemeClr val="bg1"/>
                </a:solidFill>
              </a:rPr>
              <a:t>Parallel.Invoke</a:t>
            </a:r>
            <a:endParaRPr lang="en-CA" dirty="0" smtClean="0">
              <a:solidFill>
                <a:schemeClr val="bg1"/>
              </a:solidFill>
            </a:endParaRPr>
          </a:p>
          <a:p>
            <a:pPr lvl="1"/>
            <a:r>
              <a:rPr lang="en-CA" sz="1600" dirty="0" smtClean="0">
                <a:solidFill>
                  <a:schemeClr val="bg1"/>
                </a:solidFill>
              </a:rPr>
              <a:t>No return value</a:t>
            </a:r>
          </a:p>
          <a:p>
            <a:pPr lvl="1"/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r>
              <a:rPr lang="en-CA" dirty="0" err="1" smtClean="0">
                <a:solidFill>
                  <a:schemeClr val="bg1"/>
                </a:solidFill>
              </a:rPr>
              <a:t>Parallel.ForEach</a:t>
            </a:r>
            <a:endParaRPr lang="en-CA" dirty="0">
              <a:solidFill>
                <a:schemeClr val="bg1"/>
              </a:solidFill>
            </a:endParaRPr>
          </a:p>
          <a:p>
            <a:pPr lvl="1"/>
            <a:r>
              <a:rPr lang="en-CA" sz="1600" dirty="0" smtClean="0">
                <a:solidFill>
                  <a:schemeClr val="bg1"/>
                </a:solidFill>
              </a:rPr>
              <a:t>Returns </a:t>
            </a:r>
            <a:r>
              <a:rPr lang="en-CA" sz="1600" dirty="0" err="1" smtClean="0">
                <a:solidFill>
                  <a:schemeClr val="bg1"/>
                </a:solidFill>
              </a:rPr>
              <a:t>ParallelLoopResult</a:t>
            </a:r>
            <a:endParaRPr lang="en-CA" sz="1600" dirty="0" smtClean="0">
              <a:solidFill>
                <a:schemeClr val="bg1"/>
              </a:solidFill>
            </a:endParaRP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dirty="0" err="1" smtClean="0">
                <a:solidFill>
                  <a:schemeClr val="bg1"/>
                </a:solidFill>
              </a:rPr>
              <a:t>Parallel.For</a:t>
            </a:r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76040" y="4085807"/>
            <a:ext cx="7386320" cy="2154436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IDevConnect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devConnects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[]{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asyncDevConnect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tplDevConnect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…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Invoke the same method for a collection of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Parallel.ForEach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devConnects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WatchPresentation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altLang="en-US" sz="1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14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WatchPresentation</a:t>
            </a:r>
            <a:r>
              <a:rPr lang="en-US" altLang="en-US" sz="1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defined as</a:t>
            </a:r>
            <a:endParaRPr lang="en-US" altLang="en-US" sz="14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private void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WatchPresentation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IDevConnect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devConnect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76040" y="2435563"/>
            <a:ext cx="738632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Invoke two methods in parallel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Parallel.Invoke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() 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DoSomeWork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endParaRPr lang="en-US" alt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() 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DoSomeOtherWork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  <a:endParaRPr kumimoji="0" lang="en-US" altLang="en-US" sz="1400" b="0" i="0" u="none" strike="noStrike" cap="none" normalizeH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63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19000">
              <a:schemeClr val="accent3">
                <a:lumMod val="95000"/>
                <a:lumOff val="5000"/>
              </a:schemeClr>
            </a:gs>
            <a:gs pos="83000">
              <a:schemeClr val="accent3">
                <a:lumMod val="6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Controlling </a:t>
            </a:r>
            <a:r>
              <a:rPr lang="en-CA" dirty="0">
                <a:solidFill>
                  <a:schemeClr val="accent1"/>
                </a:solidFill>
              </a:rPr>
              <a:t>Tasks </a:t>
            </a:r>
            <a:r>
              <a:rPr lang="en-CA" dirty="0">
                <a:solidFill>
                  <a:schemeClr val="bg1"/>
                </a:solidFill>
              </a:rPr>
              <a:t>/</a:t>
            </a:r>
            <a:r>
              <a:rPr lang="en-CA" dirty="0">
                <a:solidFill>
                  <a:schemeClr val="accent1"/>
                </a:solidFill>
              </a:rPr>
              <a:t> The Parallel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 smtClean="0">
                <a:solidFill>
                  <a:schemeClr val="bg1"/>
                </a:solidFill>
              </a:rPr>
              <a:t>ParallelOptions</a:t>
            </a:r>
            <a:r>
              <a:rPr lang="en-CA" dirty="0" smtClean="0">
                <a:solidFill>
                  <a:schemeClr val="bg1"/>
                </a:solidFill>
              </a:rPr>
              <a:t> Class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Passed to </a:t>
            </a:r>
            <a:r>
              <a:rPr lang="en-CA" dirty="0" err="1" smtClean="0">
                <a:solidFill>
                  <a:schemeClr val="bg1"/>
                </a:solidFill>
              </a:rPr>
              <a:t>ForEach</a:t>
            </a:r>
            <a:r>
              <a:rPr lang="en-CA" dirty="0" smtClean="0">
                <a:solidFill>
                  <a:schemeClr val="bg1"/>
                </a:solidFill>
              </a:rPr>
              <a:t>() method overload</a:t>
            </a:r>
          </a:p>
          <a:p>
            <a:pPr lvl="1"/>
            <a:r>
              <a:rPr lang="en-CA" dirty="0" err="1" smtClean="0">
                <a:solidFill>
                  <a:schemeClr val="bg1"/>
                </a:solidFill>
              </a:rPr>
              <a:t>CancellationToken</a:t>
            </a:r>
            <a:r>
              <a:rPr lang="en-CA" dirty="0" smtClean="0">
                <a:solidFill>
                  <a:schemeClr val="bg1"/>
                </a:solidFill>
              </a:rPr>
              <a:t> – Token to use for cancelling the tasks</a:t>
            </a:r>
            <a:endParaRPr lang="en-CA" dirty="0">
              <a:solidFill>
                <a:schemeClr val="bg1"/>
              </a:solidFill>
            </a:endParaRPr>
          </a:p>
          <a:p>
            <a:pPr lvl="1"/>
            <a:r>
              <a:rPr lang="en-CA" dirty="0" err="1" smtClean="0">
                <a:solidFill>
                  <a:schemeClr val="bg1"/>
                </a:solidFill>
              </a:rPr>
              <a:t>MaxDegreeOfParallelism</a:t>
            </a:r>
            <a:r>
              <a:rPr lang="en-CA" dirty="0" smtClean="0">
                <a:solidFill>
                  <a:schemeClr val="bg1"/>
                </a:solidFill>
              </a:rPr>
              <a:t>  </a:t>
            </a:r>
            <a:r>
              <a:rPr lang="en-CA" dirty="0">
                <a:solidFill>
                  <a:schemeClr val="bg1"/>
                </a:solidFill>
              </a:rPr>
              <a:t>– Limits the number of concurrent tasks that can be run at a time</a:t>
            </a:r>
          </a:p>
          <a:p>
            <a:pPr lvl="1"/>
            <a:r>
              <a:rPr lang="en-CA" dirty="0" err="1" smtClean="0">
                <a:solidFill>
                  <a:schemeClr val="bg1"/>
                </a:solidFill>
              </a:rPr>
              <a:t>TaskScheduler</a:t>
            </a:r>
            <a:r>
              <a:rPr lang="en-CA" dirty="0" smtClean="0">
                <a:solidFill>
                  <a:schemeClr val="bg1"/>
                </a:solidFill>
              </a:rPr>
              <a:t> – </a:t>
            </a:r>
            <a:r>
              <a:rPr lang="en-CA" dirty="0">
                <a:solidFill>
                  <a:schemeClr val="bg1"/>
                </a:solidFill>
              </a:rPr>
              <a:t>Allows a custom scheduler to be used</a:t>
            </a:r>
          </a:p>
          <a:p>
            <a:pPr lvl="1"/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09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19000">
              <a:schemeClr val="accent3">
                <a:lumMod val="95000"/>
                <a:lumOff val="5000"/>
              </a:schemeClr>
            </a:gs>
            <a:gs pos="83000">
              <a:schemeClr val="accent3">
                <a:lumMod val="6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/>
                </a:solidFill>
              </a:rPr>
              <a:t>Running Tasks </a:t>
            </a:r>
            <a:r>
              <a:rPr lang="en-CA" dirty="0">
                <a:solidFill>
                  <a:schemeClr val="bg1"/>
                </a:solidFill>
              </a:rPr>
              <a:t>/</a:t>
            </a:r>
            <a:r>
              <a:rPr lang="en-CA" dirty="0">
                <a:solidFill>
                  <a:schemeClr val="accent1"/>
                </a:solidFill>
              </a:rPr>
              <a:t> The Parallel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785"/>
            <a:ext cx="10515600" cy="1675221"/>
          </a:xfrm>
        </p:spPr>
        <p:txBody>
          <a:bodyPr/>
          <a:lstStyle/>
          <a:p>
            <a:r>
              <a:rPr lang="en-CA" dirty="0" err="1">
                <a:solidFill>
                  <a:schemeClr val="bg1"/>
                </a:solidFill>
              </a:rPr>
              <a:t>ParallelLoopState</a:t>
            </a:r>
            <a:endParaRPr lang="en-CA" dirty="0">
              <a:solidFill>
                <a:schemeClr val="bg1"/>
              </a:solidFill>
            </a:endParaRPr>
          </a:p>
          <a:p>
            <a:pPr lvl="1"/>
            <a:r>
              <a:rPr lang="en-CA" dirty="0">
                <a:solidFill>
                  <a:schemeClr val="bg1"/>
                </a:solidFill>
              </a:rPr>
              <a:t>Passed into Action being run by </a:t>
            </a:r>
            <a:r>
              <a:rPr lang="en-CA" dirty="0" err="1">
                <a:solidFill>
                  <a:schemeClr val="bg1"/>
                </a:solidFill>
              </a:rPr>
              <a:t>ForEach</a:t>
            </a:r>
            <a:r>
              <a:rPr lang="en-CA" dirty="0">
                <a:solidFill>
                  <a:schemeClr val="bg1"/>
                </a:solidFill>
              </a:rPr>
              <a:t>() 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Break</a:t>
            </a:r>
            <a:r>
              <a:rPr lang="en-CA" dirty="0" smtClean="0">
                <a:solidFill>
                  <a:schemeClr val="bg1"/>
                </a:solidFill>
              </a:rPr>
              <a:t>() – used for ordered collections</a:t>
            </a:r>
            <a:endParaRPr lang="en-CA" dirty="0">
              <a:solidFill>
                <a:schemeClr val="bg1"/>
              </a:solidFill>
            </a:endParaRPr>
          </a:p>
          <a:p>
            <a:pPr lvl="1"/>
            <a:r>
              <a:rPr lang="en-CA" dirty="0">
                <a:solidFill>
                  <a:schemeClr val="bg1"/>
                </a:solidFill>
              </a:rPr>
              <a:t>Stop</a:t>
            </a:r>
            <a:r>
              <a:rPr lang="en-CA" dirty="0" smtClean="0">
                <a:solidFill>
                  <a:schemeClr val="bg1"/>
                </a:solidFill>
              </a:rPr>
              <a:t>() – used for un-ordered collections</a:t>
            </a:r>
            <a:endParaRPr lang="en-CA" dirty="0">
              <a:solidFill>
                <a:schemeClr val="bg1"/>
              </a:solidFill>
            </a:endParaRPr>
          </a:p>
          <a:p>
            <a:endParaRPr lang="en-CA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65200" y="3381151"/>
            <a:ext cx="10388600" cy="3231654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messages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{</a:t>
            </a:r>
            <a:r>
              <a:rPr lang="en-US" altLang="en-US" sz="14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“Hi”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4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“Bye”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4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“This pizza is yummy!”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4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“When will this guy stop talking?!”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.ForEach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(messages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ProcessMessage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ProcessMessage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message, </a:t>
            </a:r>
            <a:r>
              <a:rPr lang="en-US" alt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ParallelLoopState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loopState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message.Equals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"Bye"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loopState.Stop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  </a:t>
            </a:r>
            <a:r>
              <a:rPr lang="en-US" altLang="en-US" sz="1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 new parallel iterations will start, running ones will finish (maybe)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loopState.IsStopped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return; </a:t>
            </a:r>
            <a:r>
              <a:rPr lang="en-US" altLang="en-US" sz="1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Stop was requested so don’t continue</a:t>
            </a:r>
            <a:endParaRPr lang="en-US" altLang="en-US" sz="1400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r>
              <a:rPr lang="en-US" alt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(message); </a:t>
            </a: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} 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27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Running Tasks </a:t>
            </a:r>
            <a:r>
              <a:rPr lang="en-CA" b="1" dirty="0" smtClean="0">
                <a:solidFill>
                  <a:schemeClr val="bg1"/>
                </a:solidFill>
              </a:rPr>
              <a:t>/</a:t>
            </a:r>
            <a:r>
              <a:rPr lang="en-CA" dirty="0" smtClean="0">
                <a:solidFill>
                  <a:schemeClr val="accent1"/>
                </a:solidFill>
              </a:rPr>
              <a:t> The Task Class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/>
                </a:solidFill>
                <a:hlinkClick r:id="rId3"/>
              </a:rPr>
              <a:t>5 Ways To Start A Task In C#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dirty="0" smtClean="0">
                <a:solidFill>
                  <a:schemeClr val="bg1"/>
                </a:solidFill>
              </a:rPr>
              <a:t>Basic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 smtClean="0">
                <a:solidFill>
                  <a:schemeClr val="bg1"/>
                </a:solidFill>
              </a:rPr>
              <a:t>Create and Start Immediately</a:t>
            </a:r>
            <a:endParaRPr lang="en-CA" dirty="0">
              <a:solidFill>
                <a:schemeClr val="bg1"/>
              </a:solidFill>
            </a:endParaRPr>
          </a:p>
          <a:p>
            <a:pPr lvl="3"/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89397" y="2924076"/>
            <a:ext cx="738632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Create a task and supply a delegate by using a lambda expression.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taskA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Task( () =&gt;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 from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taskA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Start the task.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taskA.Start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75954" y="5117098"/>
            <a:ext cx="8413206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Create a task and supply a delegate by using a lambda expression.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taskA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.Factory.StartNew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=&gt;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 from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taskA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Running Tasks </a:t>
            </a:r>
            <a:r>
              <a:rPr lang="en-CA" b="1" dirty="0" smtClean="0">
                <a:solidFill>
                  <a:schemeClr val="bg1"/>
                </a:solidFill>
              </a:rPr>
              <a:t>/</a:t>
            </a:r>
            <a:r>
              <a:rPr lang="en-CA" dirty="0" smtClean="0">
                <a:solidFill>
                  <a:schemeClr val="accent1"/>
                </a:solidFill>
              </a:rPr>
              <a:t> The Task Class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Chained Tasks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A secondary task can be scheduled to run only after a previous task has completed by using the </a:t>
            </a:r>
            <a:r>
              <a:rPr lang="en-CA" dirty="0" err="1" smtClean="0">
                <a:solidFill>
                  <a:schemeClr val="bg1"/>
                </a:solidFill>
              </a:rPr>
              <a:t>ContinueWith</a:t>
            </a:r>
            <a:r>
              <a:rPr lang="en-CA" dirty="0" smtClean="0">
                <a:solidFill>
                  <a:schemeClr val="bg1"/>
                </a:solidFill>
              </a:rPr>
              <a:t>() method.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The original task can be passed into the second task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pPr lvl="3"/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76680" y="3741966"/>
            <a:ext cx="8950960" cy="246221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task1 =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 =&gt;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"Running task1"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Schedule the second task to run after task1 completes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task2 = task1.ContinueWith((t) =&gt;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ConsoleLogger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"Running task2"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task1.Start();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task2.Wait();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64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Running Tasks </a:t>
            </a:r>
            <a:r>
              <a:rPr lang="en-CA" b="1" dirty="0" smtClean="0">
                <a:solidFill>
                  <a:schemeClr val="bg1"/>
                </a:solidFill>
              </a:rPr>
              <a:t>/</a:t>
            </a:r>
            <a:r>
              <a:rPr lang="en-CA" dirty="0" smtClean="0">
                <a:solidFill>
                  <a:schemeClr val="accent1"/>
                </a:solidFill>
              </a:rPr>
              <a:t> </a:t>
            </a:r>
            <a:r>
              <a:rPr lang="en-CA" dirty="0" err="1" smtClean="0">
                <a:solidFill>
                  <a:schemeClr val="accent1"/>
                </a:solidFill>
              </a:rPr>
              <a:t>TaskContinuationOptions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Controls how/when secondary tasks are run</a:t>
            </a:r>
          </a:p>
          <a:p>
            <a:pPr lvl="1"/>
            <a:r>
              <a:rPr lang="en-CA" dirty="0" err="1" smtClean="0">
                <a:solidFill>
                  <a:schemeClr val="bg1"/>
                </a:solidFill>
              </a:rPr>
              <a:t>OnlyOnRanToCompletion</a:t>
            </a:r>
            <a:endParaRPr lang="en-CA" dirty="0" smtClean="0">
              <a:solidFill>
                <a:schemeClr val="bg1"/>
              </a:solidFill>
            </a:endParaRPr>
          </a:p>
          <a:p>
            <a:pPr lvl="2"/>
            <a:r>
              <a:rPr lang="en-CA" dirty="0" smtClean="0">
                <a:solidFill>
                  <a:schemeClr val="bg1"/>
                </a:solidFill>
              </a:rPr>
              <a:t>Only run the secondary task if the first one succeeded</a:t>
            </a:r>
          </a:p>
          <a:p>
            <a:pPr lvl="1"/>
            <a:r>
              <a:rPr lang="en-CA" dirty="0" err="1" smtClean="0">
                <a:solidFill>
                  <a:schemeClr val="bg1"/>
                </a:solidFill>
              </a:rPr>
              <a:t>OnlyOnFaulted</a:t>
            </a:r>
            <a:endParaRPr lang="en-CA" dirty="0" smtClean="0">
              <a:solidFill>
                <a:schemeClr val="bg1"/>
              </a:solidFill>
            </a:endParaRPr>
          </a:p>
          <a:p>
            <a:pPr lvl="2"/>
            <a:r>
              <a:rPr lang="en-CA" dirty="0" smtClean="0">
                <a:solidFill>
                  <a:schemeClr val="bg1"/>
                </a:solidFill>
              </a:rPr>
              <a:t>Only run the secondary task if the first failed</a:t>
            </a:r>
          </a:p>
          <a:p>
            <a:pPr lvl="1"/>
            <a:r>
              <a:rPr lang="en-CA" dirty="0" err="1" smtClean="0">
                <a:solidFill>
                  <a:schemeClr val="bg1"/>
                </a:solidFill>
              </a:rPr>
              <a:t>NotOnFaulted</a:t>
            </a:r>
            <a:endParaRPr lang="en-CA" dirty="0" smtClean="0">
              <a:solidFill>
                <a:schemeClr val="bg1"/>
              </a:solidFill>
            </a:endParaRPr>
          </a:p>
          <a:p>
            <a:pPr lvl="2"/>
            <a:r>
              <a:rPr lang="en-CA" dirty="0" smtClean="0">
                <a:solidFill>
                  <a:schemeClr val="bg1"/>
                </a:solidFill>
              </a:rPr>
              <a:t>Don’t run the secondary task if the first faulted but run otherwise (e.g. success, canceled)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Etc.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pPr lvl="3"/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27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CA134A57425A469A2ECFBAE8A237B6" ma:contentTypeVersion="1" ma:contentTypeDescription="Create a new document." ma:contentTypeScope="" ma:versionID="3258f060be7384238a2ee5f1c8589f64">
  <xsd:schema xmlns:xsd="http://www.w3.org/2001/XMLSchema" xmlns:xs="http://www.w3.org/2001/XMLSchema" xmlns:p="http://schemas.microsoft.com/office/2006/metadata/properties" xmlns:ns3="a2ed09e4-0995-4688-857a-5521cd1b456b" targetNamespace="http://schemas.microsoft.com/office/2006/metadata/properties" ma:root="true" ma:fieldsID="03599cce850615277a1555ebf528ee7b" ns3:_="">
    <xsd:import namespace="a2ed09e4-0995-4688-857a-5521cd1b456b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d09e4-0995-4688-857a-5521cd1b456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FB1013-CD0D-4873-B58E-73637A5AF8BB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schemas.openxmlformats.org/package/2006/metadata/core-properties"/>
    <ds:schemaRef ds:uri="a2ed09e4-0995-4688-857a-5521cd1b456b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BE2A19F-D42B-4500-AFD2-91541784C1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1146C6-CEEE-4482-ADF0-E79DF2C391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ed09e4-0995-4688-857a-5521cd1b45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5761</TotalTime>
  <Words>930</Words>
  <Application>Microsoft Office PowerPoint</Application>
  <PresentationFormat>Widescreen</PresentationFormat>
  <Paragraphs>221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Avenir Black</vt:lpstr>
      <vt:lpstr>Calibri</vt:lpstr>
      <vt:lpstr>Calibri Light</vt:lpstr>
      <vt:lpstr>Consolas</vt:lpstr>
      <vt:lpstr>Helvetica Neue Thin</vt:lpstr>
      <vt:lpstr>Office Theme</vt:lpstr>
      <vt:lpstr>Asynchronous Programming  in .Net (Part II) / The Task Parallel Library (TPL)</vt:lpstr>
      <vt:lpstr>What is the TPL?</vt:lpstr>
      <vt:lpstr>Tasks</vt:lpstr>
      <vt:lpstr>Running Tasks / The Parallel Class</vt:lpstr>
      <vt:lpstr>Controlling Tasks / The Parallel Class</vt:lpstr>
      <vt:lpstr>Running Tasks / The Parallel Class</vt:lpstr>
      <vt:lpstr>Running Tasks / The Task Class</vt:lpstr>
      <vt:lpstr>Running Tasks / The Task Class</vt:lpstr>
      <vt:lpstr>Running Tasks / TaskContinuationOptions</vt:lpstr>
      <vt:lpstr>Running Tasks / The Task&lt;T&gt; Class</vt:lpstr>
      <vt:lpstr>Running Tasks / Handling Exceptions</vt:lpstr>
      <vt:lpstr>Running Tasks / Cancelling Tasks</vt:lpstr>
      <vt:lpstr>Random Notes</vt:lpstr>
      <vt:lpstr>Task Parallel Library / References</vt:lpstr>
      <vt:lpstr>Task Parallel Library / Code &amp; Slides</vt:lpstr>
      <vt:lpstr>Task Parallel Library /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TPL</dc:title>
  <dc:creator>Mike Parkhill</dc:creator>
  <cp:lastModifiedBy>Mike Parkhill</cp:lastModifiedBy>
  <cp:revision>65</cp:revision>
  <dcterms:created xsi:type="dcterms:W3CDTF">2015-01-19T19:28:12Z</dcterms:created>
  <dcterms:modified xsi:type="dcterms:W3CDTF">2015-02-17T02:13:54Z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0x01010010CA134A57425A469A2ECFBAE8A237B6</vt:lpwstr>
  </property>
</Properties>
</file>