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5" r:id="rId19"/>
    <p:sldId id="274" r:id="rId20"/>
    <p:sldId id="261" r:id="rId2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7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53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30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1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9433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246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19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5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46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9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8F005-AEB4-4A06-83F1-F72227828C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5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17/02/2015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CSharpDevConnec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dd460688(v=vs.110).aspx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msdn.microsoft.com/en-us/library/dd997392(v=vs.110)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ee256691(v=vs.110).aspx" TargetMode="External"/><Relationship Id="rId5" Type="http://schemas.openxmlformats.org/officeDocument/2006/relationships/hyperlink" Target="http://dotnetcodr.com/2014/01/01/5-ways-to-start-a-task-in-net-c/" TargetMode="External"/><Relationship Id="rId10" Type="http://schemas.openxmlformats.org/officeDocument/2006/relationships/hyperlink" Target="http://www.philosophicalgeek.com/2012/05/28/alternative-to-double-checked-locking-lazyt/" TargetMode="External"/><Relationship Id="rId4" Type="http://schemas.openxmlformats.org/officeDocument/2006/relationships/hyperlink" Target="https://msdn.microsoft.com/en-us/library/dd460717(v=vs.110).aspx" TargetMode="External"/><Relationship Id="rId9" Type="http://schemas.openxmlformats.org/officeDocument/2006/relationships/hyperlink" Target="http://arbel.net/2013/02/03/best-practices-for-using-concurrentdictionar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CSharpDevConnect/CSharpDevConnect.TP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.sippel@magnetforensics.com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hyperlink" Target="mailto:mike.parkhill@magnetforensics.com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mcparkhill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linkedin.com/in/chrissippel" TargetMode="External"/><Relationship Id="rId10" Type="http://schemas.openxmlformats.org/officeDocument/2006/relationships/hyperlink" Target="https://github.com/CSharpDevConnect/" TargetMode="External"/><Relationship Id="rId4" Type="http://schemas.openxmlformats.org/officeDocument/2006/relationships/hyperlink" Target="https://ca.linkedin.com/in/mikeparkhill" TargetMode="External"/><Relationship Id="rId9" Type="http://schemas.openxmlformats.org/officeDocument/2006/relationships/hyperlink" Target="mailto:csharpdevconnect@gmail.com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system.threading.tasks(v=vs.110).aspx" TargetMode="External"/><Relationship Id="rId4" Type="http://schemas.openxmlformats.org/officeDocument/2006/relationships/hyperlink" Target="https://msdn.microsoft.com/en-us/library/system.threading(v=vs.110)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netcodr.com/2014/01/01/5-ways-to-start-a-task-in-net-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07997"/>
            <a:ext cx="9144000" cy="221718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Asynchronous Programming </a:t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in </a:t>
            </a:r>
            <a:r>
              <a:rPr lang="en-CA" sz="4800" dirty="0" err="1" smtClean="0">
                <a:solidFill>
                  <a:schemeClr val="accent1"/>
                </a:solidFill>
              </a:rPr>
              <a:t>.Net</a:t>
            </a:r>
            <a:r>
              <a:rPr lang="en-CA" sz="4800" dirty="0" smtClean="0">
                <a:solidFill>
                  <a:schemeClr val="accent1"/>
                </a:solidFill>
              </a:rPr>
              <a:t> (Part II) </a:t>
            </a:r>
            <a:r>
              <a:rPr lang="en-CA" sz="4800" b="1" dirty="0" smtClean="0">
                <a:solidFill>
                  <a:schemeClr val="bg1"/>
                </a:solidFill>
              </a:rPr>
              <a:t>/</a:t>
            </a:r>
            <a:r>
              <a:rPr lang="en-CA" sz="4800" dirty="0" smtClean="0">
                <a:solidFill>
                  <a:schemeClr val="accent1"/>
                </a:solidFill>
              </a:rPr>
              <a:t/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The Task Parallel Library (TPL)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553" y="3838578"/>
            <a:ext cx="9144000" cy="93225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February 17, 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Mike Parkhill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5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Task&lt;T&gt;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Use Task&lt;T&gt; to return a result from the Task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16354"/>
            <a:ext cx="7386320" cy="236988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return true;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returned {0}”,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taskA.Result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Handling Exceptions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5216706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Task.Wait</a:t>
            </a:r>
            <a:r>
              <a:rPr lang="en-CA" dirty="0" smtClean="0">
                <a:solidFill>
                  <a:schemeClr val="bg1"/>
                </a:solidFill>
              </a:rPr>
              <a:t>(), </a:t>
            </a:r>
            <a:r>
              <a:rPr lang="en-CA" dirty="0" err="1" smtClean="0">
                <a:solidFill>
                  <a:schemeClr val="bg1"/>
                </a:solidFill>
              </a:rPr>
              <a:t>Task.WaitAll</a:t>
            </a:r>
            <a:r>
              <a:rPr lang="en-CA" dirty="0" smtClean="0">
                <a:solidFill>
                  <a:schemeClr val="bg1"/>
                </a:solidFill>
              </a:rPr>
              <a:t>(), Task&lt;T&gt;.Result and </a:t>
            </a:r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r>
              <a:rPr lang="en-CA" dirty="0" smtClean="0">
                <a:solidFill>
                  <a:schemeClr val="bg1"/>
                </a:solidFill>
              </a:rPr>
              <a:t> throw </a:t>
            </a:r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You can also add a sub-task as an exception handler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0368" y="2385258"/>
            <a:ext cx="8831264" cy="33239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 exception."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Iterate over all of the inner 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ae.InnerExceptions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"Caught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CB37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 </a:t>
            </a:r>
            <a:r>
              <a:rPr lang="en-CA" dirty="0" smtClean="0">
                <a:solidFill>
                  <a:schemeClr val="accent1"/>
                </a:solidFill>
              </a:rPr>
              <a:t>Cancelling 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Pass in a </a:t>
            </a:r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to the task body and check in your body for cancellation where it makes sense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Best practice is to check for cancellation, do clean up and then fire </a:t>
            </a:r>
            <a:r>
              <a:rPr lang="en-CA" dirty="0" err="1" smtClean="0">
                <a:solidFill>
                  <a:schemeClr val="bg1"/>
                </a:solidFill>
              </a:rPr>
              <a:t>TaskCanceledException</a:t>
            </a:r>
            <a:r>
              <a:rPr lang="en-CA" dirty="0" smtClean="0">
                <a:solidFill>
                  <a:schemeClr val="bg1"/>
                </a:solidFill>
              </a:rPr>
              <a:t> using </a:t>
            </a:r>
            <a:r>
              <a:rPr lang="en-US" alt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en-US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Passing </a:t>
            </a:r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CancellationToken</a:t>
            </a:r>
            <a:r>
              <a:rPr lang="en-CA" dirty="0">
                <a:solidFill>
                  <a:schemeClr val="bg1"/>
                </a:solidFill>
              </a:rPr>
              <a:t> in the Task constructor (or </a:t>
            </a:r>
            <a:r>
              <a:rPr lang="en-CA" dirty="0" err="1">
                <a:solidFill>
                  <a:schemeClr val="bg1"/>
                </a:solidFill>
              </a:rPr>
              <a:t>StartNew</a:t>
            </a:r>
            <a:r>
              <a:rPr lang="en-CA" dirty="0">
                <a:solidFill>
                  <a:schemeClr val="bg1"/>
                </a:solidFill>
              </a:rPr>
              <a:t>()) will prevent the Task from being allocated/started if the token is already cancelled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668092" y="3088422"/>
            <a:ext cx="4855816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taskToCancel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token.IsCancellationRequested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Do 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up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here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token.ThrowIfCancellationRequested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work 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}, token);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Random Notes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To make testing easier, use methods not lambdas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Minimize calls to methods/properties that require synchronization (e.g. </a:t>
            </a:r>
            <a:r>
              <a:rPr lang="en-CA" dirty="0" err="1" smtClean="0">
                <a:solidFill>
                  <a:schemeClr val="bg1"/>
                </a:solidFill>
              </a:rPr>
              <a:t>Console.WriteLine</a:t>
            </a:r>
            <a:r>
              <a:rPr lang="en-CA" dirty="0" smtClean="0">
                <a:solidFill>
                  <a:schemeClr val="bg1"/>
                </a:solidFill>
              </a:rPr>
              <a:t>()) as they will cause your parallel tasks to wait on each other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Use </a:t>
            </a:r>
            <a:r>
              <a:rPr lang="en-CA" dirty="0" err="1" smtClean="0">
                <a:solidFill>
                  <a:schemeClr val="bg1"/>
                </a:solidFill>
              </a:rPr>
              <a:t>System.Collection.Concurrent</a:t>
            </a:r>
            <a:r>
              <a:rPr lang="en-CA" dirty="0" smtClean="0">
                <a:solidFill>
                  <a:schemeClr val="bg1"/>
                </a:solidFill>
              </a:rPr>
              <a:t> objects if you need to share data between tasks (but again, this should be minimized)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2388" y="1982581"/>
            <a:ext cx="6247223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(token), token);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unit tests for this method directly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References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454" y="1454332"/>
            <a:ext cx="5249091" cy="4652963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hlinkClick r:id="rId4"/>
              </a:rPr>
              <a:t>TPL on MSDN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5"/>
              </a:rPr>
              <a:t>5 Ways to Start a Task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6"/>
              </a:rPr>
              <a:t>MSDN: How to cancel a </a:t>
            </a:r>
            <a:r>
              <a:rPr lang="en-CA" sz="2000" dirty="0" err="1" smtClean="0">
                <a:solidFill>
                  <a:schemeClr val="bg1"/>
                </a:solidFill>
                <a:hlinkClick r:id="rId6"/>
              </a:rPr>
              <a:t>Parallel.ForEach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7"/>
              </a:rPr>
              <a:t>MSDN: Common Pitfalls in Parallelization</a:t>
            </a:r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Related Concepts</a:t>
            </a:r>
          </a:p>
          <a:p>
            <a:r>
              <a:rPr lang="en-CA" sz="2000" dirty="0" smtClean="0">
                <a:solidFill>
                  <a:schemeClr val="bg1"/>
                </a:solidFill>
                <a:hlinkClick r:id="rId8"/>
              </a:rPr>
              <a:t>PLINQ – Parallelized </a:t>
            </a:r>
            <a:r>
              <a:rPr lang="en-CA" sz="2000" dirty="0" err="1" smtClean="0">
                <a:solidFill>
                  <a:schemeClr val="bg1"/>
                </a:solidFill>
                <a:hlinkClick r:id="rId8"/>
              </a:rPr>
              <a:t>Linq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9"/>
              </a:rPr>
              <a:t>Best Practices for Using </a:t>
            </a:r>
            <a:r>
              <a:rPr lang="en-CA" dirty="0" err="1" smtClean="0">
                <a:solidFill>
                  <a:schemeClr val="bg1"/>
                </a:solidFill>
                <a:hlinkClick r:id="rId9"/>
              </a:rPr>
              <a:t>ConcurrentDictionary</a:t>
            </a:r>
            <a:endParaRPr lang="en-CA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10"/>
              </a:rPr>
              <a:t>Using Lazy Instead of Double-Check Locking</a:t>
            </a:r>
            <a:endParaRPr lang="en-CA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05328" y="2143964"/>
            <a:ext cx="10448472" cy="1643527"/>
            <a:chOff x="1197664" y="1507195"/>
            <a:chExt cx="10448472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1912342" y="1507195"/>
              <a:ext cx="9733794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 smtClean="0">
                  <a:solidFill>
                    <a:srgbClr val="FFFFFF"/>
                  </a:solidFill>
                  <a:hlinkClick r:id="rId4"/>
                </a:rPr>
                <a:t>https://github.com/CSharpDevConnect/CSharpDevConnect.TPL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664" y="1601641"/>
              <a:ext cx="714678" cy="46381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3400" y="169056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Slides, exercises and sample code can all be found on GitHub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Code &amp; Slides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2939281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The code is split into two projects: one for exercises and one for the code samples from the presentation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04350"/>
            <a:ext cx="5029200" cy="1857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3400" y="5893985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There are three exercises.  Two around using </a:t>
            </a:r>
            <a:r>
              <a:rPr lang="en-CA" sz="2400" dirty="0" err="1" smtClean="0">
                <a:solidFill>
                  <a:schemeClr val="bg1"/>
                </a:solidFill>
              </a:rPr>
              <a:t>Parallel.ForEach</a:t>
            </a:r>
            <a:r>
              <a:rPr lang="en-CA" sz="2400" dirty="0" smtClean="0">
                <a:solidFill>
                  <a:schemeClr val="bg1"/>
                </a:solidFill>
              </a:rPr>
              <a:t>() and one that involves Tasks and task continuation.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29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Questions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://cdn3.dogomedia.com/pictures/9613/content/questionsfry-panique-questions.jpg?132709822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055813"/>
            <a:ext cx="41021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" sz="2667" u="sng" dirty="0">
                <a:solidFill>
                  <a:schemeClr val="bg1"/>
                </a:solidFill>
                <a:hlinkClick r:id="rId4"/>
              </a:rPr>
              <a:t>https</a:t>
            </a:r>
            <a:r>
              <a:rPr lang="en" sz="2667" u="sng" dirty="0" smtClean="0">
                <a:solidFill>
                  <a:schemeClr val="bg1"/>
                </a:solidFill>
                <a:hlinkClick r:id="rId4"/>
              </a:rPr>
              <a:t>://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ca.linkedin.com/in/</a:t>
            </a:r>
            <a:r>
              <a:rPr lang="en-CA" sz="2400" dirty="0" err="1">
                <a:solidFill>
                  <a:schemeClr val="bg1"/>
                </a:solidFill>
                <a:hlinkClick r:id="rId4"/>
              </a:rPr>
              <a:t>mikeparkhill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dirty="0" smtClean="0">
                <a:solidFill>
                  <a:schemeClr val="bg1"/>
                </a:solidFill>
                <a:hlinkClick r:id="rId6"/>
              </a:rPr>
              <a:t>@</a:t>
            </a:r>
            <a:r>
              <a:rPr lang="en-CA" sz="2667" dirty="0" err="1" smtClean="0">
                <a:solidFill>
                  <a:schemeClr val="bg1"/>
                </a:solidFill>
                <a:hlinkClick r:id="rId6"/>
              </a:rPr>
              <a:t>mcparkhill</a:t>
            </a:r>
            <a:endParaRPr lang="en" sz="2667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7"/>
              </a:rPr>
              <a:t>mike.parkhill@magnetforensics.com</a:t>
            </a:r>
            <a:endParaRPr lang="en" sz="2667" u="sng" dirty="0">
              <a:solidFill>
                <a:schemeClr val="bg1"/>
              </a:solidFill>
              <a:hlinkClick r:id="rId8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9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10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47586" y="5016694"/>
            <a:ext cx="444292" cy="1082644"/>
            <a:chOff x="4892142" y="5016694"/>
            <a:chExt cx="444292" cy="1082644"/>
          </a:xfrm>
        </p:grpSpPr>
        <p:pic>
          <p:nvPicPr>
            <p:cNvPr id="9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782" y="5363272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959" y="5016694"/>
              <a:ext cx="371475" cy="266700"/>
            </a:xfrm>
            <a:prstGeom prst="rect">
              <a:avLst/>
            </a:prstGeom>
          </p:spPr>
        </p:pic>
        <p:pic>
          <p:nvPicPr>
            <p:cNvPr id="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142" y="566456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>
                <a:solidFill>
                  <a:schemeClr val="bg1"/>
                </a:solidFill>
              </a:rPr>
              <a:t>Mike </a:t>
            </a:r>
            <a:r>
              <a:rPr lang="en-CA" sz="3600" dirty="0" smtClean="0">
                <a:solidFill>
                  <a:schemeClr val="bg1"/>
                </a:solidFill>
              </a:rPr>
              <a:t>Parkhill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is the TPL?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Introduced in </a:t>
            </a:r>
            <a:r>
              <a:rPr lang="en-CA" dirty="0" err="1">
                <a:solidFill>
                  <a:schemeClr val="bg1"/>
                </a:solidFill>
              </a:rPr>
              <a:t>.Net</a:t>
            </a:r>
            <a:r>
              <a:rPr lang="en-CA" dirty="0">
                <a:solidFill>
                  <a:schemeClr val="bg1"/>
                </a:solidFill>
              </a:rPr>
              <a:t> 4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From MSDN: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The Task Parallel Library (TPL) is a set of public types and APIs in the </a:t>
            </a:r>
            <a:r>
              <a:rPr lang="en-CA" i="1" dirty="0" err="1">
                <a:solidFill>
                  <a:schemeClr val="bg1"/>
                </a:solidFill>
                <a:hlinkClick r:id="rId4"/>
              </a:rPr>
              <a:t>System.Threading</a:t>
            </a:r>
            <a:r>
              <a:rPr lang="en-CA" i="1" dirty="0">
                <a:solidFill>
                  <a:schemeClr val="bg1"/>
                </a:solidFill>
              </a:rPr>
              <a:t> and </a:t>
            </a:r>
            <a:r>
              <a:rPr lang="en-CA" i="1" dirty="0" err="1">
                <a:solidFill>
                  <a:schemeClr val="bg1"/>
                </a:solidFill>
                <a:hlinkClick r:id="rId5"/>
              </a:rPr>
              <a:t>System.Threading.Tasks</a:t>
            </a:r>
            <a:r>
              <a:rPr lang="en-CA" i="1" dirty="0">
                <a:solidFill>
                  <a:schemeClr val="bg1"/>
                </a:solidFill>
              </a:rPr>
              <a:t> namespaces. The purpose of the TPL is to make developers more productive by simplifying the process of </a:t>
            </a:r>
            <a:r>
              <a:rPr lang="en-CA" i="1" dirty="0" smtClean="0">
                <a:solidFill>
                  <a:schemeClr val="bg1"/>
                </a:solidFill>
              </a:rPr>
              <a:t>adding </a:t>
            </a:r>
            <a:r>
              <a:rPr lang="en-CA" i="1" dirty="0">
                <a:solidFill>
                  <a:schemeClr val="bg1"/>
                </a:solidFill>
              </a:rPr>
              <a:t>parallelism and concurrency to applications</a:t>
            </a:r>
            <a:r>
              <a:rPr lang="en-CA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Abstracts away the creation, scheduling and overall management of threads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 and Task&lt;T&gt;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unit of work that can be run in parallel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Like a Thread, but not a Thread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Scheduled  behind the scenes on the </a:t>
            </a:r>
            <a:r>
              <a:rPr lang="en-CA" dirty="0" err="1" smtClean="0">
                <a:solidFill>
                  <a:schemeClr val="bg1"/>
                </a:solidFill>
              </a:rPr>
              <a:t>ThreadPool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Can be invoked implicitly using the Parallel class or explicitly using Task and Task&lt;T&gt;</a:t>
            </a: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Parallel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Tasks are created and run implicitly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Parallel.Invoke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No return value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Returns </a:t>
            </a:r>
            <a:r>
              <a:rPr lang="en-CA" sz="1600" dirty="0" err="1" smtClean="0">
                <a:solidFill>
                  <a:schemeClr val="bg1"/>
                </a:solidFill>
              </a:rPr>
              <a:t>ParallelLoopResult</a:t>
            </a:r>
            <a:endParaRPr lang="en-CA" sz="16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76040" y="4085807"/>
            <a:ext cx="7386320" cy="215443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[]{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tplDevConnect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…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the same method for a collection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as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76040" y="2435563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Invoke two methods in parallel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Parallel.Invoke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DoSomeWork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DoSomeOtherWork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Controlling </a:t>
            </a:r>
            <a:r>
              <a:rPr lang="en-CA" dirty="0">
                <a:solidFill>
                  <a:schemeClr val="accent1"/>
                </a:solidFill>
              </a:rPr>
              <a:t>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ParallelOptions</a:t>
            </a:r>
            <a:r>
              <a:rPr lang="en-CA" dirty="0" smtClean="0">
                <a:solidFill>
                  <a:schemeClr val="bg1"/>
                </a:solidFill>
              </a:rPr>
              <a:t> Class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Passed to </a:t>
            </a:r>
            <a:r>
              <a:rPr lang="en-CA" dirty="0" err="1" smtClean="0">
                <a:solidFill>
                  <a:schemeClr val="bg1"/>
                </a:solidFill>
              </a:rPr>
              <a:t>ForEach</a:t>
            </a:r>
            <a:r>
              <a:rPr lang="en-CA" dirty="0" smtClean="0">
                <a:solidFill>
                  <a:schemeClr val="bg1"/>
                </a:solidFill>
              </a:rPr>
              <a:t>() method overload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– Token to use for cancelling the tasks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MaxDegreeOfParallelism</a:t>
            </a:r>
            <a:r>
              <a:rPr lang="en-CA" dirty="0" smtClean="0">
                <a:solidFill>
                  <a:schemeClr val="bg1"/>
                </a:solidFill>
              </a:rPr>
              <a:t>  </a:t>
            </a:r>
            <a:r>
              <a:rPr lang="en-CA" dirty="0">
                <a:solidFill>
                  <a:schemeClr val="bg1"/>
                </a:solidFill>
              </a:rPr>
              <a:t>– Limits the number of concurrent tasks that can be run at a time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TaskScheduler</a:t>
            </a:r>
            <a:r>
              <a:rPr lang="en-CA" dirty="0" smtClean="0">
                <a:solidFill>
                  <a:schemeClr val="bg1"/>
                </a:solidFill>
              </a:rPr>
              <a:t> – </a:t>
            </a:r>
            <a:r>
              <a:rPr lang="en-CA" dirty="0">
                <a:solidFill>
                  <a:schemeClr val="bg1"/>
                </a:solidFill>
              </a:rPr>
              <a:t>Allows a custom scheduler to be used</a:t>
            </a: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Running 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1675221"/>
          </a:xfrm>
        </p:spPr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ParallelLoopState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Passed into Action being run by </a:t>
            </a:r>
            <a:r>
              <a:rPr lang="en-CA" dirty="0" err="1">
                <a:solidFill>
                  <a:schemeClr val="bg1"/>
                </a:solidFill>
              </a:rPr>
              <a:t>ForEach</a:t>
            </a:r>
            <a:r>
              <a:rPr lang="en-CA" dirty="0">
                <a:solidFill>
                  <a:schemeClr val="bg1"/>
                </a:solidFill>
              </a:rPr>
              <a:t>()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Break</a:t>
            </a:r>
            <a:r>
              <a:rPr lang="en-CA" dirty="0" smtClean="0">
                <a:solidFill>
                  <a:schemeClr val="bg1"/>
                </a:solidFill>
              </a:rPr>
              <a:t>() – used for ordered collections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Stop</a:t>
            </a:r>
            <a:r>
              <a:rPr lang="en-CA" dirty="0" smtClean="0">
                <a:solidFill>
                  <a:schemeClr val="bg1"/>
                </a:solidFill>
              </a:rPr>
              <a:t>() – used for un-ordered collections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5200" y="3381151"/>
            <a:ext cx="10388600" cy="323165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“Hi”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“Bye”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“This pizza is yummy!”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“When will this guy stop talking?!”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message.Equals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"Bye"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loopState.Stop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new parallel iterations will start, running ones will finish (maybe)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loopState.IsStopped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was requested so don’t continue</a:t>
            </a:r>
            <a:endParaRPr lang="en-US" altLang="en-US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hlinkClick r:id="rId4"/>
              </a:rPr>
              <a:t>5 Ways To Start A Task In C#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Basic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Create and Start Immediately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89397" y="2924076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5954" y="5117098"/>
            <a:ext cx="8413206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Chained Tasks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secondary task can be scheduled to run only after a previous task has completed by using the </a:t>
            </a:r>
            <a:r>
              <a:rPr lang="en-CA" dirty="0" err="1" smtClean="0">
                <a:solidFill>
                  <a:schemeClr val="bg1"/>
                </a:solidFill>
              </a:rPr>
              <a:t>ContinueWith</a:t>
            </a:r>
            <a:r>
              <a:rPr lang="en-CA" dirty="0" smtClean="0">
                <a:solidFill>
                  <a:schemeClr val="bg1"/>
                </a:solidFill>
              </a:rPr>
              <a:t>() method.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The original task can be passed into the second task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680" y="3741966"/>
            <a:ext cx="8950960" cy="24622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task1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Schedule the second task to run after task1 completes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task2 = task1.ContinueWith((t)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task2.Wait();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 err="1" smtClean="0">
                <a:solidFill>
                  <a:schemeClr val="accent1"/>
                </a:solidFill>
              </a:rPr>
              <a:t>TaskContinuationOptions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Controls how/when secondary tasks are run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OnlyOnRanToCompletion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one succeeded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failed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NotOnFaulted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Don’t run the secondary task if the first faulted but run otherwise (e.g. success, canceled)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Etc.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FB1013-CD0D-4873-B58E-73637A5AF8BB}">
  <ds:schemaRefs>
    <ds:schemaRef ds:uri="http://purl.org/dc/elements/1.1/"/>
    <ds:schemaRef ds:uri="http://schemas.microsoft.com/office/2006/metadata/properties"/>
    <ds:schemaRef ds:uri="a2ed09e4-0995-4688-857a-5521cd1b456b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851</Words>
  <Application>Microsoft Office PowerPoint</Application>
  <PresentationFormat>Widescreen</PresentationFormat>
  <Paragraphs>234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Black</vt:lpstr>
      <vt:lpstr>Calibri</vt:lpstr>
      <vt:lpstr>Calibri Light</vt:lpstr>
      <vt:lpstr>Consolas</vt:lpstr>
      <vt:lpstr>Helvetica Neue Thin</vt:lpstr>
      <vt:lpstr>Office Theme</vt:lpstr>
      <vt:lpstr>Asynchronous Programming  in .Net (Part II) / The Task Parallel Library (TPL)</vt:lpstr>
      <vt:lpstr>What is the TPL?</vt:lpstr>
      <vt:lpstr>Tasks</vt:lpstr>
      <vt:lpstr>Running Tasks / The Parallel Class</vt:lpstr>
      <vt:lpstr>Controlling Tasks / The Parallel Class</vt:lpstr>
      <vt:lpstr>Running Tasks / The Parallel Class</vt:lpstr>
      <vt:lpstr>Running Tasks / The Task Class</vt:lpstr>
      <vt:lpstr>Running Tasks / The Task Class</vt:lpstr>
      <vt:lpstr>Running Tasks / TaskContinuationOptions</vt:lpstr>
      <vt:lpstr>Running Tasks / The Task&lt;T&gt; Class</vt:lpstr>
      <vt:lpstr>Running Tasks / Handling Exceptions</vt:lpstr>
      <vt:lpstr>Running Tasks / Cancelling Tasks</vt:lpstr>
      <vt:lpstr>Random Notes</vt:lpstr>
      <vt:lpstr>Task Parallel Library / References</vt:lpstr>
      <vt:lpstr>Task Parallel Library / Code &amp; Slides</vt:lpstr>
      <vt:lpstr>Task Parallel Library /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Mike Parkhill</dc:creator>
  <cp:lastModifiedBy>Mike Parkhill</cp:lastModifiedBy>
  <cp:revision>67</cp:revision>
  <cp:lastPrinted>2015-02-18T00:26:02Z</cp:lastPrinted>
  <dcterms:created xsi:type="dcterms:W3CDTF">2015-01-19T19:28:12Z</dcterms:created>
  <dcterms:modified xsi:type="dcterms:W3CDTF">2015-02-19T15:34:19Z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