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Threads have a property called “IsBackground” which, as you can guess, turns the Thread into a background thread. A Background Thread will terminate when the application terminates, but if an application terminates and a Thread that was not set as Background is still running, the application will still be running. It may appear the application has closed because the form is gone, if you look at a process monitor you’ll still see the application. The IsBackground property is set to False by default.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Or, a potentially better way of handling a thread that is supposed to run in the Background is a BackgroundWorker object. A Background worker is wrapper around a Thread object that some may feel is better than using a Thread object.</a:t>
            </a:r>
          </a:p>
          <a:p>
            <a:pPr rtl="0">
              <a:spcBef>
                <a:spcPts val="0"/>
              </a:spcBef>
              <a:buNone/>
            </a:pPr>
            <a:r>
              <a:t/>
            </a:r>
            <a:endParaRPr/>
          </a:p>
          <a:p>
            <a:pPr>
              <a:spcBef>
                <a:spcPts val="0"/>
              </a:spcBef>
              <a:buNone/>
            </a:pPr>
            <a:r>
              <a:rPr lang="en"/>
              <a:t>Make sure to dispose of any BackgroundWorkers, or else you’ll have a memory leak on your hands.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how to cancel a BackgroundWorker after it has already started.</a:t>
            </a:r>
          </a:p>
          <a:p>
            <a:pPr rtl="0">
              <a:spcBef>
                <a:spcPts val="0"/>
              </a:spcBef>
              <a:buNone/>
            </a:pPr>
            <a:r>
              <a:t/>
            </a:r>
            <a:endParaRPr/>
          </a:p>
          <a:p>
            <a:pPr rtl="0">
              <a:spcBef>
                <a:spcPts val="0"/>
              </a:spcBef>
              <a:buNone/>
            </a:pPr>
            <a:r>
              <a:rPr lang="en"/>
              <a:t>You need to make sure to set WorkerSupportsCancellation to true or else you will get an exception when you call CancelAsync()</a:t>
            </a:r>
          </a:p>
          <a:p>
            <a:pPr rtl="0">
              <a:spcBef>
                <a:spcPts val="0"/>
              </a:spcBef>
              <a:buNone/>
            </a:pPr>
            <a:r>
              <a:rPr lang="en"/>
              <a:t>You need to check for CancellationPending in the code that is run by the Thread, or else there is the possibility of the cancellation not happening before the Thread finishes by itself.</a:t>
            </a: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Exceptions are popped up when they occur, so make sure you handle any exception accordingly in the RunWorkerCompleted()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async and await keywords were released in C# 5.0/.NET Framework 4.5 and can be used in any newer iterations of C#</a:t>
            </a:r>
          </a:p>
          <a:p>
            <a:pPr rtl="0">
              <a:spcBef>
                <a:spcPts val="0"/>
              </a:spcBef>
              <a:buNone/>
            </a:pPr>
            <a:r>
              <a:rPr lang="en"/>
              <a:t>The async keyword is used in method signatures to indicate a method can be run asynchronously</a:t>
            </a:r>
          </a:p>
          <a:p>
            <a:pPr rtl="0">
              <a:spcBef>
                <a:spcPts val="0"/>
              </a:spcBef>
              <a:buNone/>
            </a:pPr>
            <a:r>
              <a:rPr lang="en"/>
              <a:t>The await keyword is used inside of async methods to allow for the actual asychronousy</a:t>
            </a:r>
          </a:p>
          <a:p>
            <a:pPr rtl="0">
              <a:spcBef>
                <a:spcPts val="0"/>
              </a:spcBef>
              <a:buNone/>
            </a:pPr>
            <a:r>
              <a:rPr lang="en"/>
              <a:t>There is the parallel object in C# and async operations are not the same</a:t>
            </a:r>
          </a:p>
          <a:p>
            <a:pPr rtl="0">
              <a:spcBef>
                <a:spcPts val="0"/>
              </a:spcBef>
              <a:buNone/>
            </a:pPr>
            <a:r>
              <a:rPr lang="en"/>
              <a:t>The current standard for methods that are supposed to be used using the await operator should end in Async to indicate they are asynchronous methods</a:t>
            </a:r>
          </a:p>
          <a:p>
            <a:pPr>
              <a:spcBef>
                <a:spcPts val="0"/>
              </a:spcBef>
              <a:buNone/>
            </a:pPr>
            <a:r>
              <a:rPr lang="en"/>
              <a:t>Async methods should always return something, if they aren’t returning something they probably don’t need to be async. The one exception is event handlers since they can’t usually don’t return a value.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Here we have an async event handler calling an async method that doesn’t return anything. Remember how I said don’t do this?</a:t>
            </a:r>
          </a:p>
          <a:p>
            <a:pPr rtl="0">
              <a:spcBef>
                <a:spcPts val="0"/>
              </a:spcBef>
              <a:buNone/>
            </a:pPr>
            <a:r>
              <a:t/>
            </a:r>
            <a:endParaRPr/>
          </a:p>
          <a:p>
            <a:pPr rtl="0">
              <a:spcBef>
                <a:spcPts val="0"/>
              </a:spcBef>
              <a:buNone/>
            </a:pPr>
            <a:r>
              <a:rPr lang="en"/>
              <a:t>If you don’t have await in front of an async method it will be treated synchronously. Don’t worry though, Visual Studio will let you know.</a:t>
            </a:r>
          </a:p>
          <a:p>
            <a:pPr rtl="0">
              <a:spcBef>
                <a:spcPts val="0"/>
              </a:spcBef>
              <a:buNone/>
            </a:pPr>
            <a:r>
              <a:rPr lang="en"/>
              <a:t>The Task object needs to be returned from async methods.</a:t>
            </a:r>
          </a:p>
          <a:p>
            <a:pPr rtl="0">
              <a:spcBef>
                <a:spcPts val="0"/>
              </a:spcBef>
              <a:buNone/>
            </a:pPr>
            <a:r>
              <a:rPr lang="en"/>
              <a:t>The reason we are able to access the AsyncSampleProgessBar is because async/await operators don’t create a new thread.</a:t>
            </a:r>
          </a:p>
          <a:p>
            <a:pPr>
              <a:spcBef>
                <a:spcPts val="0"/>
              </a:spcBef>
              <a:buNone/>
            </a:pPr>
            <a:r>
              <a:rPr lang="en"/>
              <a:t>Task.Delay is the same as Thread.Sleep() but can awaited upon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solidFill>
                  <a:schemeClr val="dk1"/>
                </a:solidFill>
              </a:rPr>
              <a:t>Here we have an async event handler calling an async method that returns an integer.</a:t>
            </a:r>
          </a:p>
          <a:p>
            <a:pPr rtl="0">
              <a:spcBef>
                <a:spcPts val="0"/>
              </a:spcBef>
              <a:buNone/>
            </a:pPr>
            <a:r>
              <a:t/>
            </a:r>
            <a:endParaRPr>
              <a:solidFill>
                <a:schemeClr val="dk1"/>
              </a:solidFill>
            </a:endParaRPr>
          </a:p>
          <a:p>
            <a:pPr rtl="0">
              <a:spcBef>
                <a:spcPts val="0"/>
              </a:spcBef>
              <a:buNone/>
            </a:pPr>
            <a:r>
              <a:rPr lang="en">
                <a:solidFill>
                  <a:schemeClr val="dk1"/>
                </a:solidFill>
              </a:rPr>
              <a:t>Again, we set the event handler to be async because it uses the await keyword</a:t>
            </a:r>
          </a:p>
          <a:p>
            <a:pPr rtl="0">
              <a:spcBef>
                <a:spcPts val="0"/>
              </a:spcBef>
              <a:buNone/>
            </a:pPr>
            <a:r>
              <a:rPr lang="en">
                <a:solidFill>
                  <a:schemeClr val="dk1"/>
                </a:solidFill>
              </a:rPr>
              <a:t>Notice that CountToMaxValueAsync ends with Async, this is supposed to tell the person who uses your API that this method is supposed to be used Asynchronously</a:t>
            </a:r>
          </a:p>
          <a:p>
            <a:pPr>
              <a:spcBef>
                <a:spcPts val="0"/>
              </a:spcBef>
              <a:buNone/>
            </a:pPr>
            <a:r>
              <a:rPr lang="en">
                <a:solidFill>
                  <a:schemeClr val="dk1"/>
                </a:solidFill>
              </a:rPr>
              <a:t>Notice we use return Task&lt;int&gt; as opposed to Task like last time, this indicates the return value of the async method is an 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Here we have an async event handler calling a synchronous method</a:t>
            </a:r>
          </a:p>
          <a:p>
            <a:pPr rtl="0">
              <a:spcBef>
                <a:spcPts val="0"/>
              </a:spcBef>
              <a:buNone/>
            </a:pPr>
            <a:r>
              <a:t/>
            </a:r>
            <a:endParaRPr/>
          </a:p>
          <a:p>
            <a:pPr rtl="0">
              <a:spcBef>
                <a:spcPts val="0"/>
              </a:spcBef>
              <a:buNone/>
            </a:pPr>
            <a:r>
              <a:rPr lang="en"/>
              <a:t>You may have noticed asynchronous methods need to call other asynchronous method, this can lead to your whole chain of methods being asynchronous.</a:t>
            </a:r>
          </a:p>
          <a:p>
            <a:pPr rtl="0">
              <a:spcBef>
                <a:spcPts val="0"/>
              </a:spcBef>
              <a:buNone/>
            </a:pPr>
            <a:r>
              <a:rPr lang="en"/>
              <a:t>This can slow down your program if you want to do something and not have it be asynchronous, ie. counting to a value. You’ll notice in the previous example we needed to use Task.Delay to make the method asyncronous and that in turns slows down the method.</a:t>
            </a:r>
          </a:p>
          <a:p>
            <a:pPr rtl="0">
              <a:spcBef>
                <a:spcPts val="0"/>
              </a:spcBef>
              <a:buNone/>
            </a:pPr>
            <a:r>
              <a:t/>
            </a:r>
            <a:endParaRPr/>
          </a:p>
          <a:p>
            <a:pPr rtl="0">
              <a:spcBef>
                <a:spcPts val="0"/>
              </a:spcBef>
              <a:buNone/>
            </a:pPr>
            <a:r>
              <a:rPr lang="en"/>
              <a:t>Task.Run is different than the async and await operators by one big difference, it creates a thread. You have no control other this thread, unlike the Thread object BUT you shouldn’t have need to access the thread since async/await make everything easier</a:t>
            </a:r>
          </a:p>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I started developing software since high school, I then went onto to Conestoga College for the Software Engineering Technology course for 4 years, 16 months of which was spent at Magnet, and I’ve been working at Magnet since I graduated early last year.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1.Taken from MSDN</a:t>
            </a:r>
          </a:p>
          <a:p>
            <a:pPr rtl="0">
              <a:spcBef>
                <a:spcPts val="0"/>
              </a:spcBef>
              <a:buNone/>
            </a:pPr>
            <a:r>
              <a:rPr lang="en"/>
              <a:t>3.The UI thread is what allows you to interact with your application, buttons, status bars, lists, etc. while the executing thread is the thread that runs the code of your application. There are more threads than just the two, but we’ll ignore those for now.</a:t>
            </a:r>
          </a:p>
          <a:p>
            <a:pPr rtl="0">
              <a:spcBef>
                <a:spcPts val="0"/>
              </a:spcBef>
              <a:buNone/>
            </a:pPr>
            <a:r>
              <a:rPr lang="en"/>
              <a:t>4.Too many threads leads to poor resource allocation, in that each thread get such little processor time that they basically stop executing</a:t>
            </a:r>
          </a:p>
          <a:p>
            <a:pPr rtl="0">
              <a:spcBef>
                <a:spcPts val="0"/>
              </a:spcBef>
              <a:buNone/>
            </a:pPr>
            <a:r>
              <a:rPr lang="en"/>
              <a:t>5.The operating system keeps track of your threads’ information, which means you don’t have to worry about saving state when threads start and stop executing</a:t>
            </a:r>
          </a:p>
          <a:p>
            <a:pPr rtl="0" lvl="0">
              <a:spcBef>
                <a:spcPts val="0"/>
              </a:spcBef>
              <a:buNone/>
            </a:pPr>
            <a:r>
              <a:rPr lang="en"/>
              <a:t>6.These levels of importance determine how much processor time the Thread receives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From 0 to 10 milliseconds Threads 1 and 2 get time on the processor.</a:t>
            </a:r>
          </a:p>
          <a:p>
            <a:pPr rtl="0">
              <a:spcBef>
                <a:spcPts val="0"/>
              </a:spcBef>
              <a:buNone/>
            </a:pPr>
            <a:r>
              <a:rPr lang="en"/>
              <a:t>From 10 to 20 milliseconds Threads 3 and 4 get time on the processor.</a:t>
            </a:r>
          </a:p>
          <a:p>
            <a:pPr rtl="0">
              <a:spcBef>
                <a:spcPts val="0"/>
              </a:spcBef>
              <a:buNone/>
            </a:pPr>
            <a:r>
              <a:t/>
            </a:r>
            <a:endParaRPr/>
          </a:p>
          <a:p>
            <a:pPr rtl="0">
              <a:spcBef>
                <a:spcPts val="0"/>
              </a:spcBef>
              <a:buNone/>
            </a:pPr>
            <a:r>
              <a:rPr lang="en"/>
              <a:t>This means each thread has the same level of importance.</a:t>
            </a:r>
          </a:p>
          <a:p>
            <a:pPr rtl="0">
              <a:spcBef>
                <a:spcPts val="0"/>
              </a:spcBef>
              <a:buNone/>
            </a:pPr>
            <a:r>
              <a:t/>
            </a:r>
            <a:endParaRPr/>
          </a:p>
          <a:p>
            <a:pPr rtl="0">
              <a:spcBef>
                <a:spcPts val="0"/>
              </a:spcBef>
              <a:buNone/>
            </a:pPr>
            <a:r>
              <a:rPr lang="en"/>
              <a:t>From 20 to 30 milliseconds Threads 3 and 1 get time on the processor .</a:t>
            </a:r>
          </a:p>
          <a:p>
            <a:pPr rtl="0">
              <a:spcBef>
                <a:spcPts val="0"/>
              </a:spcBef>
              <a:buNone/>
            </a:pPr>
            <a:r>
              <a:rPr lang="en"/>
              <a:t>From 30 to 40 milliseconds Threads 3 and 2 get time on the processor.</a:t>
            </a:r>
          </a:p>
          <a:p>
            <a:pPr rtl="0">
              <a:spcBef>
                <a:spcPts val="0"/>
              </a:spcBef>
              <a:buNone/>
            </a:pPr>
            <a:r>
              <a:t/>
            </a:r>
            <a:endParaRPr/>
          </a:p>
          <a:p>
            <a:pPr rtl="0">
              <a:spcBef>
                <a:spcPts val="0"/>
              </a:spcBef>
              <a:buNone/>
            </a:pPr>
            <a:r>
              <a:rPr lang="en"/>
              <a:t>This means Thread 3 has a higher importance than all other threads in the application.</a:t>
            </a:r>
          </a:p>
          <a:p>
            <a:pPr rtl="0">
              <a:spcBef>
                <a:spcPts val="0"/>
              </a:spcBef>
              <a:buNone/>
            </a:pPr>
            <a:r>
              <a:t/>
            </a:r>
            <a:endParaRPr/>
          </a:p>
          <a:p>
            <a:pPr rtl="0">
              <a:spcBef>
                <a:spcPts val="0"/>
              </a:spcBef>
              <a:buNone/>
            </a:pPr>
            <a:r>
              <a:rPr lang="en">
                <a:solidFill>
                  <a:schemeClr val="dk1"/>
                </a:solidFill>
              </a:rPr>
              <a:t>From 40 to 50 milliseconds Threads 3 and 4 get time on the processor.</a:t>
            </a:r>
          </a:p>
          <a:p>
            <a:pPr rtl="0">
              <a:spcBef>
                <a:spcPts val="0"/>
              </a:spcBef>
              <a:buNone/>
            </a:pPr>
            <a:r>
              <a:rPr lang="en">
                <a:solidFill>
                  <a:schemeClr val="dk1"/>
                </a:solidFill>
              </a:rPr>
              <a:t>From 50 to 60 milliseconds Threads 1 and 4 get time on the processor.</a:t>
            </a:r>
          </a:p>
          <a:p>
            <a:pPr rtl="0">
              <a:spcBef>
                <a:spcPts val="0"/>
              </a:spcBef>
              <a:buNone/>
            </a:pPr>
            <a:r>
              <a:t/>
            </a:r>
            <a:endParaRPr>
              <a:solidFill>
                <a:schemeClr val="dk1"/>
              </a:solidFill>
            </a:endParaRPr>
          </a:p>
          <a:p>
            <a:pPr rtl="0">
              <a:spcBef>
                <a:spcPts val="0"/>
              </a:spcBef>
              <a:buNone/>
            </a:pPr>
            <a:r>
              <a:rPr lang="en">
                <a:solidFill>
                  <a:schemeClr val="dk1"/>
                </a:solidFill>
              </a:rPr>
              <a:t>This means Thread 4 has a higher importance than the other threads.</a:t>
            </a:r>
          </a:p>
          <a:p>
            <a:pPr rtl="0">
              <a:spcBef>
                <a:spcPts val="0"/>
              </a:spcBef>
              <a:buNone/>
            </a:pPr>
            <a:r>
              <a:t/>
            </a:r>
            <a:endParaRPr/>
          </a:p>
          <a:p>
            <a:pPr>
              <a:spcBef>
                <a:spcPts val="0"/>
              </a:spcBef>
              <a:buNone/>
            </a:pPr>
            <a:r>
              <a:rPr lang="en"/>
              <a:t>If a 3 tiered level of importance is assumed, assign a level of importance to each thread.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IsBackground will prevent an application from closing until that thread is finished, even if it looks closed the process may still be hanging around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The following three slides are all different ways to start a Thread.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msdn.microsoft.com/en-ca/dn765509" Type="http://schemas.openxmlformats.org/officeDocument/2006/relationships/hyperlink" TargetMode="External" Id="rId4"/><Relationship Target="https://www.dvlup.com/SignIn"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ailto:chris.sippel@magnetforensics.com" Type="http://schemas.openxmlformats.org/officeDocument/2006/relationships/hyperlink" TargetMode="External" Id="rId4"/><Relationship Target="https://www.linkedin.com/in/chrissippel" Type="http://schemas.openxmlformats.org/officeDocument/2006/relationships/hyperlink" TargetMode="External" Id="rId3"/><Relationship Target="mailto:chris_sippel@hotmail.com" Type="http://schemas.openxmlformats.org/officeDocument/2006/relationships/hyperlink" TargetMode="External"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ailto:chris.sippel@magnetforensics.com" Type="http://schemas.openxmlformats.org/officeDocument/2006/relationships/hyperlink" TargetMode="External" Id="rId4"/><Relationship Target="https://www.linkedin.com/in/chrissippel" Type="http://schemas.openxmlformats.org/officeDocument/2006/relationships/hyperlink" TargetMode="External" Id="rId3"/><Relationship Target="mailto:chris_sippel@hotmail.com"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6.xml" Type="http://schemas.openxmlformats.org/officeDocument/2006/relationships/slideLayout" Id="rId1"/><Relationship Target="../media/image1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4.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The basics of threading</a:t>
            </a:r>
          </a:p>
        </p:txBody>
      </p:sp>
      <p:sp>
        <p:nvSpPr>
          <p:cNvPr id="31" name="Shape 31"/>
          <p:cNvSpPr txBox="1"/>
          <p:nvPr>
            <p:ph idx="1" type="subTitle"/>
          </p:nvPr>
        </p:nvSpPr>
        <p:spPr>
          <a:xfrm>
            <a:off y="2840046" x="685800"/>
            <a:ext cy="1634700" cx="7772400"/>
          </a:xfrm>
          <a:prstGeom prst="rect">
            <a:avLst/>
          </a:prstGeom>
        </p:spPr>
        <p:txBody>
          <a:bodyPr bIns="91425" rIns="91425" lIns="91425" tIns="91425" anchor="t" anchorCtr="0">
            <a:noAutofit/>
          </a:bodyPr>
          <a:lstStyle/>
          <a:p>
            <a:pPr rtl="0">
              <a:spcBef>
                <a:spcPts val="0"/>
              </a:spcBef>
              <a:buNone/>
            </a:pPr>
            <a:r>
              <a:rPr lang="en"/>
              <a:t>Christopher Sippel</a:t>
            </a:r>
          </a:p>
          <a:p>
            <a:pPr rtl="0">
              <a:spcBef>
                <a:spcPts val="0"/>
              </a:spcBef>
              <a:buNone/>
            </a:pPr>
            <a:r>
              <a:rPr lang="en"/>
              <a:t>Magnet Forensics Inc.</a:t>
            </a:r>
          </a:p>
          <a:p>
            <a:pPr>
              <a:spcBef>
                <a:spcPts val="0"/>
              </a:spcBef>
              <a:buNone/>
            </a:pPr>
            <a:r>
              <a:rPr lang="en"/>
              <a:t>January 20th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Cont.</a:t>
            </a:r>
          </a:p>
        </p:txBody>
      </p:sp>
      <p:sp>
        <p:nvSpPr>
          <p:cNvPr id="91" name="Shape 91"/>
          <p:cNvSpPr txBox="1"/>
          <p:nvPr/>
        </p:nvSpPr>
        <p:spPr>
          <a:xfrm>
            <a:off y="976425" x="457200"/>
            <a:ext cy="466799" cx="5428799"/>
          </a:xfrm>
          <a:prstGeom prst="rect">
            <a:avLst/>
          </a:prstGeom>
          <a:noFill/>
          <a:ln>
            <a:noFill/>
          </a:ln>
        </p:spPr>
        <p:txBody>
          <a:bodyPr bIns="91425" rIns="91425" lIns="91425" tIns="91425" anchor="t" anchorCtr="0">
            <a:noAutofit/>
          </a:bodyPr>
          <a:lstStyle/>
          <a:p>
            <a:pPr rtl="0" lvl="0">
              <a:spcBef>
                <a:spcPts val="0"/>
              </a:spcBef>
              <a:buNone/>
            </a:pPr>
            <a:r>
              <a:rPr sz="1800" lang="en"/>
              <a:t>Creating a Thread using an anonymous delegate</a:t>
            </a:r>
          </a:p>
        </p:txBody>
      </p:sp>
      <p:pic>
        <p:nvPicPr>
          <p:cNvPr id="92" name="Shape 92"/>
          <p:cNvPicPr preferRelativeResize="0"/>
          <p:nvPr/>
        </p:nvPicPr>
        <p:blipFill>
          <a:blip r:embed="rId3">
            <a:alphaModFix/>
          </a:blip>
          <a:stretch>
            <a:fillRect/>
          </a:stretch>
        </p:blipFill>
        <p:spPr>
          <a:xfrm>
            <a:off y="1443225" x="179150"/>
            <a:ext cy="2562225" cx="86582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.NET 2.0 - Aborting Threads</a:t>
            </a:r>
          </a:p>
        </p:txBody>
      </p:sp>
      <p:pic>
        <p:nvPicPr>
          <p:cNvPr id="98" name="Shape 98"/>
          <p:cNvPicPr preferRelativeResize="0"/>
          <p:nvPr/>
        </p:nvPicPr>
        <p:blipFill>
          <a:blip r:embed="rId3">
            <a:alphaModFix/>
          </a:blip>
          <a:stretch>
            <a:fillRect/>
          </a:stretch>
        </p:blipFill>
        <p:spPr>
          <a:xfrm>
            <a:off y="1490100" x="457200"/>
            <a:ext cy="2219325" cx="5638800"/>
          </a:xfrm>
          <a:prstGeom prst="rect">
            <a:avLst/>
          </a:prstGeom>
          <a:noFill/>
          <a:ln>
            <a:noFill/>
          </a:ln>
        </p:spPr>
      </p:pic>
      <p:sp>
        <p:nvSpPr>
          <p:cNvPr id="99" name="Shape 99"/>
          <p:cNvSpPr txBox="1"/>
          <p:nvPr/>
        </p:nvSpPr>
        <p:spPr>
          <a:xfrm>
            <a:off y="1023300" x="457200"/>
            <a:ext cy="466799" cx="8444400"/>
          </a:xfrm>
          <a:prstGeom prst="rect">
            <a:avLst/>
          </a:prstGeom>
          <a:noFill/>
          <a:ln>
            <a:noFill/>
          </a:ln>
        </p:spPr>
        <p:txBody>
          <a:bodyPr bIns="91425" rIns="91425" lIns="91425" tIns="91425" anchor="t" anchorCtr="0">
            <a:noAutofit/>
          </a:bodyPr>
          <a:lstStyle/>
          <a:p>
            <a:pPr rtl="0" lvl="0">
              <a:spcBef>
                <a:spcPts val="0"/>
              </a:spcBef>
              <a:buNone/>
            </a:pPr>
            <a:r>
              <a:rPr sz="1700" lang="en"/>
              <a:t>Creating a Thread using a ThreadStart object then terminate it after 50 milliseconds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.NET 2.0 - IsBackground</a:t>
            </a:r>
          </a:p>
        </p:txBody>
      </p:sp>
      <p:pic>
        <p:nvPicPr>
          <p:cNvPr id="105" name="Shape 105"/>
          <p:cNvPicPr preferRelativeResize="0"/>
          <p:nvPr/>
        </p:nvPicPr>
        <p:blipFill>
          <a:blip r:embed="rId3">
            <a:alphaModFix/>
          </a:blip>
          <a:stretch>
            <a:fillRect/>
          </a:stretch>
        </p:blipFill>
        <p:spPr>
          <a:xfrm>
            <a:off y="1653175" x="457200"/>
            <a:ext cy="1657350" cx="5534025"/>
          </a:xfrm>
          <a:prstGeom prst="rect">
            <a:avLst/>
          </a:prstGeom>
          <a:noFill/>
          <a:ln>
            <a:noFill/>
          </a:ln>
        </p:spPr>
      </p:pic>
      <p:sp>
        <p:nvSpPr>
          <p:cNvPr id="106" name="Shape 106"/>
          <p:cNvSpPr txBox="1"/>
          <p:nvPr/>
        </p:nvSpPr>
        <p:spPr>
          <a:xfrm>
            <a:off y="1211900" x="465025"/>
            <a:ext cy="441300" cx="7278300"/>
          </a:xfrm>
          <a:prstGeom prst="rect">
            <a:avLst/>
          </a:prstGeom>
          <a:noFill/>
          <a:ln>
            <a:noFill/>
          </a:ln>
        </p:spPr>
        <p:txBody>
          <a:bodyPr bIns="91425" rIns="91425" lIns="91425" tIns="91425" anchor="t" anchorCtr="0">
            <a:noAutofit/>
          </a:bodyPr>
          <a:lstStyle/>
          <a:p>
            <a:pPr>
              <a:spcBef>
                <a:spcPts val="0"/>
              </a:spcBef>
              <a:buNone/>
            </a:pPr>
            <a:r>
              <a:rPr lang="en"/>
              <a:t>Creating and starting a Thread and setting the IsBackground property to True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t>
            </a:r>
          </a:p>
        </p:txBody>
      </p:sp>
      <p:pic>
        <p:nvPicPr>
          <p:cNvPr id="112" name="Shape 112"/>
          <p:cNvPicPr preferRelativeResize="0"/>
          <p:nvPr/>
        </p:nvPicPr>
        <p:blipFill>
          <a:blip r:embed="rId3">
            <a:alphaModFix/>
          </a:blip>
          <a:stretch>
            <a:fillRect/>
          </a:stretch>
        </p:blipFill>
        <p:spPr>
          <a:xfrm>
            <a:off y="1014050" x="497650"/>
            <a:ext cy="4012674" cx="5182712"/>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t>
            </a:r>
          </a:p>
        </p:txBody>
      </p:sp>
      <p:pic>
        <p:nvPicPr>
          <p:cNvPr id="118" name="Shape 118"/>
          <p:cNvPicPr preferRelativeResize="0"/>
          <p:nvPr/>
        </p:nvPicPr>
        <p:blipFill>
          <a:blip r:embed="rId3">
            <a:alphaModFix/>
          </a:blip>
          <a:stretch>
            <a:fillRect/>
          </a:stretch>
        </p:blipFill>
        <p:spPr>
          <a:xfrm>
            <a:off y="991050" x="399000"/>
            <a:ext cy="4053999" cx="44415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t>
            </a:r>
          </a:p>
        </p:txBody>
      </p:sp>
      <p:pic>
        <p:nvPicPr>
          <p:cNvPr id="124" name="Shape 124"/>
          <p:cNvPicPr preferRelativeResize="0"/>
          <p:nvPr/>
        </p:nvPicPr>
        <p:blipFill>
          <a:blip r:embed="rId3">
            <a:alphaModFix/>
          </a:blip>
          <a:stretch>
            <a:fillRect/>
          </a:stretch>
        </p:blipFill>
        <p:spPr>
          <a:xfrm>
            <a:off y="967150" x="251050"/>
            <a:ext cy="4176349" cx="58154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.NET 4.5 Async/Await</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Can be used in .NET 4.5</a:t>
            </a:r>
          </a:p>
          <a:p>
            <a:pPr rtl="0" lvl="0" indent="-419100" marL="457200">
              <a:spcBef>
                <a:spcPts val="0"/>
              </a:spcBef>
              <a:buClr>
                <a:srgbClr val="000000"/>
              </a:buClr>
              <a:buSzPct val="100000"/>
              <a:buFont typeface="Arial"/>
              <a:buChar char="●"/>
            </a:pPr>
            <a:r>
              <a:rPr lang="en"/>
              <a:t>Uses the async and await keywords and the Task object</a:t>
            </a:r>
          </a:p>
          <a:p>
            <a:pPr rtl="0" lvl="0" indent="-419100" marL="457200">
              <a:spcBef>
                <a:spcPts val="0"/>
              </a:spcBef>
              <a:buClr>
                <a:srgbClr val="000000"/>
              </a:buClr>
              <a:buSzPct val="100000"/>
              <a:buFont typeface="Arial"/>
              <a:buChar char="●"/>
            </a:pPr>
            <a:r>
              <a:rPr lang="en"/>
              <a:t>Async is different than parallel</a:t>
            </a:r>
          </a:p>
          <a:p>
            <a:pPr rtl="0" lvl="0" indent="-419100" marL="457200">
              <a:spcBef>
                <a:spcPts val="0"/>
              </a:spcBef>
              <a:buClr>
                <a:srgbClr val="000000"/>
              </a:buClr>
              <a:buSzPct val="100000"/>
              <a:buFont typeface="Arial"/>
              <a:buChar char="●"/>
            </a:pPr>
            <a:r>
              <a:rPr lang="en"/>
              <a:t>Async methods should end with Async</a:t>
            </a:r>
          </a:p>
          <a:p>
            <a:pPr lvl="0" indent="-419100" marL="457200">
              <a:spcBef>
                <a:spcPts val="0"/>
              </a:spcBef>
              <a:buClr>
                <a:srgbClr val="000000"/>
              </a:buClr>
              <a:buSzPct val="100000"/>
              <a:buFont typeface="Arial"/>
              <a:buChar char="●"/>
            </a:pPr>
            <a:r>
              <a:rPr lang="en"/>
              <a:t>Avoid async void methods, the one exception is event handles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Async/Await - Basic Sample</a:t>
            </a:r>
          </a:p>
        </p:txBody>
      </p:sp>
      <p:pic>
        <p:nvPicPr>
          <p:cNvPr id="136" name="Shape 136"/>
          <p:cNvPicPr preferRelativeResize="0"/>
          <p:nvPr/>
        </p:nvPicPr>
        <p:blipFill>
          <a:blip r:embed="rId3">
            <a:alphaModFix/>
          </a:blip>
          <a:stretch>
            <a:fillRect/>
          </a:stretch>
        </p:blipFill>
        <p:spPr>
          <a:xfrm>
            <a:off y="1063375" x="457200"/>
            <a:ext cy="3181350" cx="61245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Async/Await - Return Values</a:t>
            </a:r>
          </a:p>
        </p:txBody>
      </p:sp>
      <p:pic>
        <p:nvPicPr>
          <p:cNvPr id="142" name="Shape 142"/>
          <p:cNvPicPr preferRelativeResize="0"/>
          <p:nvPr/>
        </p:nvPicPr>
        <p:blipFill>
          <a:blip r:embed="rId3">
            <a:alphaModFix/>
          </a:blip>
          <a:stretch>
            <a:fillRect/>
          </a:stretch>
        </p:blipFill>
        <p:spPr>
          <a:xfrm>
            <a:off y="1063375" x="457200"/>
            <a:ext cy="3667125" cx="60388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2800" lang="en"/>
              <a:t>Async/Await - Synch method asynchronously</a:t>
            </a:r>
          </a:p>
        </p:txBody>
      </p:sp>
      <p:pic>
        <p:nvPicPr>
          <p:cNvPr id="148" name="Shape 148"/>
          <p:cNvPicPr preferRelativeResize="0"/>
          <p:nvPr/>
        </p:nvPicPr>
        <p:blipFill>
          <a:blip r:embed="rId3">
            <a:alphaModFix/>
          </a:blip>
          <a:stretch>
            <a:fillRect/>
          </a:stretch>
        </p:blipFill>
        <p:spPr>
          <a:xfrm>
            <a:off y="1063375" x="147625"/>
            <a:ext cy="3629025" cx="88487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Agenda</a:t>
            </a:r>
          </a:p>
        </p:txBody>
      </p:sp>
      <p:sp>
        <p:nvSpPr>
          <p:cNvPr id="37" name="Shape 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AutoNum type="arabicPeriod"/>
            </a:pPr>
            <a:r>
              <a:rPr lang="en"/>
              <a:t>Who the heck is talking and why should I care?</a:t>
            </a:r>
          </a:p>
          <a:p>
            <a:pPr rtl="0" lvl="0" indent="-419100" marL="457200">
              <a:spcBef>
                <a:spcPts val="0"/>
              </a:spcBef>
              <a:buClr>
                <a:srgbClr val="000000"/>
              </a:buClr>
              <a:buSzPct val="100000"/>
              <a:buFont typeface="Arial"/>
              <a:buAutoNum type="arabicPeriod"/>
            </a:pPr>
            <a:r>
              <a:rPr lang="en"/>
              <a:t>Basic explanation of Threading</a:t>
            </a:r>
          </a:p>
          <a:p>
            <a:pPr rtl="0" lvl="0" indent="-419100" marL="457200">
              <a:spcBef>
                <a:spcPts val="0"/>
              </a:spcBef>
              <a:buClr>
                <a:srgbClr val="000000"/>
              </a:buClr>
              <a:buSzPct val="100000"/>
              <a:buFont typeface="Arial"/>
              <a:buAutoNum type="arabicPeriod"/>
            </a:pPr>
            <a:r>
              <a:rPr lang="en"/>
              <a:t>.NET 2.0</a:t>
            </a:r>
          </a:p>
          <a:p>
            <a:pPr rtl="0" lvl="1" indent="-381000" marL="914400">
              <a:spcBef>
                <a:spcPts val="0"/>
              </a:spcBef>
              <a:buClr>
                <a:srgbClr val="000000"/>
              </a:buClr>
              <a:buSzPct val="80000"/>
              <a:buFont typeface="Arial"/>
              <a:buAutoNum type="alphaLcPeriod"/>
            </a:pPr>
            <a:r>
              <a:rPr lang="en"/>
              <a:t>How to make a Thread object</a:t>
            </a:r>
          </a:p>
          <a:p>
            <a:pPr rtl="0" lvl="1" indent="-381000" marL="914400">
              <a:spcBef>
                <a:spcPts val="0"/>
              </a:spcBef>
              <a:buClr>
                <a:srgbClr val="000000"/>
              </a:buClr>
              <a:buSzPct val="80000"/>
              <a:buFont typeface="Arial"/>
              <a:buAutoNum type="alphaLcPeriod"/>
            </a:pPr>
            <a:r>
              <a:rPr lang="en"/>
              <a:t>How to kill a thread</a:t>
            </a:r>
          </a:p>
          <a:p>
            <a:pPr rtl="0" lvl="1" indent="-381000" marL="914400">
              <a:spcBef>
                <a:spcPts val="0"/>
              </a:spcBef>
              <a:buClr>
                <a:srgbClr val="000000"/>
              </a:buClr>
              <a:buSzPct val="80000"/>
              <a:buFont typeface="Arial"/>
              <a:buAutoNum type="alphaLcPeriod"/>
            </a:pPr>
            <a:r>
              <a:rPr lang="en"/>
              <a:t>How to stop/pause a thread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Suggest Websites</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DVLUP </a:t>
            </a:r>
            <a:r>
              <a:rPr u="sng" lang="en">
                <a:solidFill>
                  <a:schemeClr val="hlink"/>
                </a:solidFill>
                <a:hlinkClick r:id="rId3"/>
              </a:rPr>
              <a:t>https://www.dvlup.com/SignIn</a:t>
            </a:r>
          </a:p>
          <a:p>
            <a:pPr rtl="0">
              <a:spcBef>
                <a:spcPts val="0"/>
              </a:spcBef>
              <a:buNone/>
            </a:pPr>
            <a:r>
              <a:t/>
            </a:r>
            <a:endParaRPr/>
          </a:p>
          <a:p>
            <a:pPr rtl="0" lvl="0">
              <a:spcBef>
                <a:spcPts val="0"/>
              </a:spcBef>
              <a:buNone/>
            </a:pPr>
            <a:r>
              <a:rPr lang="en"/>
              <a:t>Developer Movement </a:t>
            </a:r>
          </a:p>
          <a:p>
            <a:pPr rtl="0">
              <a:spcBef>
                <a:spcPts val="0"/>
              </a:spcBef>
              <a:buNone/>
            </a:pPr>
            <a:r>
              <a:rPr u="sng" lang="en">
                <a:solidFill>
                  <a:schemeClr val="hlink"/>
                </a:solidFill>
                <a:hlinkClick r:id="rId4"/>
              </a:rPr>
              <a:t>http://msdn.microsoft.com/en-ca/dn765509</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Contact Information</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algn="ctr" rtl="0" lvl="0" indent="-228600" marL="457200">
              <a:spcBef>
                <a:spcPts val="0"/>
              </a:spcBef>
              <a:buNone/>
            </a:pPr>
            <a:r>
              <a:rPr sz="2000" lang="en">
                <a:solidFill>
                  <a:schemeClr val="dk1"/>
                </a:solidFill>
              </a:rPr>
              <a:t>Chris Sippel</a:t>
            </a:r>
          </a:p>
          <a:p>
            <a:pPr algn="ctr" rtl="0" indent="-228600" marL="457200">
              <a:spcBef>
                <a:spcPts val="0"/>
              </a:spcBef>
              <a:buNone/>
            </a:pPr>
            <a:r>
              <a:t/>
            </a:r>
            <a:endParaRPr sz="2000">
              <a:solidFill>
                <a:schemeClr val="dk1"/>
              </a:solidFill>
            </a:endParaRPr>
          </a:p>
          <a:p>
            <a:pPr algn="ctr" rtl="0" lvl="0" indent="-228600" marL="457200">
              <a:spcBef>
                <a:spcPts val="0"/>
              </a:spcBef>
              <a:buNone/>
            </a:pPr>
            <a:r>
              <a:rPr sz="2000" lang="en">
                <a:solidFill>
                  <a:schemeClr val="dk1"/>
                </a:solidFill>
              </a:rPr>
              <a:t>LinkedIn: </a:t>
            </a:r>
            <a:r>
              <a:rPr u="sng" sz="2000" lang="en">
                <a:solidFill>
                  <a:schemeClr val="hlink"/>
                </a:solidFill>
                <a:hlinkClick r:id="rId3"/>
              </a:rPr>
              <a:t>https://www.linkedin.com/in/chrissippel</a:t>
            </a:r>
          </a:p>
          <a:p>
            <a:pPr algn="ctr" rtl="0" lvl="0" indent="-228600" marL="457200">
              <a:spcBef>
                <a:spcPts val="0"/>
              </a:spcBef>
              <a:buNone/>
            </a:pPr>
            <a:r>
              <a:rPr sz="2000" lang="en">
                <a:solidFill>
                  <a:schemeClr val="dk1"/>
                </a:solidFill>
              </a:rPr>
              <a:t>Twitter: @Chris_Sippel</a:t>
            </a:r>
          </a:p>
          <a:p>
            <a:pPr algn="ctr" rtl="0" lvl="0" indent="-228600" marL="457200">
              <a:spcBef>
                <a:spcPts val="0"/>
              </a:spcBef>
              <a:buNone/>
            </a:pPr>
            <a:r>
              <a:rPr sz="2000" lang="en">
                <a:solidFill>
                  <a:schemeClr val="dk1"/>
                </a:solidFill>
              </a:rPr>
              <a:t>Email: </a:t>
            </a:r>
            <a:r>
              <a:rPr u="sng" sz="2000" lang="en">
                <a:solidFill>
                  <a:schemeClr val="hlink"/>
                </a:solidFill>
                <a:hlinkClick r:id="rId4"/>
              </a:rPr>
              <a:t>chris.sippel@magnetforensics.com</a:t>
            </a:r>
          </a:p>
          <a:p>
            <a:pPr algn="ctr" lvl="0" indent="-228600" marL="457200">
              <a:spcBef>
                <a:spcPts val="0"/>
              </a:spcBef>
              <a:buNone/>
            </a:pPr>
            <a:r>
              <a:rPr u="sng" sz="2000" lang="en">
                <a:solidFill>
                  <a:schemeClr val="hlink"/>
                </a:solidFill>
                <a:hlinkClick r:id="rId5"/>
              </a:rPr>
              <a:t>chris_sippel@hotmail.com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t>
            </a:r>
          </a:p>
        </p:txBody>
      </p:sp>
      <p:sp>
        <p:nvSpPr>
          <p:cNvPr id="43" name="Shape 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AutoNum type="arabicPeriod"/>
            </a:pPr>
            <a:r>
              <a:rPr lang="en"/>
              <a:t>.NET 4.5</a:t>
            </a:r>
          </a:p>
          <a:p>
            <a:pPr rtl="0" lvl="1" indent="-381000" marL="914400">
              <a:spcBef>
                <a:spcPts val="0"/>
              </a:spcBef>
              <a:buClr>
                <a:srgbClr val="000000"/>
              </a:buClr>
              <a:buSzPct val="80000"/>
              <a:buFont typeface="Arial"/>
              <a:buAutoNum type="alphaLcPeriod"/>
            </a:pPr>
            <a:r>
              <a:rPr lang="en"/>
              <a:t>Async/Await</a:t>
            </a:r>
          </a:p>
          <a:p>
            <a:pPr rtl="0" lvl="1" indent="-381000" marL="914400">
              <a:spcBef>
                <a:spcPts val="0"/>
              </a:spcBef>
              <a:buClr>
                <a:srgbClr val="000000"/>
              </a:buClr>
              <a:buSzPct val="80000"/>
              <a:buFont typeface="Arial"/>
              <a:buAutoNum type="alphaLcPeriod"/>
            </a:pPr>
            <a:r>
              <a:rPr lang="en"/>
              <a:t>Tasks</a:t>
            </a:r>
          </a:p>
          <a:p>
            <a:pPr rtl="0" lvl="0" indent="-419100" marL="457200">
              <a:spcBef>
                <a:spcPts val="0"/>
              </a:spcBef>
              <a:buClr>
                <a:srgbClr val="000000"/>
              </a:buClr>
              <a:buSzPct val="100000"/>
              <a:buFont typeface="Arial"/>
              <a:buAutoNum type="arabicPeriod"/>
            </a:pPr>
            <a:r>
              <a:rPr lang="en"/>
              <a:t>Suggested Websites</a:t>
            </a:r>
          </a:p>
          <a:p>
            <a:pPr rtl="0" lvl="0" indent="-419100" marL="457200">
              <a:spcBef>
                <a:spcPts val="0"/>
              </a:spcBef>
              <a:buClr>
                <a:srgbClr val="000000"/>
              </a:buClr>
              <a:buSzPct val="100000"/>
              <a:buFont typeface="Arial"/>
              <a:buAutoNum type="arabicPeriod"/>
            </a:pPr>
            <a:r>
              <a:rPr lang="en"/>
              <a:t>Questions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Who the heck is this guy?</a:t>
            </a:r>
          </a:p>
        </p:txBody>
      </p:sp>
      <p:sp>
        <p:nvSpPr>
          <p:cNvPr id="49" name="Shape 49"/>
          <p:cNvSpPr txBox="1"/>
          <p:nvPr>
            <p:ph idx="1" type="body"/>
          </p:nvPr>
        </p:nvSpPr>
        <p:spPr>
          <a:xfrm>
            <a:off y="1200150" x="457200"/>
            <a:ext cy="3725699" cx="8229600"/>
          </a:xfrm>
          <a:prstGeom prst="rect">
            <a:avLst/>
          </a:prstGeom>
        </p:spPr>
        <p:txBody>
          <a:bodyPr bIns="91425" rIns="91425" lIns="91425" tIns="91425" anchor="t" anchorCtr="0">
            <a:noAutofit/>
          </a:bodyPr>
          <a:lstStyle/>
          <a:p>
            <a:pPr algn="ctr" rtl="0">
              <a:spcBef>
                <a:spcPts val="0"/>
              </a:spcBef>
              <a:buNone/>
            </a:pPr>
            <a:r>
              <a:rPr sz="2000" lang="en"/>
              <a:t>Chris Sippel</a:t>
            </a:r>
          </a:p>
          <a:p>
            <a:pPr algn="ctr" rtl="0">
              <a:spcBef>
                <a:spcPts val="0"/>
              </a:spcBef>
              <a:buNone/>
            </a:pPr>
            <a:r>
              <a:rPr sz="2000" lang="en"/>
              <a:t>Developing software for 9 years</a:t>
            </a:r>
          </a:p>
          <a:p>
            <a:pPr algn="ctr" rtl="0">
              <a:spcBef>
                <a:spcPts val="0"/>
              </a:spcBef>
              <a:buNone/>
            </a:pPr>
            <a:r>
              <a:rPr sz="2000" lang="en"/>
              <a:t>Graduated from Conestoga College in 2014</a:t>
            </a:r>
          </a:p>
          <a:p>
            <a:pPr algn="ctr" rtl="0">
              <a:spcBef>
                <a:spcPts val="0"/>
              </a:spcBef>
              <a:buNone/>
            </a:pPr>
            <a:r>
              <a:rPr sz="2000" lang="en"/>
              <a:t>Has 8 apps on the Windows Phone with an accumulative total of 11,000 downloads</a:t>
            </a:r>
          </a:p>
          <a:p>
            <a:pPr algn="ctr" rtl="0">
              <a:spcBef>
                <a:spcPts val="0"/>
              </a:spcBef>
              <a:buNone/>
            </a:pPr>
            <a:r>
              <a:t/>
            </a:r>
            <a:endParaRPr sz="2000"/>
          </a:p>
          <a:p>
            <a:pPr algn="ctr" rtl="0">
              <a:spcBef>
                <a:spcPts val="0"/>
              </a:spcBef>
              <a:buNone/>
            </a:pPr>
            <a:r>
              <a:rPr sz="2000" lang="en"/>
              <a:t>LinkedIn: </a:t>
            </a:r>
            <a:r>
              <a:rPr u="sng" sz="2000" lang="en">
                <a:solidFill>
                  <a:schemeClr val="hlink"/>
                </a:solidFill>
                <a:hlinkClick r:id="rId3"/>
              </a:rPr>
              <a:t>https://www.linkedin.com/in/chrissippel</a:t>
            </a:r>
          </a:p>
          <a:p>
            <a:pPr algn="ctr" rtl="0">
              <a:spcBef>
                <a:spcPts val="0"/>
              </a:spcBef>
              <a:buNone/>
            </a:pPr>
            <a:r>
              <a:rPr sz="2000" lang="en"/>
              <a:t>Twitter: @Chris_Sippel</a:t>
            </a:r>
          </a:p>
          <a:p>
            <a:pPr algn="ctr" rtl="0">
              <a:spcBef>
                <a:spcPts val="0"/>
              </a:spcBef>
              <a:buNone/>
            </a:pPr>
            <a:r>
              <a:rPr sz="2000" lang="en"/>
              <a:t>Email: </a:t>
            </a:r>
            <a:r>
              <a:rPr u="sng" sz="2000" lang="en">
                <a:solidFill>
                  <a:schemeClr val="hlink"/>
                </a:solidFill>
                <a:hlinkClick r:id="rId4"/>
              </a:rPr>
              <a:t>chris.sippel@magnetforensics.com</a:t>
            </a:r>
          </a:p>
          <a:p>
            <a:pPr algn="ctr" rtl="0">
              <a:spcBef>
                <a:spcPts val="0"/>
              </a:spcBef>
              <a:buNone/>
            </a:pPr>
            <a:r>
              <a:rPr u="sng" sz="2000" lang="en">
                <a:solidFill>
                  <a:schemeClr val="hlink"/>
                </a:solidFill>
                <a:hlinkClick r:id="rId5"/>
              </a:rPr>
              <a:t>chris_sippel@hotmail.com</a:t>
            </a:r>
          </a:p>
          <a:p>
            <a:pPr algn="ctr" rtl="0">
              <a:spcBef>
                <a:spcPts val="0"/>
              </a:spcBef>
              <a:buNone/>
            </a:pPr>
            <a:r>
              <a:t/>
            </a:r>
            <a:endParaRPr sz="2000"/>
          </a:p>
          <a:p>
            <a:pPr algn="ct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Threading</a:t>
            </a:r>
          </a:p>
        </p:txBody>
      </p:sp>
      <p:sp>
        <p:nvSpPr>
          <p:cNvPr id="55" name="Shape 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Threads are the basic unit to which an operating system allocates processor time, and more than one thread can be executing code inside that process </a:t>
            </a:r>
            <a:r>
              <a:rPr sz="1000" lang="en">
                <a:solidFill>
                  <a:srgbClr val="2A2A2A"/>
                </a:solidFill>
                <a:latin typeface="Verdana"/>
                <a:ea typeface="Verdana"/>
                <a:cs typeface="Verdana"/>
                <a:sym typeface="Verdana"/>
              </a:rPr>
              <a:t>[1]</a:t>
            </a:r>
          </a:p>
          <a:p>
            <a:pPr rtl="0"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In layman terms a thread is a block of code that is running</a:t>
            </a:r>
          </a:p>
          <a:p>
            <a:pPr rtl="0"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C# application have two primary threads, the UI thread and the executing thread</a:t>
            </a:r>
          </a:p>
          <a:p>
            <a:pPr rtl="0"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Theoretically your application can have an unlimited number of threads</a:t>
            </a:r>
          </a:p>
          <a:p>
            <a:pPr rtl="0"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OS keeps track of threads information such as: stack, register values, etc., when a thread is stopped</a:t>
            </a:r>
          </a:p>
          <a:p>
            <a:pPr lvl="0" indent="-342900" marL="457200">
              <a:spcBef>
                <a:spcPts val="0"/>
              </a:spcBef>
              <a:buClr>
                <a:srgbClr val="2A2A2A"/>
              </a:buClr>
              <a:buSzPct val="100000"/>
              <a:buFont typeface="Arial"/>
              <a:buChar char="●"/>
            </a:pPr>
            <a:r>
              <a:rPr sz="1800" lang="en">
                <a:solidFill>
                  <a:srgbClr val="2A2A2A"/>
                </a:solidFill>
                <a:latin typeface="Verdana"/>
                <a:ea typeface="Verdana"/>
                <a:cs typeface="Verdana"/>
                <a:sym typeface="Verdana"/>
              </a:rPr>
              <a:t>Threads can be assigned an importance level</a:t>
            </a:r>
          </a:p>
        </p:txBody>
      </p:sp>
      <p:sp>
        <p:nvSpPr>
          <p:cNvPr id="56" name="Shape 56"/>
          <p:cNvSpPr txBox="1"/>
          <p:nvPr/>
        </p:nvSpPr>
        <p:spPr>
          <a:xfrm>
            <a:off y="4675300" x="401325"/>
            <a:ext cy="250499" cx="8229600"/>
          </a:xfrm>
          <a:prstGeom prst="rect">
            <a:avLst/>
          </a:prstGeom>
          <a:noFill/>
          <a:ln>
            <a:noFill/>
          </a:ln>
        </p:spPr>
        <p:txBody>
          <a:bodyPr bIns="91425" rIns="91425" lIns="91425" tIns="91425" anchor="t" anchorCtr="0">
            <a:noAutofit/>
          </a:bodyPr>
          <a:lstStyle/>
          <a:p>
            <a:pPr>
              <a:spcBef>
                <a:spcPts val="0"/>
              </a:spcBef>
              <a:buNone/>
            </a:pPr>
            <a:r>
              <a:rPr sz="900" lang="en"/>
              <a:t>[1] </a:t>
            </a:r>
            <a:r>
              <a:rPr sz="900" lang="en">
                <a:solidFill>
                  <a:schemeClr val="dk1"/>
                </a:solidFill>
              </a:rPr>
              <a:t>http://msdn.microsoft.com/en-CA/library/aa720724(v=vs.71).aspx</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pic>
        <p:nvPicPr>
          <p:cNvPr id="61" name="Shape 61"/>
          <p:cNvPicPr preferRelativeResize="0"/>
          <p:nvPr/>
        </p:nvPicPr>
        <p:blipFill>
          <a:blip r:embed="rId3">
            <a:alphaModFix/>
          </a:blip>
          <a:stretch>
            <a:fillRect/>
          </a:stretch>
        </p:blipFill>
        <p:spPr>
          <a:xfrm>
            <a:off y="0" x="879425"/>
            <a:ext cy="5143499" cx="68579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Gotchas</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IsBackground</a:t>
            </a:r>
          </a:p>
          <a:p>
            <a:pPr rtl="0" lvl="0" indent="-419100" marL="457200">
              <a:spcBef>
                <a:spcPts val="0"/>
              </a:spcBef>
              <a:buClr>
                <a:srgbClr val="000000"/>
              </a:buClr>
              <a:buSzPct val="100000"/>
              <a:buFont typeface="Arial"/>
              <a:buChar char="●"/>
            </a:pPr>
            <a:r>
              <a:rPr lang="en"/>
              <a:t>Make sure to give up the processor to other processes (tight loop)</a:t>
            </a:r>
          </a:p>
          <a:p>
            <a:pPr rtl="0" lvl="0" indent="-419100" marL="457200">
              <a:spcBef>
                <a:spcPts val="0"/>
              </a:spcBef>
              <a:buClr>
                <a:srgbClr val="000000"/>
              </a:buClr>
              <a:buSzPct val="100000"/>
              <a:buFont typeface="Arial"/>
              <a:buChar char="●"/>
            </a:pPr>
            <a:r>
              <a:rPr lang="en"/>
              <a:t>C# does not like cross thread operations and will throw exceptions when they occur</a:t>
            </a:r>
          </a:p>
          <a:p>
            <a:pPr rtl="0" lvl="0" indent="-419100" marL="457200">
              <a:spcBef>
                <a:spcPts val="0"/>
              </a:spcBef>
              <a:buClr>
                <a:srgbClr val="000000"/>
              </a:buClr>
              <a:buSzPct val="100000"/>
              <a:buFont typeface="Arial"/>
              <a:buChar char="●"/>
            </a:pPr>
            <a:r>
              <a:rPr lang="en"/>
              <a:t>Threads are asynchronous, and making them synchronous can be difficult</a:t>
            </a:r>
          </a:p>
          <a:p>
            <a:pPr lvl="0" indent="-419100" marL="457200">
              <a:spcBef>
                <a:spcPts val="0"/>
              </a:spcBef>
              <a:buClr>
                <a:srgbClr val="000000"/>
              </a:buClr>
              <a:buSzPct val="100000"/>
              <a:buFont typeface="Arial"/>
              <a:buChar char="●"/>
            </a:pPr>
            <a:r>
              <a:rPr lang="en"/>
              <a:t>Singletons can be all kinds of trouble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.NET 2.0 - Starting a Thread</a:t>
            </a:r>
          </a:p>
        </p:txBody>
      </p:sp>
      <p:pic>
        <p:nvPicPr>
          <p:cNvPr id="73" name="Shape 73"/>
          <p:cNvPicPr preferRelativeResize="0"/>
          <p:nvPr/>
        </p:nvPicPr>
        <p:blipFill>
          <a:blip r:embed="rId3">
            <a:alphaModFix/>
          </a:blip>
          <a:stretch>
            <a:fillRect/>
          </a:stretch>
        </p:blipFill>
        <p:spPr>
          <a:xfrm>
            <a:off y="1389800" x="185850"/>
            <a:ext cy="1438275" cx="5581650"/>
          </a:xfrm>
          <a:prstGeom prst="rect">
            <a:avLst/>
          </a:prstGeom>
          <a:noFill/>
          <a:ln>
            <a:noFill/>
          </a:ln>
        </p:spPr>
      </p:pic>
      <p:sp>
        <p:nvSpPr>
          <p:cNvPr id="74" name="Shape 74"/>
          <p:cNvSpPr txBox="1"/>
          <p:nvPr/>
        </p:nvSpPr>
        <p:spPr>
          <a:xfrm>
            <a:off y="923000" x="185850"/>
            <a:ext cy="466799" cx="6614999"/>
          </a:xfrm>
          <a:prstGeom prst="rect">
            <a:avLst/>
          </a:prstGeom>
          <a:noFill/>
          <a:ln>
            <a:noFill/>
          </a:ln>
        </p:spPr>
        <p:txBody>
          <a:bodyPr bIns="91425" rIns="91425" lIns="91425" tIns="91425" anchor="t" anchorCtr="0">
            <a:noAutofit/>
          </a:bodyPr>
          <a:lstStyle/>
          <a:p>
            <a:pPr>
              <a:spcBef>
                <a:spcPts val="0"/>
              </a:spcBef>
              <a:buNone/>
            </a:pPr>
            <a:r>
              <a:rPr sz="1800" lang="en"/>
              <a:t>Creating a Thread using a ThreadStart that takes a method</a:t>
            </a:r>
          </a:p>
        </p:txBody>
      </p:sp>
      <p:pic>
        <p:nvPicPr>
          <p:cNvPr id="75" name="Shape 75"/>
          <p:cNvPicPr preferRelativeResize="0"/>
          <p:nvPr/>
        </p:nvPicPr>
        <p:blipFill>
          <a:blip r:embed="rId4">
            <a:alphaModFix/>
          </a:blip>
          <a:stretch>
            <a:fillRect/>
          </a:stretch>
        </p:blipFill>
        <p:spPr>
          <a:xfrm>
            <a:off y="3396350" x="185850"/>
            <a:ext cy="1476375" cx="6400800"/>
          </a:xfrm>
          <a:prstGeom prst="rect">
            <a:avLst/>
          </a:prstGeom>
          <a:noFill/>
          <a:ln>
            <a:noFill/>
          </a:ln>
        </p:spPr>
      </p:pic>
      <p:sp>
        <p:nvSpPr>
          <p:cNvPr id="76" name="Shape 76"/>
          <p:cNvSpPr txBox="1"/>
          <p:nvPr/>
        </p:nvSpPr>
        <p:spPr>
          <a:xfrm>
            <a:off y="2929550" x="185850"/>
            <a:ext cy="466799" cx="8021100"/>
          </a:xfrm>
          <a:prstGeom prst="rect">
            <a:avLst/>
          </a:prstGeom>
          <a:noFill/>
          <a:ln>
            <a:noFill/>
          </a:ln>
        </p:spPr>
        <p:txBody>
          <a:bodyPr bIns="91425" rIns="91425" lIns="91425" tIns="91425" anchor="t" anchorCtr="0">
            <a:noAutofit/>
          </a:bodyPr>
          <a:lstStyle/>
          <a:p>
            <a:pPr rtl="0" lvl="0">
              <a:spcBef>
                <a:spcPts val="0"/>
              </a:spcBef>
              <a:buNone/>
            </a:pPr>
            <a:r>
              <a:rPr sz="1800" lang="en"/>
              <a:t>Creating a Thread using a ParameterizedThreadStart that takes a method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a:t>
            </a:r>
          </a:p>
        </p:txBody>
      </p:sp>
      <p:sp>
        <p:nvSpPr>
          <p:cNvPr id="82" name="Shape 82"/>
          <p:cNvSpPr txBox="1"/>
          <p:nvPr/>
        </p:nvSpPr>
        <p:spPr>
          <a:xfrm>
            <a:off y="976425" x="457200"/>
            <a:ext cy="466799" cx="5428799"/>
          </a:xfrm>
          <a:prstGeom prst="rect">
            <a:avLst/>
          </a:prstGeom>
          <a:noFill/>
          <a:ln>
            <a:noFill/>
          </a:ln>
        </p:spPr>
        <p:txBody>
          <a:bodyPr bIns="91425" rIns="91425" lIns="91425" tIns="91425" anchor="t" anchorCtr="0">
            <a:noAutofit/>
          </a:bodyPr>
          <a:lstStyle/>
          <a:p>
            <a:pPr rtl="0" lvl="0">
              <a:spcBef>
                <a:spcPts val="0"/>
              </a:spcBef>
              <a:buNone/>
            </a:pPr>
            <a:r>
              <a:rPr sz="1800" lang="en"/>
              <a:t>Creating a Thread using an anonymous delegate</a:t>
            </a:r>
          </a:p>
        </p:txBody>
      </p:sp>
      <p:sp>
        <p:nvSpPr>
          <p:cNvPr id="83" name="Shape 83"/>
          <p:cNvSpPr txBox="1"/>
          <p:nvPr/>
        </p:nvSpPr>
        <p:spPr>
          <a:xfrm>
            <a:off y="2956300" x="457200"/>
            <a:ext cy="466799" cx="7649399"/>
          </a:xfrm>
          <a:prstGeom prst="rect">
            <a:avLst/>
          </a:prstGeom>
          <a:noFill/>
          <a:ln>
            <a:noFill/>
          </a:ln>
        </p:spPr>
        <p:txBody>
          <a:bodyPr bIns="91425" rIns="91425" lIns="91425" tIns="91425" anchor="t" anchorCtr="0">
            <a:noAutofit/>
          </a:bodyPr>
          <a:lstStyle/>
          <a:p>
            <a:pPr rtl="0" lvl="0">
              <a:spcBef>
                <a:spcPts val="0"/>
              </a:spcBef>
              <a:buNone/>
            </a:pPr>
            <a:r>
              <a:rPr sz="1800" lang="en"/>
              <a:t>Creating a Thread using an anonymous delegate that takes a parameter</a:t>
            </a:r>
          </a:p>
        </p:txBody>
      </p:sp>
      <p:pic>
        <p:nvPicPr>
          <p:cNvPr id="84" name="Shape 84"/>
          <p:cNvPicPr preferRelativeResize="0"/>
          <p:nvPr/>
        </p:nvPicPr>
        <p:blipFill>
          <a:blip r:embed="rId3">
            <a:alphaModFix/>
          </a:blip>
          <a:stretch>
            <a:fillRect/>
          </a:stretch>
        </p:blipFill>
        <p:spPr>
          <a:xfrm>
            <a:off y="1443225" x="457200"/>
            <a:ext cy="1514475" cx="5743575"/>
          </a:xfrm>
          <a:prstGeom prst="rect">
            <a:avLst/>
          </a:prstGeom>
          <a:noFill/>
          <a:ln>
            <a:noFill/>
          </a:ln>
        </p:spPr>
      </p:pic>
      <p:pic>
        <p:nvPicPr>
          <p:cNvPr id="85" name="Shape 85"/>
          <p:cNvPicPr preferRelativeResize="0"/>
          <p:nvPr/>
        </p:nvPicPr>
        <p:blipFill>
          <a:blip r:embed="rId4">
            <a:alphaModFix/>
          </a:blip>
          <a:stretch>
            <a:fillRect/>
          </a:stretch>
        </p:blipFill>
        <p:spPr>
          <a:xfrm>
            <a:off y="3423100" x="457200"/>
            <a:ext cy="1504950" cx="65913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