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84" r:id="rId2"/>
    <p:sldId id="256" r:id="rId3"/>
    <p:sldId id="257" r:id="rId4"/>
    <p:sldId id="258" r:id="rId5"/>
    <p:sldId id="259" r:id="rId6"/>
    <p:sldId id="278" r:id="rId7"/>
    <p:sldId id="260" r:id="rId8"/>
    <p:sldId id="261" r:id="rId9"/>
    <p:sldId id="263" r:id="rId10"/>
    <p:sldId id="264" r:id="rId11"/>
    <p:sldId id="265" r:id="rId12"/>
    <p:sldId id="266" r:id="rId13"/>
    <p:sldId id="267" r:id="rId14"/>
    <p:sldId id="268" r:id="rId15"/>
    <p:sldId id="269" r:id="rId16"/>
    <p:sldId id="270" r:id="rId17"/>
    <p:sldId id="277" r:id="rId18"/>
    <p:sldId id="271" r:id="rId19"/>
    <p:sldId id="282" r:id="rId20"/>
    <p:sldId id="272" r:id="rId21"/>
    <p:sldId id="273" r:id="rId22"/>
    <p:sldId id="274" r:id="rId23"/>
    <p:sldId id="283" r:id="rId24"/>
    <p:sldId id="276" r:id="rId25"/>
    <p:sldId id="279" r:id="rId26"/>
    <p:sldId id="280" r:id="rId27"/>
    <p:sldId id="281" r:id="rId28"/>
    <p:sldId id="285"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80427" autoAdjust="0"/>
  </p:normalViewPr>
  <p:slideViewPr>
    <p:cSldViewPr>
      <p:cViewPr varScale="1">
        <p:scale>
          <a:sx n="78" d="100"/>
          <a:sy n="78" d="100"/>
        </p:scale>
        <p:origin x="-110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228433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241239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Threads have a property called “IsBackground” which, as you can guess, turns the Thread into a background thread. A Background Thread will terminate when the application terminates, but if an application terminates and a Thread that was not set as Background is still running, the application will still be running. It may appear the application has closed because the form is gone, if you look at a process monitor you’ll still see the application. The IsBackground property is set to False by default.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Or, a potentially better way of handling a thread that is supposed to run in the Background is a BackgroundWorker object. A Background worker is wrapper around a Thread object that some may feel is better than using a Thread object.</a:t>
            </a:r>
          </a:p>
          <a:p>
            <a:pPr rtl="0">
              <a:spcBef>
                <a:spcPts val="0"/>
              </a:spcBef>
              <a:buNone/>
            </a:pPr>
            <a:endParaRPr/>
          </a:p>
          <a:p>
            <a:pPr>
              <a:spcBef>
                <a:spcPts val="0"/>
              </a:spcBef>
              <a:buNone/>
            </a:pPr>
            <a:r>
              <a:rPr lang="en"/>
              <a:t>Make sure to dispose of any BackgroundWorkers, or else you’ll have a memory leak on your hands.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This is how to cancel a BackgroundWorker after it has already started.</a:t>
            </a:r>
          </a:p>
          <a:p>
            <a:pPr rtl="0">
              <a:spcBef>
                <a:spcPts val="0"/>
              </a:spcBef>
              <a:buNone/>
            </a:pPr>
            <a:endParaRPr/>
          </a:p>
          <a:p>
            <a:pPr rtl="0">
              <a:spcBef>
                <a:spcPts val="0"/>
              </a:spcBef>
              <a:buNone/>
            </a:pPr>
            <a:r>
              <a:rPr lang="en"/>
              <a:t>You need to make sure to set WorkerSupportsCancellation to true or else you will get an exception when you call CancelAsync()</a:t>
            </a:r>
          </a:p>
          <a:p>
            <a:pPr rtl="0">
              <a:spcBef>
                <a:spcPts val="0"/>
              </a:spcBef>
              <a:buNone/>
            </a:pPr>
            <a:r>
              <a:rPr lang="en"/>
              <a:t>You need to check for CancellationPending in the code that is run by the Thread, or else there is the possibility of the cancellation not happening before the Thread finishes by itself.</a:t>
            </a:r>
          </a:p>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Exceptions are popped up when they occur, so make sure you handle any exception accordingly in the RunWorkerCompleted() method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The async and await keywords were released in </a:t>
            </a:r>
            <a:r>
              <a:rPr lang="en" dirty="0" smtClean="0"/>
              <a:t>.NET 4.0 BUT they act</a:t>
            </a:r>
            <a:r>
              <a:rPr lang="en" baseline="0" dirty="0" smtClean="0"/>
              <a:t> differently in .NET 4.5</a:t>
            </a:r>
            <a:endParaRPr lang="en" dirty="0"/>
          </a:p>
          <a:p>
            <a:pPr rtl="0">
              <a:spcBef>
                <a:spcPts val="0"/>
              </a:spcBef>
              <a:buNone/>
            </a:pPr>
            <a:r>
              <a:rPr lang="en" dirty="0"/>
              <a:t>The async keyword is used in method signatures to indicate a method can be run asynchronously</a:t>
            </a:r>
          </a:p>
          <a:p>
            <a:pPr rtl="0">
              <a:spcBef>
                <a:spcPts val="0"/>
              </a:spcBef>
              <a:buNone/>
            </a:pPr>
            <a:r>
              <a:rPr lang="en" dirty="0"/>
              <a:t>The await keyword is used inside of async methods to allow for the actual asychronousy</a:t>
            </a:r>
          </a:p>
          <a:p>
            <a:pPr rtl="0">
              <a:spcBef>
                <a:spcPts val="0"/>
              </a:spcBef>
              <a:buNone/>
            </a:pPr>
            <a:r>
              <a:rPr lang="en" dirty="0"/>
              <a:t>There is the parallel object in C# and async operations are not the same</a:t>
            </a:r>
          </a:p>
          <a:p>
            <a:pPr rtl="0">
              <a:spcBef>
                <a:spcPts val="0"/>
              </a:spcBef>
              <a:buNone/>
            </a:pPr>
            <a:r>
              <a:rPr lang="en" dirty="0"/>
              <a:t>The current standard for methods that are supposed to be used using the await operator should end in Async to indicate they are asynchronous methods</a:t>
            </a:r>
          </a:p>
          <a:p>
            <a:pPr>
              <a:spcBef>
                <a:spcPts val="0"/>
              </a:spcBef>
              <a:buNone/>
            </a:pPr>
            <a:r>
              <a:rPr lang="en" dirty="0"/>
              <a:t>Async methods should always return something, if they aren’t returning something they probably don’t need to be async. The one exception is event handlers since they can’t usually don’t return a value</a:t>
            </a:r>
            <a:r>
              <a:rPr lang="en" dirty="0" smtClean="0"/>
              <a:t>.</a:t>
            </a:r>
          </a:p>
          <a:p>
            <a:pPr>
              <a:spcBef>
                <a:spcPts val="0"/>
              </a:spcBef>
              <a:buNone/>
            </a:pPr>
            <a:r>
              <a:rPr lang="en" dirty="0" smtClean="0"/>
              <a:t>The biggest</a:t>
            </a:r>
            <a:r>
              <a:rPr lang="en" baseline="0" dirty="0" smtClean="0"/>
              <a:t> advantage of async/await is that you don’t need to worry about manage your threads and make sure you don’t need to worry about starving a thread</a:t>
            </a: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err="1" smtClean="0"/>
              <a:t>Async</a:t>
            </a:r>
            <a:r>
              <a:rPr lang="en-CA" dirty="0" smtClean="0"/>
              <a:t> – used to signify a method</a:t>
            </a:r>
            <a:r>
              <a:rPr lang="en-CA" baseline="0" dirty="0" smtClean="0"/>
              <a:t> is supposed to be run asynchronously</a:t>
            </a:r>
          </a:p>
          <a:p>
            <a:r>
              <a:rPr lang="en-CA" baseline="0" dirty="0" smtClean="0"/>
              <a:t>Await – The keyword that allows a method to wait for an asynchronous method to finish and then resume processing</a:t>
            </a:r>
          </a:p>
          <a:p>
            <a:r>
              <a:rPr lang="en-CA" baseline="0" dirty="0" smtClean="0"/>
              <a:t>Task – Has two uses. First, an asynchronous method must return a Task object or Task&lt;T&gt;. Second can be used to run/start an asynchronous method.</a:t>
            </a:r>
          </a:p>
          <a:p>
            <a:endParaRPr lang="en-CA" baseline="0" dirty="0" smtClean="0"/>
          </a:p>
          <a:p>
            <a:r>
              <a:rPr lang="en-CA" baseline="0" dirty="0" smtClean="0"/>
              <a:t>Image taken from MSDN: http://msdn.microsoft.com/en-us/library/hh191443.aspx</a:t>
            </a:r>
            <a:endParaRPr lang="en-CA" dirty="0"/>
          </a:p>
        </p:txBody>
      </p:sp>
    </p:spTree>
    <p:extLst>
      <p:ext uri="{BB962C8B-B14F-4D97-AF65-F5344CB8AC3E}">
        <p14:creationId xmlns:p14="http://schemas.microsoft.com/office/powerpoint/2010/main" val="313986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Here we have an async event handler calling an async method that doesn’t return anything. Remember how I said don’t do this?</a:t>
            </a:r>
          </a:p>
          <a:p>
            <a:pPr rtl="0">
              <a:spcBef>
                <a:spcPts val="0"/>
              </a:spcBef>
              <a:buNone/>
            </a:pPr>
            <a:endParaRPr/>
          </a:p>
          <a:p>
            <a:pPr rtl="0">
              <a:spcBef>
                <a:spcPts val="0"/>
              </a:spcBef>
              <a:buNone/>
            </a:pPr>
            <a:r>
              <a:rPr lang="en"/>
              <a:t>If you don’t have await in front of an async method it will be treated synchronously. Don’t worry though, Visual Studio will let you know.</a:t>
            </a:r>
          </a:p>
          <a:p>
            <a:pPr rtl="0">
              <a:spcBef>
                <a:spcPts val="0"/>
              </a:spcBef>
              <a:buNone/>
            </a:pPr>
            <a:r>
              <a:rPr lang="en"/>
              <a:t>The Task object needs to be returned from async methods.</a:t>
            </a:r>
          </a:p>
          <a:p>
            <a:pPr rtl="0">
              <a:spcBef>
                <a:spcPts val="0"/>
              </a:spcBef>
              <a:buNone/>
            </a:pPr>
            <a:r>
              <a:rPr lang="en"/>
              <a:t>The reason we are able to access the AsyncSampleProgessBar is because async/await operators don’t create a new thread.</a:t>
            </a:r>
          </a:p>
          <a:p>
            <a:pPr>
              <a:spcBef>
                <a:spcPts val="0"/>
              </a:spcBef>
              <a:buNone/>
            </a:pPr>
            <a:r>
              <a:rPr lang="en"/>
              <a:t>Task.Delay is the same as Thread.Sleep() but can awaited upon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solidFill>
                  <a:schemeClr val="dk1"/>
                </a:solidFill>
              </a:rPr>
              <a:t>Here we have an async event handler calling an async method that returns an integer.</a:t>
            </a:r>
          </a:p>
          <a:p>
            <a:pPr rtl="0">
              <a:spcBef>
                <a:spcPts val="0"/>
              </a:spcBef>
              <a:buNone/>
            </a:pPr>
            <a:endParaRPr dirty="0">
              <a:solidFill>
                <a:schemeClr val="dk1"/>
              </a:solidFill>
            </a:endParaRPr>
          </a:p>
          <a:p>
            <a:pPr rtl="0">
              <a:spcBef>
                <a:spcPts val="0"/>
              </a:spcBef>
              <a:buNone/>
            </a:pPr>
            <a:r>
              <a:rPr lang="en" dirty="0">
                <a:solidFill>
                  <a:schemeClr val="dk1"/>
                </a:solidFill>
              </a:rPr>
              <a:t>Again, we set the event handler to be async because it uses the await keyword</a:t>
            </a:r>
          </a:p>
          <a:p>
            <a:pPr rtl="0">
              <a:spcBef>
                <a:spcPts val="0"/>
              </a:spcBef>
              <a:buNone/>
            </a:pPr>
            <a:r>
              <a:rPr lang="en" dirty="0">
                <a:solidFill>
                  <a:schemeClr val="dk1"/>
                </a:solidFill>
              </a:rPr>
              <a:t>Notice that CountToMaxValueAsync ends with Async, this is supposed to tell the person who uses your API that this method is supposed to be used Asynchronously</a:t>
            </a:r>
          </a:p>
          <a:p>
            <a:pPr>
              <a:spcBef>
                <a:spcPts val="0"/>
              </a:spcBef>
              <a:buNone/>
            </a:pPr>
            <a:r>
              <a:rPr lang="en" dirty="0">
                <a:solidFill>
                  <a:schemeClr val="dk1"/>
                </a:solidFill>
              </a:rPr>
              <a:t>Notice we use return Task&lt;int&gt; as opposed to Task like last time, this indicates the return value of the async method is an int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Here we have an async event handler calling a synchronous method</a:t>
            </a:r>
          </a:p>
          <a:p>
            <a:pPr rtl="0">
              <a:spcBef>
                <a:spcPts val="0"/>
              </a:spcBef>
              <a:buNone/>
            </a:pPr>
            <a:endParaRPr dirty="0"/>
          </a:p>
          <a:p>
            <a:pPr rtl="0">
              <a:spcBef>
                <a:spcPts val="0"/>
              </a:spcBef>
              <a:buNone/>
            </a:pPr>
            <a:r>
              <a:rPr lang="en" dirty="0"/>
              <a:t>You may have noticed asynchronous methods need to call other asynchronous method, this can lead to your whole chain of methods being asynchronous.</a:t>
            </a:r>
          </a:p>
          <a:p>
            <a:pPr rtl="0">
              <a:spcBef>
                <a:spcPts val="0"/>
              </a:spcBef>
              <a:buNone/>
            </a:pPr>
            <a:r>
              <a:rPr lang="en" dirty="0"/>
              <a:t>This can slow down your program if you want to do something and not have it be asynchronous, ie. counting to a value. You’ll notice in the previous example we needed to use Task.Delay to make the method asyncronous and that in turns slows down the method.</a:t>
            </a:r>
          </a:p>
          <a:p>
            <a:pPr rtl="0">
              <a:spcBef>
                <a:spcPts val="0"/>
              </a:spcBef>
              <a:buNone/>
            </a:pPr>
            <a:endParaRPr dirty="0"/>
          </a:p>
          <a:p>
            <a:pPr rtl="0">
              <a:spcBef>
                <a:spcPts val="0"/>
              </a:spcBef>
              <a:buNone/>
            </a:pPr>
            <a:r>
              <a:rPr lang="en" dirty="0"/>
              <a:t>Task.Run is different than the async and await operators by one big </a:t>
            </a:r>
            <a:r>
              <a:rPr lang="en" dirty="0" smtClean="0"/>
              <a:t>difference</a:t>
            </a:r>
            <a:r>
              <a:rPr lang="en" baseline="0" dirty="0" smtClean="0"/>
              <a:t>, it may or may not create a new thread</a:t>
            </a:r>
            <a:r>
              <a:rPr lang="en" dirty="0" smtClean="0"/>
              <a:t>. </a:t>
            </a:r>
            <a:r>
              <a:rPr lang="en" dirty="0"/>
              <a:t>You have no control other this thread, unlike the Thread object BUT you shouldn’t have need to access the thread since async/await make everything easier</a:t>
            </a:r>
          </a:p>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have an asynchronous method calling an asynchronous method that it can cancel</a:t>
            </a:r>
          </a:p>
          <a:p>
            <a:endParaRPr lang="en-CA" baseline="0" dirty="0" smtClean="0"/>
          </a:p>
          <a:p>
            <a:pPr marL="171450" indent="-171450">
              <a:buFontTx/>
              <a:buChar char="-"/>
            </a:pPr>
            <a:r>
              <a:rPr lang="en-CA" baseline="0" dirty="0" smtClean="0"/>
              <a:t>The set-up using </a:t>
            </a:r>
            <a:r>
              <a:rPr lang="en-CA" baseline="0" dirty="0" err="1" smtClean="0"/>
              <a:t>async</a:t>
            </a:r>
            <a:r>
              <a:rPr lang="en-CA" baseline="0" dirty="0" smtClean="0"/>
              <a:t>, await and Task are the same, the new object is the </a:t>
            </a:r>
            <a:r>
              <a:rPr lang="en-CA" baseline="0" dirty="0" err="1" smtClean="0"/>
              <a:t>CancellationTokenSource</a:t>
            </a:r>
            <a:r>
              <a:rPr lang="en-CA" baseline="0" dirty="0" smtClean="0"/>
              <a:t>.</a:t>
            </a:r>
            <a:endParaRPr lang="en-CA" baseline="0" dirty="0"/>
          </a:p>
          <a:p>
            <a:pPr marL="171450" indent="-171450">
              <a:buFontTx/>
              <a:buChar char="-"/>
            </a:pPr>
            <a:r>
              <a:rPr lang="en-CA" baseline="0" dirty="0" smtClean="0"/>
              <a:t>The source is what allows you to trigger a cancel for an asynchronous method</a:t>
            </a:r>
          </a:p>
          <a:p>
            <a:pPr marL="171450" indent="-171450">
              <a:buFontTx/>
              <a:buChar char="-"/>
            </a:pPr>
            <a:r>
              <a:rPr lang="en-CA" baseline="0" dirty="0" smtClean="0"/>
              <a:t>You can cause a cancel immediately, or after a given amount of time</a:t>
            </a:r>
          </a:p>
          <a:p>
            <a:pPr marL="171450" indent="-171450">
              <a:buFontTx/>
              <a:buChar char="-"/>
            </a:pPr>
            <a:r>
              <a:rPr lang="en-CA" baseline="0" dirty="0" smtClean="0"/>
              <a:t>You can cause an exception to be thrown when the cancellation is called</a:t>
            </a:r>
          </a:p>
        </p:txBody>
      </p:sp>
    </p:spTree>
    <p:extLst>
      <p:ext uri="{BB962C8B-B14F-4D97-AF65-F5344CB8AC3E}">
        <p14:creationId xmlns:p14="http://schemas.microsoft.com/office/powerpoint/2010/main" val="243074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241239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 started developing software since high school, I then went onto to Conestoga College for the Software Engineering Technology course for 4 years, 16 months of which was spent at Magnet, and I’ve been working at Magnet since I graduated early last year.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smtClean="0"/>
              <a:t>Delegate – A block of code, the same thing</a:t>
            </a:r>
            <a:r>
              <a:rPr lang="en-CA" baseline="0" dirty="0" smtClean="0"/>
              <a:t> as a method or function</a:t>
            </a:r>
          </a:p>
          <a:p>
            <a:r>
              <a:rPr lang="en-CA" baseline="0" dirty="0" smtClean="0"/>
              <a:t>Starving – When you starve a thread, you don’t give it enough resources to execute</a:t>
            </a:r>
          </a:p>
          <a:p>
            <a:r>
              <a:rPr lang="en-CA" baseline="0" dirty="0" err="1" smtClean="0"/>
              <a:t>Threadpool</a:t>
            </a:r>
            <a:r>
              <a:rPr lang="en-CA" baseline="0" dirty="0" smtClean="0"/>
              <a:t> – A collection of threads that work asynchronously for the application </a:t>
            </a:r>
          </a:p>
          <a:p>
            <a:r>
              <a:rPr lang="en-CA" baseline="0" dirty="0" smtClean="0"/>
              <a:t>Tight Loop – When a thread doesn’t give up the CPU to other applications</a:t>
            </a:r>
            <a:endParaRPr lang="en-CA" dirty="0"/>
          </a:p>
        </p:txBody>
      </p:sp>
    </p:spTree>
    <p:extLst>
      <p:ext uri="{BB962C8B-B14F-4D97-AF65-F5344CB8AC3E}">
        <p14:creationId xmlns:p14="http://schemas.microsoft.com/office/powerpoint/2010/main" val="368579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1.Taken from MSDN</a:t>
            </a:r>
          </a:p>
          <a:p>
            <a:pPr rtl="0">
              <a:spcBef>
                <a:spcPts val="0"/>
              </a:spcBef>
              <a:buNone/>
            </a:pPr>
            <a:r>
              <a:rPr lang="en"/>
              <a:t>3.The UI thread is what allows you to interact with your application, buttons, status bars, lists, etc. while the executing thread is the thread that runs the code of your application. There are more threads than just the two, but we’ll ignore those for now.</a:t>
            </a:r>
          </a:p>
          <a:p>
            <a:pPr rtl="0">
              <a:spcBef>
                <a:spcPts val="0"/>
              </a:spcBef>
              <a:buNone/>
            </a:pPr>
            <a:r>
              <a:rPr lang="en"/>
              <a:t>4.Too many threads leads to poor resource allocation, in that each thread get such little processor time that they basically stop executing</a:t>
            </a:r>
          </a:p>
          <a:p>
            <a:pPr rtl="0">
              <a:spcBef>
                <a:spcPts val="0"/>
              </a:spcBef>
              <a:buNone/>
            </a:pPr>
            <a:r>
              <a:rPr lang="en"/>
              <a:t>5.The operating system keeps track of your threads’ information, which means you don’t have to worry about saving state when threads start and stop executing</a:t>
            </a:r>
          </a:p>
          <a:p>
            <a:pPr lvl="0" rtl="0">
              <a:spcBef>
                <a:spcPts val="0"/>
              </a:spcBef>
              <a:buNone/>
            </a:pPr>
            <a:r>
              <a:rPr lang="en"/>
              <a:t>6.These levels of importance determine how much processor time the Thread receives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From 0 to 10 milliseconds Threads 1 and 2 get time on the processor.</a:t>
            </a:r>
          </a:p>
          <a:p>
            <a:pPr rtl="0">
              <a:spcBef>
                <a:spcPts val="0"/>
              </a:spcBef>
              <a:buNone/>
            </a:pPr>
            <a:r>
              <a:rPr lang="en"/>
              <a:t>From 10 to 20 milliseconds Threads 3 and 4 get time on the processor.</a:t>
            </a:r>
          </a:p>
          <a:p>
            <a:pPr rtl="0">
              <a:spcBef>
                <a:spcPts val="0"/>
              </a:spcBef>
              <a:buNone/>
            </a:pPr>
            <a:endParaRPr/>
          </a:p>
          <a:p>
            <a:pPr rtl="0">
              <a:spcBef>
                <a:spcPts val="0"/>
              </a:spcBef>
              <a:buNone/>
            </a:pPr>
            <a:r>
              <a:rPr lang="en"/>
              <a:t>This means each thread has the same level of importance.</a:t>
            </a:r>
          </a:p>
          <a:p>
            <a:pPr rtl="0">
              <a:spcBef>
                <a:spcPts val="0"/>
              </a:spcBef>
              <a:buNone/>
            </a:pPr>
            <a:endParaRPr/>
          </a:p>
          <a:p>
            <a:pPr rtl="0">
              <a:spcBef>
                <a:spcPts val="0"/>
              </a:spcBef>
              <a:buNone/>
            </a:pPr>
            <a:r>
              <a:rPr lang="en"/>
              <a:t>From 20 to 30 milliseconds Threads 3 and 1 get time on the processor .</a:t>
            </a:r>
          </a:p>
          <a:p>
            <a:pPr rtl="0">
              <a:spcBef>
                <a:spcPts val="0"/>
              </a:spcBef>
              <a:buNone/>
            </a:pPr>
            <a:r>
              <a:rPr lang="en"/>
              <a:t>From 30 to 40 milliseconds Threads 3 and 2 get time on the processor.</a:t>
            </a:r>
          </a:p>
          <a:p>
            <a:pPr rtl="0">
              <a:spcBef>
                <a:spcPts val="0"/>
              </a:spcBef>
              <a:buNone/>
            </a:pPr>
            <a:endParaRPr/>
          </a:p>
          <a:p>
            <a:pPr rtl="0">
              <a:spcBef>
                <a:spcPts val="0"/>
              </a:spcBef>
              <a:buNone/>
            </a:pPr>
            <a:r>
              <a:rPr lang="en"/>
              <a:t>This means Thread 3 has a higher importance than all other threads in the application.</a:t>
            </a:r>
          </a:p>
          <a:p>
            <a:pPr rtl="0">
              <a:spcBef>
                <a:spcPts val="0"/>
              </a:spcBef>
              <a:buNone/>
            </a:pPr>
            <a:endParaRPr/>
          </a:p>
          <a:p>
            <a:pPr rtl="0">
              <a:spcBef>
                <a:spcPts val="0"/>
              </a:spcBef>
              <a:buNone/>
            </a:pPr>
            <a:r>
              <a:rPr lang="en">
                <a:solidFill>
                  <a:schemeClr val="dk1"/>
                </a:solidFill>
              </a:rPr>
              <a:t>From 40 to 50 milliseconds Threads 3 and 4 get time on the processor.</a:t>
            </a:r>
          </a:p>
          <a:p>
            <a:pPr rtl="0">
              <a:spcBef>
                <a:spcPts val="0"/>
              </a:spcBef>
              <a:buNone/>
            </a:pPr>
            <a:r>
              <a:rPr lang="en">
                <a:solidFill>
                  <a:schemeClr val="dk1"/>
                </a:solidFill>
              </a:rPr>
              <a:t>From 50 to 60 milliseconds Threads 1 and 4 get time on the processor.</a:t>
            </a:r>
          </a:p>
          <a:p>
            <a:pPr rtl="0">
              <a:spcBef>
                <a:spcPts val="0"/>
              </a:spcBef>
              <a:buNone/>
            </a:pPr>
            <a:endParaRPr>
              <a:solidFill>
                <a:schemeClr val="dk1"/>
              </a:solidFill>
            </a:endParaRPr>
          </a:p>
          <a:p>
            <a:pPr rtl="0">
              <a:spcBef>
                <a:spcPts val="0"/>
              </a:spcBef>
              <a:buNone/>
            </a:pPr>
            <a:r>
              <a:rPr lang="en">
                <a:solidFill>
                  <a:schemeClr val="dk1"/>
                </a:solidFill>
              </a:rPr>
              <a:t>This means Thread 4 has a higher importance than the other threads.</a:t>
            </a:r>
          </a:p>
          <a:p>
            <a:pPr rtl="0">
              <a:spcBef>
                <a:spcPts val="0"/>
              </a:spcBef>
              <a:buNone/>
            </a:pPr>
            <a:endParaRPr/>
          </a:p>
          <a:p>
            <a:pPr>
              <a:spcBef>
                <a:spcPts val="0"/>
              </a:spcBef>
              <a:buNone/>
            </a:pPr>
            <a:r>
              <a:rPr lang="en"/>
              <a:t>If a 3 tiered level of importance is assumed, assign a level of importance to each thread.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following three slides are all different ways to start a Thread.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mailto:csharpdevconnect@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mailto:csharpdevconnect@gmail.com"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gnet Forensics background_1200px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7315200" y="4629150"/>
            <a:ext cx="1066800" cy="338554"/>
          </a:xfrm>
          <a:prstGeom prst="rect">
            <a:avLst/>
          </a:prstGeom>
          <a:noFill/>
        </p:spPr>
        <p:txBody>
          <a:bodyPr wrap="square" rtlCol="0">
            <a:spAutoFit/>
          </a:bodyPr>
          <a:lstStyle/>
          <a:p>
            <a:r>
              <a:rPr lang="en-US" sz="1600" dirty="0" smtClean="0">
                <a:solidFill>
                  <a:schemeClr val="bg1"/>
                </a:solidFill>
              </a:rPr>
              <a:t>Hosted by</a:t>
            </a:r>
            <a:endParaRPr lang="en-US" sz="1600" dirty="0">
              <a:solidFill>
                <a:schemeClr val="bg1"/>
              </a:solidFill>
            </a:endParaRPr>
          </a:p>
        </p:txBody>
      </p:sp>
      <p:sp>
        <p:nvSpPr>
          <p:cNvPr id="7" name="TextBox 6"/>
          <p:cNvSpPr txBox="1"/>
          <p:nvPr/>
        </p:nvSpPr>
        <p:spPr>
          <a:xfrm>
            <a:off x="888941" y="1504950"/>
            <a:ext cx="7520007" cy="1446550"/>
          </a:xfrm>
          <a:prstGeom prst="rect">
            <a:avLst/>
          </a:prstGeom>
          <a:noFill/>
        </p:spPr>
        <p:txBody>
          <a:bodyPr wrap="none" rtlCol="0">
            <a:spAutoFit/>
          </a:bodyPr>
          <a:lstStyle/>
          <a:p>
            <a:r>
              <a:rPr lang="en-US" sz="6600" dirty="0" smtClean="0">
                <a:solidFill>
                  <a:schemeClr val="bg1"/>
                </a:solidFill>
                <a:latin typeface="Avenir Black"/>
                <a:cs typeface="Avenir Black"/>
              </a:rPr>
              <a:t>C#</a:t>
            </a:r>
            <a:r>
              <a:rPr lang="en-US" sz="6600" dirty="0" smtClean="0"/>
              <a:t> </a:t>
            </a:r>
            <a:r>
              <a:rPr lang="en-US" sz="6600" dirty="0" smtClean="0">
                <a:solidFill>
                  <a:srgbClr val="3983C8"/>
                </a:solidFill>
                <a:latin typeface="Helvetica Neue Thin"/>
                <a:cs typeface="Helvetica Neue Thin"/>
              </a:rPr>
              <a:t>DEV</a:t>
            </a:r>
            <a:r>
              <a:rPr lang="en-US" sz="8800" b="1" dirty="0" smtClean="0">
                <a:solidFill>
                  <a:srgbClr val="FFFFFF"/>
                </a:solidFill>
              </a:rPr>
              <a:t>/</a:t>
            </a:r>
            <a:r>
              <a:rPr lang="en-US" sz="6600" dirty="0" smtClean="0">
                <a:solidFill>
                  <a:srgbClr val="3983C8"/>
                </a:solidFill>
                <a:latin typeface="Helvetica Neue Thin"/>
                <a:cs typeface="Helvetica Neue Thin"/>
              </a:rPr>
              <a:t>CONNECT</a:t>
            </a:r>
            <a:endParaRPr lang="en-US" sz="6600" dirty="0">
              <a:solidFill>
                <a:srgbClr val="3983C8"/>
              </a:solidFill>
              <a:latin typeface="Helvetica Neue Thin"/>
              <a:cs typeface="Helvetica Neue Thin"/>
            </a:endParaRPr>
          </a:p>
        </p:txBody>
      </p:sp>
      <p:pic>
        <p:nvPicPr>
          <p:cNvPr id="8" name="Picture 7" descr="Magnet M 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4400550"/>
            <a:ext cx="650403" cy="590550"/>
          </a:xfrm>
          <a:prstGeom prst="rect">
            <a:avLst/>
          </a:prstGeom>
        </p:spPr>
      </p:pic>
      <p:sp>
        <p:nvSpPr>
          <p:cNvPr id="9" name="TextBox 8"/>
          <p:cNvSpPr txBox="1"/>
          <p:nvPr/>
        </p:nvSpPr>
        <p:spPr>
          <a:xfrm>
            <a:off x="990600" y="3028950"/>
            <a:ext cx="6324600" cy="1421928"/>
          </a:xfrm>
          <a:prstGeom prst="rect">
            <a:avLst/>
          </a:prstGeom>
          <a:noFill/>
        </p:spPr>
        <p:txBody>
          <a:bodyPr wrap="square" rtlCol="0">
            <a:spAutoFit/>
          </a:bodyPr>
          <a:lstStyle/>
          <a:p>
            <a:pPr>
              <a:lnSpc>
                <a:spcPct val="120000"/>
              </a:lnSpc>
            </a:pPr>
            <a:r>
              <a:rPr lang="en-US" sz="2400" dirty="0" smtClean="0">
                <a:solidFill>
                  <a:srgbClr val="FFFFFF"/>
                </a:solidFill>
              </a:rPr>
              <a:t>Twitter: @</a:t>
            </a:r>
            <a:r>
              <a:rPr lang="en-US" sz="2400" dirty="0" err="1" smtClean="0">
                <a:solidFill>
                  <a:srgbClr val="FFFFFF"/>
                </a:solidFill>
              </a:rPr>
              <a:t>CSDevConnect</a:t>
            </a:r>
            <a:r>
              <a:rPr lang="en-US" sz="2400" dirty="0">
                <a:solidFill>
                  <a:srgbClr val="FFFFFF"/>
                </a:solidFill>
              </a:rPr>
              <a:t> </a:t>
            </a:r>
            <a:r>
              <a:rPr lang="en-US" sz="2400" dirty="0" smtClean="0">
                <a:solidFill>
                  <a:srgbClr val="FFFFFF"/>
                </a:solidFill>
              </a:rPr>
              <a:t>#</a:t>
            </a:r>
            <a:r>
              <a:rPr lang="en-US" sz="2400" dirty="0" err="1" smtClean="0">
                <a:solidFill>
                  <a:srgbClr val="FFFFFF"/>
                </a:solidFill>
              </a:rPr>
              <a:t>CSDevConnect</a:t>
            </a:r>
            <a:endParaRPr lang="en-US" sz="2400" dirty="0" smtClean="0">
              <a:solidFill>
                <a:srgbClr val="FFFFFF"/>
              </a:solidFill>
            </a:endParaRPr>
          </a:p>
          <a:p>
            <a:pPr>
              <a:lnSpc>
                <a:spcPct val="120000"/>
              </a:lnSpc>
            </a:pPr>
            <a:r>
              <a:rPr lang="en-US" sz="2400" dirty="0" smtClean="0">
                <a:solidFill>
                  <a:srgbClr val="FFFFFF"/>
                </a:solidFill>
              </a:rPr>
              <a:t>Email: </a:t>
            </a:r>
            <a:r>
              <a:rPr lang="en-US" sz="2400" dirty="0" smtClean="0">
                <a:solidFill>
                  <a:srgbClr val="FFFFFF"/>
                </a:solidFill>
                <a:hlinkClick r:id="rId5"/>
              </a:rPr>
              <a:t>csharpdevconnect@gmail.com</a:t>
            </a:r>
            <a:endParaRPr lang="en-US" sz="2400" dirty="0" smtClean="0">
              <a:solidFill>
                <a:srgbClr val="FFFFFF"/>
              </a:solidFill>
            </a:endParaRPr>
          </a:p>
          <a:p>
            <a:pPr>
              <a:lnSpc>
                <a:spcPct val="120000"/>
              </a:lnSpc>
            </a:pPr>
            <a:r>
              <a:rPr lang="en-US" sz="2400" dirty="0" err="1" smtClean="0">
                <a:solidFill>
                  <a:srgbClr val="FFFFFF"/>
                </a:solidFill>
              </a:rPr>
              <a:t>Github</a:t>
            </a:r>
            <a:r>
              <a:rPr lang="en-US" sz="2400" dirty="0">
                <a:solidFill>
                  <a:srgbClr val="FFFFFF"/>
                </a:solidFill>
              </a:rPr>
              <a:t>: https://github.com/CSharpDevConnect/</a:t>
            </a:r>
            <a:endParaRPr lang="en-US" sz="2400" dirty="0" smtClean="0">
              <a:solidFill>
                <a:srgbClr val="FFFFFF"/>
              </a:solidFill>
            </a:endParaRPr>
          </a:p>
        </p:txBody>
      </p:sp>
    </p:spTree>
    <p:extLst>
      <p:ext uri="{BB962C8B-B14F-4D97-AF65-F5344CB8AC3E}">
        <p14:creationId xmlns:p14="http://schemas.microsoft.com/office/powerpoint/2010/main" val="222329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82" name="Shape 82"/>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sp>
        <p:nvSpPr>
          <p:cNvPr id="83" name="Shape 83"/>
          <p:cNvSpPr txBox="1"/>
          <p:nvPr/>
        </p:nvSpPr>
        <p:spPr>
          <a:xfrm>
            <a:off x="457200" y="2956300"/>
            <a:ext cx="76493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 that takes a parameter</a:t>
            </a:r>
          </a:p>
        </p:txBody>
      </p:sp>
      <p:pic>
        <p:nvPicPr>
          <p:cNvPr id="84" name="Shape 84"/>
          <p:cNvPicPr preferRelativeResize="0"/>
          <p:nvPr/>
        </p:nvPicPr>
        <p:blipFill>
          <a:blip r:embed="rId3">
            <a:alphaModFix/>
          </a:blip>
          <a:stretch>
            <a:fillRect/>
          </a:stretch>
        </p:blipFill>
        <p:spPr>
          <a:xfrm>
            <a:off x="457200" y="1443225"/>
            <a:ext cx="5743575" cy="1514475"/>
          </a:xfrm>
          <a:prstGeom prst="rect">
            <a:avLst/>
          </a:prstGeom>
          <a:noFill/>
          <a:ln>
            <a:noFill/>
          </a:ln>
        </p:spPr>
      </p:pic>
      <p:pic>
        <p:nvPicPr>
          <p:cNvPr id="85" name="Shape 85"/>
          <p:cNvPicPr preferRelativeResize="0"/>
          <p:nvPr/>
        </p:nvPicPr>
        <p:blipFill>
          <a:blip r:embed="rId4">
            <a:alphaModFix/>
          </a:blip>
          <a:stretch>
            <a:fillRect/>
          </a:stretch>
        </p:blipFill>
        <p:spPr>
          <a:xfrm>
            <a:off x="457200" y="3423100"/>
            <a:ext cx="6591300" cy="1504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Cont.</a:t>
            </a:r>
          </a:p>
        </p:txBody>
      </p:sp>
      <p:sp>
        <p:nvSpPr>
          <p:cNvPr id="91" name="Shape 91"/>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pic>
        <p:nvPicPr>
          <p:cNvPr id="92" name="Shape 92"/>
          <p:cNvPicPr preferRelativeResize="0"/>
          <p:nvPr/>
        </p:nvPicPr>
        <p:blipFill>
          <a:blip r:embed="rId3">
            <a:alphaModFix/>
          </a:blip>
          <a:stretch>
            <a:fillRect/>
          </a:stretch>
        </p:blipFill>
        <p:spPr>
          <a:xfrm>
            <a:off x="179150" y="1443225"/>
            <a:ext cx="8658225" cy="2562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Aborting Threads</a:t>
            </a:r>
          </a:p>
        </p:txBody>
      </p:sp>
      <p:pic>
        <p:nvPicPr>
          <p:cNvPr id="98" name="Shape 98"/>
          <p:cNvPicPr preferRelativeResize="0"/>
          <p:nvPr/>
        </p:nvPicPr>
        <p:blipFill>
          <a:blip r:embed="rId3">
            <a:alphaModFix/>
          </a:blip>
          <a:stretch>
            <a:fillRect/>
          </a:stretch>
        </p:blipFill>
        <p:spPr>
          <a:xfrm>
            <a:off x="457200" y="1490100"/>
            <a:ext cx="5638800" cy="2219325"/>
          </a:xfrm>
          <a:prstGeom prst="rect">
            <a:avLst/>
          </a:prstGeom>
          <a:noFill/>
          <a:ln>
            <a:noFill/>
          </a:ln>
        </p:spPr>
      </p:pic>
      <p:sp>
        <p:nvSpPr>
          <p:cNvPr id="99" name="Shape 99"/>
          <p:cNvSpPr txBox="1"/>
          <p:nvPr/>
        </p:nvSpPr>
        <p:spPr>
          <a:xfrm>
            <a:off x="457200" y="1023300"/>
            <a:ext cx="8444400" cy="466799"/>
          </a:xfrm>
          <a:prstGeom prst="rect">
            <a:avLst/>
          </a:prstGeom>
          <a:noFill/>
          <a:ln>
            <a:noFill/>
          </a:ln>
        </p:spPr>
        <p:txBody>
          <a:bodyPr lIns="91425" tIns="91425" rIns="91425" bIns="91425" anchor="t" anchorCtr="0">
            <a:noAutofit/>
          </a:bodyPr>
          <a:lstStyle/>
          <a:p>
            <a:pPr lvl="0" rtl="0">
              <a:spcBef>
                <a:spcPts val="0"/>
              </a:spcBef>
              <a:buNone/>
            </a:pPr>
            <a:r>
              <a:rPr lang="en" sz="1700"/>
              <a:t>Creating a Thread using a ThreadStart object then terminate it after 50 milliseconds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.NET 2.0 </a:t>
            </a:r>
            <a:r>
              <a:rPr lang="en" dirty="0" smtClean="0"/>
              <a:t>– Background Worker</a:t>
            </a:r>
            <a:endParaRPr lang="en" dirty="0"/>
          </a:p>
        </p:txBody>
      </p:sp>
      <p:pic>
        <p:nvPicPr>
          <p:cNvPr id="105" name="Shape 105"/>
          <p:cNvPicPr preferRelativeResize="0"/>
          <p:nvPr/>
        </p:nvPicPr>
        <p:blipFill>
          <a:blip r:embed="rId3">
            <a:alphaModFix/>
          </a:blip>
          <a:stretch>
            <a:fillRect/>
          </a:stretch>
        </p:blipFill>
        <p:spPr>
          <a:xfrm>
            <a:off x="457200" y="1653175"/>
            <a:ext cx="5534025" cy="1657350"/>
          </a:xfrm>
          <a:prstGeom prst="rect">
            <a:avLst/>
          </a:prstGeom>
          <a:noFill/>
          <a:ln>
            <a:noFill/>
          </a:ln>
        </p:spPr>
      </p:pic>
      <p:sp>
        <p:nvSpPr>
          <p:cNvPr id="106" name="Shape 106"/>
          <p:cNvSpPr txBox="1"/>
          <p:nvPr/>
        </p:nvSpPr>
        <p:spPr>
          <a:xfrm>
            <a:off x="465025" y="1211900"/>
            <a:ext cx="7278300" cy="441300"/>
          </a:xfrm>
          <a:prstGeom prst="rect">
            <a:avLst/>
          </a:prstGeom>
          <a:noFill/>
          <a:ln>
            <a:noFill/>
          </a:ln>
        </p:spPr>
        <p:txBody>
          <a:bodyPr lIns="91425" tIns="91425" rIns="91425" bIns="91425" anchor="t" anchorCtr="0">
            <a:noAutofit/>
          </a:bodyPr>
          <a:lstStyle/>
          <a:p>
            <a:pPr>
              <a:spcBef>
                <a:spcPts val="0"/>
              </a:spcBef>
              <a:buNone/>
            </a:pPr>
            <a:r>
              <a:rPr lang="en"/>
              <a:t>Creating and starting a Thread and setting the IsBackground property to True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12" name="Shape 112"/>
          <p:cNvPicPr preferRelativeResize="0"/>
          <p:nvPr/>
        </p:nvPicPr>
        <p:blipFill>
          <a:blip r:embed="rId3">
            <a:alphaModFix/>
          </a:blip>
          <a:stretch>
            <a:fillRect/>
          </a:stretch>
        </p:blipFill>
        <p:spPr>
          <a:xfrm>
            <a:off x="497650" y="1014050"/>
            <a:ext cx="5182712" cy="40126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Background Worker - Cancelling</a:t>
            </a:r>
            <a:endParaRPr lang="en" dirty="0"/>
          </a:p>
        </p:txBody>
      </p:sp>
      <p:pic>
        <p:nvPicPr>
          <p:cNvPr id="118" name="Shape 118"/>
          <p:cNvPicPr preferRelativeResize="0"/>
          <p:nvPr/>
        </p:nvPicPr>
        <p:blipFill>
          <a:blip r:embed="rId3">
            <a:alphaModFix/>
          </a:blip>
          <a:stretch>
            <a:fillRect/>
          </a:stretch>
        </p:blipFill>
        <p:spPr>
          <a:xfrm>
            <a:off x="399000" y="991050"/>
            <a:ext cx="4441524" cy="4053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24" name="Shape 124"/>
          <p:cNvPicPr preferRelativeResize="0"/>
          <p:nvPr/>
        </p:nvPicPr>
        <p:blipFill>
          <a:blip r:embed="rId3">
            <a:alphaModFix/>
          </a:blip>
          <a:stretch>
            <a:fillRect/>
          </a:stretch>
        </p:blipFill>
        <p:spPr>
          <a:xfrm>
            <a:off x="251050" y="967150"/>
            <a:ext cx="5815450" cy="4176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748172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4.5 Async/Await</a:t>
            </a:r>
          </a:p>
        </p:txBody>
      </p:sp>
      <p:sp>
        <p:nvSpPr>
          <p:cNvPr id="130" name="Shape 1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Char char="●"/>
            </a:pPr>
            <a:r>
              <a:rPr lang="en" sz="2400" dirty="0"/>
              <a:t>Can be used in .NET 4.5</a:t>
            </a:r>
          </a:p>
          <a:p>
            <a:pPr marL="457200" lvl="0" indent="-419100" rtl="0">
              <a:spcBef>
                <a:spcPts val="0"/>
              </a:spcBef>
              <a:buClr>
                <a:srgbClr val="000000"/>
              </a:buClr>
              <a:buSzPct val="100000"/>
              <a:buFont typeface="Arial"/>
              <a:buChar char="●"/>
            </a:pPr>
            <a:r>
              <a:rPr lang="en" sz="2400" dirty="0"/>
              <a:t>Uses the async and await keywords and the Task object</a:t>
            </a:r>
          </a:p>
          <a:p>
            <a:pPr marL="457200" lvl="0" indent="-419100" rtl="0">
              <a:spcBef>
                <a:spcPts val="0"/>
              </a:spcBef>
              <a:buClr>
                <a:srgbClr val="000000"/>
              </a:buClr>
              <a:buSzPct val="100000"/>
              <a:buFont typeface="Arial"/>
              <a:buChar char="●"/>
            </a:pPr>
            <a:r>
              <a:rPr lang="en" sz="2400" dirty="0"/>
              <a:t>Async is different than parallel</a:t>
            </a:r>
          </a:p>
          <a:p>
            <a:pPr marL="457200" lvl="0" indent="-419100" rtl="0">
              <a:spcBef>
                <a:spcPts val="0"/>
              </a:spcBef>
              <a:buClr>
                <a:srgbClr val="000000"/>
              </a:buClr>
              <a:buSzPct val="100000"/>
              <a:buFont typeface="Arial"/>
              <a:buChar char="●"/>
            </a:pPr>
            <a:r>
              <a:rPr lang="en" sz="2400" dirty="0"/>
              <a:t>Async </a:t>
            </a:r>
            <a:r>
              <a:rPr lang="en" sz="2400" dirty="0" smtClean="0"/>
              <a:t>method names </a:t>
            </a:r>
            <a:r>
              <a:rPr lang="en" sz="2400" dirty="0"/>
              <a:t>should end with Async</a:t>
            </a:r>
          </a:p>
          <a:p>
            <a:pPr marL="457200" lvl="0" indent="-419100">
              <a:spcBef>
                <a:spcPts val="0"/>
              </a:spcBef>
              <a:buClr>
                <a:srgbClr val="000000"/>
              </a:buClr>
              <a:buSzPct val="100000"/>
              <a:buFont typeface="Arial"/>
              <a:buChar char="●"/>
            </a:pPr>
            <a:r>
              <a:rPr lang="en" sz="2400" dirty="0"/>
              <a:t>Avoid async void methods, the one exception is event </a:t>
            </a:r>
            <a:r>
              <a:rPr lang="en" sz="2400" dirty="0" smtClean="0"/>
              <a:t>handlers</a:t>
            </a:r>
            <a:endParaRPr lang="en" sz="2400" dirty="0"/>
          </a:p>
          <a:p>
            <a:pPr marL="457200" lvl="0" indent="-419100">
              <a:spcBef>
                <a:spcPts val="0"/>
              </a:spcBef>
              <a:buClr>
                <a:srgbClr val="000000"/>
              </a:buClr>
              <a:buSzPct val="100000"/>
              <a:buFont typeface="Arial"/>
              <a:buChar char="●"/>
            </a:pPr>
            <a:r>
              <a:rPr lang="en" sz="2400" dirty="0" smtClean="0"/>
              <a:t>The biggest </a:t>
            </a:r>
            <a:r>
              <a:rPr lang="en" sz="2400" smtClean="0"/>
              <a:t>advantage of </a:t>
            </a:r>
            <a:r>
              <a:rPr lang="en" sz="2400" dirty="0" smtClean="0"/>
              <a:t>async/await is not needing to worry about thread managment</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err="1" smtClean="0"/>
              <a:t>Async</a:t>
            </a:r>
            <a:endParaRPr lang="en-CA" dirty="0" smtClean="0"/>
          </a:p>
          <a:p>
            <a:pPr marL="457200" indent="-457200">
              <a:buFont typeface="Arial" panose="020B0604020202020204" pitchFamily="34" charset="0"/>
              <a:buChar char="•"/>
            </a:pPr>
            <a:r>
              <a:rPr lang="en-CA" dirty="0" smtClean="0"/>
              <a:t>Await</a:t>
            </a:r>
          </a:p>
          <a:p>
            <a:pPr marL="457200" indent="-457200">
              <a:buFont typeface="Arial" panose="020B0604020202020204" pitchFamily="34" charset="0"/>
              <a:buChar char="•"/>
            </a:pPr>
            <a:r>
              <a:rPr lang="en-CA" dirty="0" smtClean="0"/>
              <a:t>Task</a:t>
            </a:r>
          </a:p>
        </p:txBody>
      </p:sp>
      <p:pic>
        <p:nvPicPr>
          <p:cNvPr id="1026" name="Picture 2" descr="Trace an async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3478"/>
            <a:ext cx="5472608" cy="4512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4636138"/>
            <a:ext cx="8784976" cy="307777"/>
          </a:xfrm>
          <a:prstGeom prst="rect">
            <a:avLst/>
          </a:prstGeom>
          <a:noFill/>
        </p:spPr>
        <p:txBody>
          <a:bodyPr wrap="square" rtlCol="0">
            <a:spAutoFit/>
          </a:bodyPr>
          <a:lstStyle/>
          <a:p>
            <a:r>
              <a:rPr lang="en-CA" dirty="0"/>
              <a:t>Image taken from: http://</a:t>
            </a:r>
            <a:r>
              <a:rPr lang="en-CA" dirty="0" smtClean="0"/>
              <a:t>msdn.microsoft.com/en-us/library/hh191443.aspx</a:t>
            </a:r>
          </a:p>
        </p:txBody>
      </p:sp>
    </p:spTree>
    <p:extLst>
      <p:ext uri="{BB962C8B-B14F-4D97-AF65-F5344CB8AC3E}">
        <p14:creationId xmlns:p14="http://schemas.microsoft.com/office/powerpoint/2010/main" val="3427230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dirty="0"/>
              <a:t>The basics of threading</a:t>
            </a:r>
          </a:p>
        </p:txBody>
      </p:sp>
      <p:sp>
        <p:nvSpPr>
          <p:cNvPr id="31" name="Shape 31"/>
          <p:cNvSpPr txBox="1">
            <a:spLocks noGrp="1"/>
          </p:cNvSpPr>
          <p:nvPr>
            <p:ph type="subTitle" idx="1"/>
          </p:nvPr>
        </p:nvSpPr>
        <p:spPr>
          <a:xfrm>
            <a:off x="685800" y="2840046"/>
            <a:ext cx="7772400" cy="1634700"/>
          </a:xfrm>
          <a:prstGeom prst="rect">
            <a:avLst/>
          </a:prstGeom>
        </p:spPr>
        <p:txBody>
          <a:bodyPr lIns="91425" tIns="91425" rIns="91425" bIns="91425" anchor="t" anchorCtr="0">
            <a:noAutofit/>
          </a:bodyPr>
          <a:lstStyle/>
          <a:p>
            <a:pPr rtl="0">
              <a:spcBef>
                <a:spcPts val="0"/>
              </a:spcBef>
              <a:buNone/>
            </a:pPr>
            <a:r>
              <a:rPr lang="en" dirty="0"/>
              <a:t>Christopher </a:t>
            </a:r>
            <a:r>
              <a:rPr lang="en" dirty="0" smtClean="0"/>
              <a:t>Sippel</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Basic Sample</a:t>
            </a:r>
          </a:p>
        </p:txBody>
      </p:sp>
      <p:pic>
        <p:nvPicPr>
          <p:cNvPr id="136" name="Shape 136"/>
          <p:cNvPicPr preferRelativeResize="0"/>
          <p:nvPr/>
        </p:nvPicPr>
        <p:blipFill>
          <a:blip r:embed="rId3">
            <a:alphaModFix/>
          </a:blip>
          <a:stretch>
            <a:fillRect/>
          </a:stretch>
        </p:blipFill>
        <p:spPr>
          <a:xfrm>
            <a:off x="457200" y="1063375"/>
            <a:ext cx="6124575" cy="3181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Return Values</a:t>
            </a:r>
          </a:p>
        </p:txBody>
      </p:sp>
      <p:pic>
        <p:nvPicPr>
          <p:cNvPr id="142" name="Shape 142"/>
          <p:cNvPicPr preferRelativeResize="0"/>
          <p:nvPr/>
        </p:nvPicPr>
        <p:blipFill>
          <a:blip r:embed="rId3">
            <a:alphaModFix/>
          </a:blip>
          <a:stretch>
            <a:fillRect/>
          </a:stretch>
        </p:blipFill>
        <p:spPr>
          <a:xfrm>
            <a:off x="457200" y="1063375"/>
            <a:ext cx="6038850" cy="3667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2800"/>
              <a:t>Async/Await - Synch method asynchronously</a:t>
            </a:r>
          </a:p>
        </p:txBody>
      </p:sp>
      <p:pic>
        <p:nvPicPr>
          <p:cNvPr id="148" name="Shape 148"/>
          <p:cNvPicPr preferRelativeResize="0"/>
          <p:nvPr/>
        </p:nvPicPr>
        <p:blipFill>
          <a:blip r:embed="rId3">
            <a:alphaModFix/>
          </a:blip>
          <a:stretch>
            <a:fillRect/>
          </a:stretch>
        </p:blipFill>
        <p:spPr>
          <a:xfrm>
            <a:off x="147625" y="1063375"/>
            <a:ext cx="8848725" cy="36290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Async</a:t>
            </a:r>
            <a:r>
              <a:rPr lang="en-CA" dirty="0" smtClean="0"/>
              <a:t>/Await - Cancel</a:t>
            </a:r>
            <a:endParaRPr lang="en-CA" dirty="0"/>
          </a:p>
        </p:txBody>
      </p:sp>
      <p:sp>
        <p:nvSpPr>
          <p:cNvPr id="3" name="Text Placeholder 2"/>
          <p:cNvSpPr>
            <a:spLocks noGrp="1"/>
          </p:cNvSpPr>
          <p:nvPr>
            <p:ph type="body" idx="1"/>
          </p:nvPr>
        </p:nvSpPr>
        <p:spPr/>
        <p:txBody>
          <a:bodyPr/>
          <a:lstStyle/>
          <a:p>
            <a:endParaRPr lang="en-C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4340192" cy="368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783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Contact Information</a:t>
            </a:r>
          </a:p>
        </p:txBody>
      </p:sp>
      <p:sp>
        <p:nvSpPr>
          <p:cNvPr id="160" name="Shape 1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algn="ctr" rtl="0">
              <a:spcBef>
                <a:spcPts val="0"/>
              </a:spcBef>
              <a:buNone/>
            </a:pPr>
            <a:r>
              <a:rPr lang="en" sz="2000">
                <a:solidFill>
                  <a:schemeClr val="dk1"/>
                </a:solidFill>
              </a:rPr>
              <a:t>Chris Sippel</a:t>
            </a:r>
          </a:p>
          <a:p>
            <a:pPr marL="457200" indent="-228600" algn="ctr" rtl="0">
              <a:spcBef>
                <a:spcPts val="0"/>
              </a:spcBef>
              <a:buNone/>
            </a:pPr>
            <a:endParaRPr sz="2000">
              <a:solidFill>
                <a:schemeClr val="dk1"/>
              </a:solidFill>
            </a:endParaRPr>
          </a:p>
          <a:p>
            <a:pPr marL="457200" lvl="0" indent="-228600" algn="ctr" rtl="0">
              <a:spcBef>
                <a:spcPts val="0"/>
              </a:spcBef>
              <a:buNone/>
            </a:pPr>
            <a:r>
              <a:rPr lang="en" sz="2000">
                <a:solidFill>
                  <a:schemeClr val="dk1"/>
                </a:solidFill>
              </a:rPr>
              <a:t>LinkedIn: </a:t>
            </a:r>
            <a:r>
              <a:rPr lang="en" sz="2000" u="sng">
                <a:solidFill>
                  <a:schemeClr val="hlink"/>
                </a:solidFill>
                <a:hlinkClick r:id="rId3"/>
              </a:rPr>
              <a:t>https://www.linkedin.com/in/chrissippel</a:t>
            </a:r>
          </a:p>
          <a:p>
            <a:pPr marL="457200" lvl="0" indent="-228600" algn="ctr" rtl="0">
              <a:spcBef>
                <a:spcPts val="0"/>
              </a:spcBef>
              <a:buNone/>
            </a:pPr>
            <a:r>
              <a:rPr lang="en" sz="2000">
                <a:solidFill>
                  <a:schemeClr val="dk1"/>
                </a:solidFill>
              </a:rPr>
              <a:t>Twitter: @Chris_Sippel</a:t>
            </a:r>
          </a:p>
          <a:p>
            <a:pPr marL="457200" lvl="0" indent="-228600" algn="ctr" rtl="0">
              <a:spcBef>
                <a:spcPts val="0"/>
              </a:spcBef>
              <a:buNone/>
            </a:pPr>
            <a:r>
              <a:rPr lang="en" sz="2000">
                <a:solidFill>
                  <a:schemeClr val="dk1"/>
                </a:solidFill>
              </a:rPr>
              <a:t>Email: </a:t>
            </a:r>
            <a:r>
              <a:rPr lang="en" sz="2000" u="sng">
                <a:solidFill>
                  <a:schemeClr val="hlink"/>
                </a:solidFill>
                <a:hlinkClick r:id="rId4"/>
              </a:rPr>
              <a:t>chris.sippel@magnetforensics.com</a:t>
            </a:r>
          </a:p>
          <a:p>
            <a:pPr marL="457200" lvl="0" indent="-228600" algn="ctr">
              <a:spcBef>
                <a:spcPts val="0"/>
              </a:spcBef>
              <a:buNone/>
            </a:pPr>
            <a:r>
              <a:rPr lang="en" sz="2000" u="sng">
                <a:solidFill>
                  <a:schemeClr val="hlink"/>
                </a:solidFill>
                <a:hlinkClick r:id="rId5"/>
              </a:rPr>
              <a:t>chris_sippel@hotmail.com</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Easy</a:t>
            </a:r>
            <a:endParaRPr lang="en-CA" dirty="0"/>
          </a:p>
        </p:txBody>
      </p:sp>
      <p:sp>
        <p:nvSpPr>
          <p:cNvPr id="3" name="Text Placeholder 2"/>
          <p:cNvSpPr>
            <a:spLocks noGrp="1"/>
          </p:cNvSpPr>
          <p:nvPr>
            <p:ph type="body" idx="1"/>
          </p:nvPr>
        </p:nvSpPr>
        <p:spPr/>
        <p:txBody>
          <a:bodyPr/>
          <a:lstStyle/>
          <a:p>
            <a:r>
              <a:rPr lang="en-CA" sz="2400" dirty="0" smtClean="0"/>
              <a:t>Prime number retrieval</a:t>
            </a:r>
          </a:p>
          <a:p>
            <a:endParaRPr lang="en-CA" sz="2400" dirty="0" smtClean="0"/>
          </a:p>
          <a:p>
            <a:r>
              <a:rPr lang="en-CA" sz="2400" dirty="0" smtClean="0"/>
              <a:t>Make a program that takes in pairs of numbers. Then get the prime numbers between each pair of numbers.</a:t>
            </a:r>
          </a:p>
          <a:p>
            <a:endParaRPr lang="en-CA" sz="2400" dirty="0" smtClean="0"/>
          </a:p>
          <a:p>
            <a:r>
              <a:rPr lang="en-CA" sz="2400" u="sng" dirty="0" smtClean="0"/>
              <a:t>What  you learn</a:t>
            </a:r>
            <a:endParaRPr lang="en-CA" sz="2400" u="sng" dirty="0"/>
          </a:p>
          <a:p>
            <a:pPr marL="342900" indent="-342900">
              <a:buFont typeface="Arial" panose="020B0604020202020204" pitchFamily="34" charset="0"/>
              <a:buChar char="•"/>
            </a:pPr>
            <a:r>
              <a:rPr lang="en-CA" sz="2400" dirty="0" smtClean="0"/>
              <a:t>How to spawn a thread</a:t>
            </a:r>
          </a:p>
          <a:p>
            <a:pPr marL="342900" indent="-342900">
              <a:buFont typeface="Arial" panose="020B0604020202020204" pitchFamily="34" charset="0"/>
              <a:buChar char="•"/>
            </a:pPr>
            <a:r>
              <a:rPr lang="en-CA" sz="2400" dirty="0" smtClean="0"/>
              <a:t>How to pass parameters to a task/thread</a:t>
            </a:r>
          </a:p>
          <a:p>
            <a:pPr marL="342900" indent="-342900">
              <a:buFont typeface="Arial" panose="020B0604020202020204" pitchFamily="34" charset="0"/>
              <a:buChar char="•"/>
            </a:pPr>
            <a:r>
              <a:rPr lang="en-CA" sz="2400" dirty="0" smtClean="0"/>
              <a:t>How to handle the return value(s) of a thread</a:t>
            </a:r>
          </a:p>
        </p:txBody>
      </p:sp>
    </p:spTree>
    <p:extLst>
      <p:ext uri="{BB962C8B-B14F-4D97-AF65-F5344CB8AC3E}">
        <p14:creationId xmlns:p14="http://schemas.microsoft.com/office/powerpoint/2010/main" val="298750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Medium</a:t>
            </a:r>
            <a:endParaRPr lang="en-CA" dirty="0"/>
          </a:p>
        </p:txBody>
      </p:sp>
      <p:sp>
        <p:nvSpPr>
          <p:cNvPr id="3" name="Text Placeholder 2"/>
          <p:cNvSpPr>
            <a:spLocks noGrp="1"/>
          </p:cNvSpPr>
          <p:nvPr>
            <p:ph type="body" idx="1"/>
          </p:nvPr>
        </p:nvSpPr>
        <p:spPr/>
        <p:txBody>
          <a:bodyPr/>
          <a:lstStyle/>
          <a:p>
            <a:r>
              <a:rPr lang="en-CA" sz="2400" dirty="0" smtClean="0"/>
              <a:t>Simple Web Browser</a:t>
            </a:r>
          </a:p>
          <a:p>
            <a:endParaRPr lang="en-CA" sz="2400" dirty="0"/>
          </a:p>
          <a:p>
            <a:r>
              <a:rPr lang="en-CA" sz="2400" dirty="0" smtClean="0"/>
              <a:t>Create a simple web browser with a go and cancel button as a minimum</a:t>
            </a:r>
          </a:p>
          <a:p>
            <a:endParaRPr lang="en-CA" sz="2400" dirty="0"/>
          </a:p>
          <a:p>
            <a:r>
              <a:rPr lang="en-CA" sz="2400" u="sng" dirty="0" smtClean="0"/>
              <a:t>What you learn</a:t>
            </a:r>
          </a:p>
          <a:p>
            <a:pPr marL="342900" indent="-342900">
              <a:buFont typeface="Arial" panose="020B0604020202020204" pitchFamily="34" charset="0"/>
              <a:buChar char="•"/>
            </a:pPr>
            <a:r>
              <a:rPr lang="en-CA" sz="2400" dirty="0" smtClean="0"/>
              <a:t>How to use a .NET </a:t>
            </a:r>
            <a:r>
              <a:rPr lang="en-CA" sz="2400" dirty="0" err="1" smtClean="0"/>
              <a:t>Async</a:t>
            </a:r>
            <a:r>
              <a:rPr lang="en-CA" sz="2400" dirty="0" smtClean="0"/>
              <a:t> method, </a:t>
            </a:r>
            <a:r>
              <a:rPr lang="en-CA" sz="2400" dirty="0" err="1" smtClean="0"/>
              <a:t>WebClient</a:t>
            </a:r>
            <a:r>
              <a:rPr lang="en-CA" sz="2400" dirty="0" smtClean="0"/>
              <a:t> object</a:t>
            </a:r>
          </a:p>
          <a:p>
            <a:pPr marL="342900" indent="-342900">
              <a:buFont typeface="Arial" panose="020B0604020202020204" pitchFamily="34" charset="0"/>
              <a:buChar char="•"/>
            </a:pPr>
            <a:r>
              <a:rPr lang="en-CA" sz="2400" dirty="0" smtClean="0"/>
              <a:t>How to tell the user something is happening</a:t>
            </a:r>
          </a:p>
          <a:p>
            <a:pPr marL="342900" indent="-342900">
              <a:buFont typeface="Arial" panose="020B0604020202020204" pitchFamily="34" charset="0"/>
              <a:buChar char="•"/>
            </a:pPr>
            <a:r>
              <a:rPr lang="en-CA" sz="2400" dirty="0" smtClean="0"/>
              <a:t>How to cancel a task/thread</a:t>
            </a:r>
          </a:p>
        </p:txBody>
      </p:sp>
    </p:spTree>
    <p:extLst>
      <p:ext uri="{BB962C8B-B14F-4D97-AF65-F5344CB8AC3E}">
        <p14:creationId xmlns:p14="http://schemas.microsoft.com/office/powerpoint/2010/main" val="1390087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 - Hard</a:t>
            </a:r>
            <a:endParaRPr lang="en-CA" dirty="0"/>
          </a:p>
        </p:txBody>
      </p:sp>
      <p:sp>
        <p:nvSpPr>
          <p:cNvPr id="3" name="Text Placeholder 2"/>
          <p:cNvSpPr>
            <a:spLocks noGrp="1"/>
          </p:cNvSpPr>
          <p:nvPr>
            <p:ph type="body" idx="1"/>
          </p:nvPr>
        </p:nvSpPr>
        <p:spPr/>
        <p:txBody>
          <a:bodyPr/>
          <a:lstStyle/>
          <a:p>
            <a:r>
              <a:rPr lang="en-CA" sz="2400" dirty="0" smtClean="0"/>
              <a:t>Simple Chat Client</a:t>
            </a:r>
          </a:p>
          <a:p>
            <a:endParaRPr lang="en-CA" sz="2400" dirty="0"/>
          </a:p>
          <a:p>
            <a:r>
              <a:rPr lang="en-CA" sz="2400" dirty="0" smtClean="0"/>
              <a:t>Create a client and server that allows people to create rooms to talk in</a:t>
            </a:r>
          </a:p>
          <a:p>
            <a:endParaRPr lang="en-CA" sz="2400" dirty="0"/>
          </a:p>
          <a:p>
            <a:r>
              <a:rPr lang="en-CA" sz="2400" u="sng" dirty="0" smtClean="0"/>
              <a:t>What you learn</a:t>
            </a:r>
            <a:endParaRPr lang="en-CA" sz="2400" dirty="0" smtClean="0"/>
          </a:p>
          <a:p>
            <a:pPr marL="342900" indent="-342900">
              <a:buFont typeface="Arial" panose="020B0604020202020204" pitchFamily="34" charset="0"/>
              <a:buChar char="•"/>
            </a:pPr>
            <a:r>
              <a:rPr lang="en-CA" sz="2400" dirty="0" smtClean="0"/>
              <a:t>Thread resources, and how to properly manage how many threads so you don’t starve threads.</a:t>
            </a:r>
            <a:endParaRPr lang="en-CA" sz="2400" dirty="0"/>
          </a:p>
        </p:txBody>
      </p:sp>
    </p:spTree>
    <p:extLst>
      <p:ext uri="{BB962C8B-B14F-4D97-AF65-F5344CB8AC3E}">
        <p14:creationId xmlns:p14="http://schemas.microsoft.com/office/powerpoint/2010/main" val="2746473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gnet Forensics background_1200px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7315200" y="4629150"/>
            <a:ext cx="1066800" cy="338554"/>
          </a:xfrm>
          <a:prstGeom prst="rect">
            <a:avLst/>
          </a:prstGeom>
          <a:noFill/>
        </p:spPr>
        <p:txBody>
          <a:bodyPr wrap="square" rtlCol="0">
            <a:spAutoFit/>
          </a:bodyPr>
          <a:lstStyle/>
          <a:p>
            <a:r>
              <a:rPr lang="en-US" sz="1600" dirty="0" smtClean="0">
                <a:solidFill>
                  <a:schemeClr val="bg1"/>
                </a:solidFill>
              </a:rPr>
              <a:t>Hosted by</a:t>
            </a:r>
            <a:endParaRPr lang="en-US" sz="1600" dirty="0">
              <a:solidFill>
                <a:schemeClr val="bg1"/>
              </a:solidFill>
            </a:endParaRPr>
          </a:p>
        </p:txBody>
      </p:sp>
      <p:sp>
        <p:nvSpPr>
          <p:cNvPr id="7" name="TextBox 6"/>
          <p:cNvSpPr txBox="1"/>
          <p:nvPr/>
        </p:nvSpPr>
        <p:spPr>
          <a:xfrm>
            <a:off x="888941" y="1504950"/>
            <a:ext cx="7520007" cy="1446550"/>
          </a:xfrm>
          <a:prstGeom prst="rect">
            <a:avLst/>
          </a:prstGeom>
          <a:noFill/>
        </p:spPr>
        <p:txBody>
          <a:bodyPr wrap="none" rtlCol="0">
            <a:spAutoFit/>
          </a:bodyPr>
          <a:lstStyle/>
          <a:p>
            <a:r>
              <a:rPr lang="en-US" sz="6600" dirty="0" smtClean="0">
                <a:solidFill>
                  <a:schemeClr val="bg1"/>
                </a:solidFill>
                <a:latin typeface="Avenir Black"/>
                <a:cs typeface="Avenir Black"/>
              </a:rPr>
              <a:t>C#</a:t>
            </a:r>
            <a:r>
              <a:rPr lang="en-US" sz="6600" dirty="0" smtClean="0"/>
              <a:t> </a:t>
            </a:r>
            <a:r>
              <a:rPr lang="en-US" sz="6600" dirty="0" smtClean="0">
                <a:solidFill>
                  <a:srgbClr val="3983C8"/>
                </a:solidFill>
                <a:latin typeface="Helvetica Neue Thin"/>
                <a:cs typeface="Helvetica Neue Thin"/>
              </a:rPr>
              <a:t>DEV</a:t>
            </a:r>
            <a:r>
              <a:rPr lang="en-US" sz="8800" b="1" dirty="0" smtClean="0">
                <a:solidFill>
                  <a:srgbClr val="FFFFFF"/>
                </a:solidFill>
              </a:rPr>
              <a:t>/</a:t>
            </a:r>
            <a:r>
              <a:rPr lang="en-US" sz="6600" dirty="0" smtClean="0">
                <a:solidFill>
                  <a:srgbClr val="3983C8"/>
                </a:solidFill>
                <a:latin typeface="Helvetica Neue Thin"/>
                <a:cs typeface="Helvetica Neue Thin"/>
              </a:rPr>
              <a:t>CONNECT</a:t>
            </a:r>
            <a:endParaRPr lang="en-US" sz="6600" dirty="0">
              <a:solidFill>
                <a:srgbClr val="3983C8"/>
              </a:solidFill>
              <a:latin typeface="Helvetica Neue Thin"/>
              <a:cs typeface="Helvetica Neue Thin"/>
            </a:endParaRPr>
          </a:p>
        </p:txBody>
      </p:sp>
      <p:pic>
        <p:nvPicPr>
          <p:cNvPr id="8" name="Picture 7" descr="Magnet M 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4400550"/>
            <a:ext cx="650403" cy="590550"/>
          </a:xfrm>
          <a:prstGeom prst="rect">
            <a:avLst/>
          </a:prstGeom>
        </p:spPr>
      </p:pic>
      <p:sp>
        <p:nvSpPr>
          <p:cNvPr id="9" name="TextBox 8"/>
          <p:cNvSpPr txBox="1"/>
          <p:nvPr/>
        </p:nvSpPr>
        <p:spPr>
          <a:xfrm>
            <a:off x="990600" y="3028950"/>
            <a:ext cx="6324600" cy="1421928"/>
          </a:xfrm>
          <a:prstGeom prst="rect">
            <a:avLst/>
          </a:prstGeom>
          <a:noFill/>
        </p:spPr>
        <p:txBody>
          <a:bodyPr wrap="square" rtlCol="0">
            <a:spAutoFit/>
          </a:bodyPr>
          <a:lstStyle/>
          <a:p>
            <a:pPr>
              <a:lnSpc>
                <a:spcPct val="120000"/>
              </a:lnSpc>
            </a:pPr>
            <a:r>
              <a:rPr lang="en-US" sz="2400" dirty="0" smtClean="0">
                <a:solidFill>
                  <a:srgbClr val="FFFFFF"/>
                </a:solidFill>
              </a:rPr>
              <a:t>Twitter: @</a:t>
            </a:r>
            <a:r>
              <a:rPr lang="en-US" sz="2400" dirty="0" err="1" smtClean="0">
                <a:solidFill>
                  <a:srgbClr val="FFFFFF"/>
                </a:solidFill>
              </a:rPr>
              <a:t>CSDevConnect</a:t>
            </a:r>
            <a:r>
              <a:rPr lang="en-US" sz="2400" dirty="0">
                <a:solidFill>
                  <a:srgbClr val="FFFFFF"/>
                </a:solidFill>
              </a:rPr>
              <a:t> </a:t>
            </a:r>
            <a:r>
              <a:rPr lang="en-US" sz="2400" dirty="0" smtClean="0">
                <a:solidFill>
                  <a:srgbClr val="FFFFFF"/>
                </a:solidFill>
              </a:rPr>
              <a:t>#</a:t>
            </a:r>
            <a:r>
              <a:rPr lang="en-US" sz="2400" dirty="0" err="1" smtClean="0">
                <a:solidFill>
                  <a:srgbClr val="FFFFFF"/>
                </a:solidFill>
              </a:rPr>
              <a:t>CSDevConnect</a:t>
            </a:r>
            <a:endParaRPr lang="en-US" sz="2400" dirty="0" smtClean="0">
              <a:solidFill>
                <a:srgbClr val="FFFFFF"/>
              </a:solidFill>
            </a:endParaRPr>
          </a:p>
          <a:p>
            <a:pPr>
              <a:lnSpc>
                <a:spcPct val="120000"/>
              </a:lnSpc>
            </a:pPr>
            <a:r>
              <a:rPr lang="en-US" sz="2400" dirty="0" smtClean="0">
                <a:solidFill>
                  <a:srgbClr val="FFFFFF"/>
                </a:solidFill>
              </a:rPr>
              <a:t>Email: </a:t>
            </a:r>
            <a:r>
              <a:rPr lang="en-US" sz="2400" dirty="0" smtClean="0">
                <a:solidFill>
                  <a:srgbClr val="FFFFFF"/>
                </a:solidFill>
                <a:hlinkClick r:id="rId5"/>
              </a:rPr>
              <a:t>csharpdevconnect@gmail.com</a:t>
            </a:r>
            <a:endParaRPr lang="en-US" sz="2400" dirty="0" smtClean="0">
              <a:solidFill>
                <a:srgbClr val="FFFFFF"/>
              </a:solidFill>
            </a:endParaRPr>
          </a:p>
          <a:p>
            <a:pPr>
              <a:lnSpc>
                <a:spcPct val="120000"/>
              </a:lnSpc>
            </a:pPr>
            <a:r>
              <a:rPr lang="en-US" sz="2400" dirty="0" err="1" smtClean="0">
                <a:solidFill>
                  <a:srgbClr val="FFFFFF"/>
                </a:solidFill>
              </a:rPr>
              <a:t>Github</a:t>
            </a:r>
            <a:r>
              <a:rPr lang="en-US" sz="2400" dirty="0">
                <a:solidFill>
                  <a:srgbClr val="FFFFFF"/>
                </a:solidFill>
              </a:rPr>
              <a:t>: https://github.com/CSharpDevConnect/</a:t>
            </a:r>
            <a:endParaRPr lang="en-US" sz="2400" dirty="0" smtClean="0">
              <a:solidFill>
                <a:srgbClr val="FFFFFF"/>
              </a:solidFill>
            </a:endParaRPr>
          </a:p>
        </p:txBody>
      </p:sp>
    </p:spTree>
    <p:extLst>
      <p:ext uri="{BB962C8B-B14F-4D97-AF65-F5344CB8AC3E}">
        <p14:creationId xmlns:p14="http://schemas.microsoft.com/office/powerpoint/2010/main" val="2223295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Agenda</a:t>
            </a:r>
          </a:p>
        </p:txBody>
      </p:sp>
      <p:sp>
        <p:nvSpPr>
          <p:cNvPr id="37" name="Shape 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Who the heck is talking and why should I care</a:t>
            </a:r>
            <a:r>
              <a:rPr lang="en" dirty="0" smtClean="0"/>
              <a:t>?</a:t>
            </a:r>
          </a:p>
          <a:p>
            <a:pPr marL="457200" lvl="0" indent="-419100" rtl="0">
              <a:spcBef>
                <a:spcPts val="0"/>
              </a:spcBef>
              <a:buClr>
                <a:srgbClr val="000000"/>
              </a:buClr>
              <a:buSzPct val="100000"/>
              <a:buFont typeface="Arial"/>
              <a:buAutoNum type="arabicPeriod"/>
            </a:pPr>
            <a:r>
              <a:rPr lang="en" dirty="0" smtClean="0"/>
              <a:t>Keywords</a:t>
            </a:r>
            <a:endParaRPr lang="en" dirty="0"/>
          </a:p>
          <a:p>
            <a:pPr marL="457200" lvl="0" indent="-419100" rtl="0">
              <a:spcBef>
                <a:spcPts val="0"/>
              </a:spcBef>
              <a:buClr>
                <a:srgbClr val="000000"/>
              </a:buClr>
              <a:buSzPct val="100000"/>
              <a:buFont typeface="Arial"/>
              <a:buAutoNum type="arabicPeriod"/>
            </a:pPr>
            <a:r>
              <a:rPr lang="en" dirty="0"/>
              <a:t>Basic explanation of Threading</a:t>
            </a:r>
          </a:p>
          <a:p>
            <a:pPr marL="457200" lvl="0" indent="-419100" rtl="0">
              <a:spcBef>
                <a:spcPts val="0"/>
              </a:spcBef>
              <a:buClr>
                <a:srgbClr val="000000"/>
              </a:buClr>
              <a:buSzPct val="100000"/>
              <a:buFont typeface="Arial"/>
              <a:buAutoNum type="arabicPeriod"/>
            </a:pPr>
            <a:r>
              <a:rPr lang="en" dirty="0"/>
              <a:t>.NET 2.0</a:t>
            </a:r>
          </a:p>
          <a:p>
            <a:pPr marL="914400" lvl="1" indent="-381000" rtl="0">
              <a:spcBef>
                <a:spcPts val="0"/>
              </a:spcBef>
              <a:buClr>
                <a:srgbClr val="000000"/>
              </a:buClr>
              <a:buSzPct val="80000"/>
              <a:buFont typeface="Arial"/>
              <a:buAutoNum type="alphaLcPeriod"/>
            </a:pPr>
            <a:r>
              <a:rPr lang="en" dirty="0"/>
              <a:t>How to make a Thread object</a:t>
            </a:r>
          </a:p>
          <a:p>
            <a:pPr marL="914400" lvl="1" indent="-381000" rtl="0">
              <a:spcBef>
                <a:spcPts val="0"/>
              </a:spcBef>
              <a:buClr>
                <a:srgbClr val="000000"/>
              </a:buClr>
              <a:buSzPct val="80000"/>
              <a:buFont typeface="Arial"/>
              <a:buAutoNum type="alphaLcPeriod"/>
            </a:pPr>
            <a:r>
              <a:rPr lang="en" dirty="0"/>
              <a:t>How to kill a thread</a:t>
            </a:r>
          </a:p>
          <a:p>
            <a:pPr marL="914400" lvl="1" indent="-381000" rtl="0">
              <a:spcBef>
                <a:spcPts val="0"/>
              </a:spcBef>
              <a:buClr>
                <a:srgbClr val="000000"/>
              </a:buClr>
              <a:buSzPct val="80000"/>
              <a:buFont typeface="Arial"/>
              <a:buAutoNum type="alphaLcPeriod"/>
            </a:pPr>
            <a:r>
              <a:rPr lang="en" dirty="0" smtClean="0"/>
              <a:t>Background Workers</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.NET 4.5</a:t>
            </a:r>
          </a:p>
          <a:p>
            <a:pPr marL="914400" lvl="1" indent="-381000" rtl="0">
              <a:spcBef>
                <a:spcPts val="0"/>
              </a:spcBef>
              <a:buClr>
                <a:srgbClr val="000000"/>
              </a:buClr>
              <a:buSzPct val="80000"/>
              <a:buFont typeface="Arial"/>
              <a:buAutoNum type="alphaLcPeriod"/>
            </a:pPr>
            <a:r>
              <a:rPr lang="en" dirty="0"/>
              <a:t>Async/Await</a:t>
            </a:r>
          </a:p>
          <a:p>
            <a:pPr marL="914400" lvl="1" indent="-381000" rtl="0">
              <a:spcBef>
                <a:spcPts val="0"/>
              </a:spcBef>
              <a:buClr>
                <a:srgbClr val="000000"/>
              </a:buClr>
              <a:buSzPct val="80000"/>
              <a:buFont typeface="Arial"/>
              <a:buAutoNum type="alphaLcPeriod"/>
            </a:pPr>
            <a:r>
              <a:rPr lang="en" dirty="0" smtClean="0"/>
              <a:t>Tasks</a:t>
            </a:r>
          </a:p>
          <a:p>
            <a:pPr marL="457200" lvl="0" indent="-419100" rtl="0">
              <a:spcBef>
                <a:spcPts val="0"/>
              </a:spcBef>
              <a:buClr>
                <a:srgbClr val="000000"/>
              </a:buClr>
              <a:buSzPct val="100000"/>
              <a:buFont typeface="Arial"/>
              <a:buAutoNum type="arabicPeriod"/>
            </a:pPr>
            <a:r>
              <a:rPr lang="en" dirty="0" smtClean="0"/>
              <a:t>Questions</a:t>
            </a:r>
          </a:p>
          <a:p>
            <a:pPr marL="457200" lvl="0" indent="-419100" rtl="0">
              <a:spcBef>
                <a:spcPts val="0"/>
              </a:spcBef>
              <a:buClr>
                <a:srgbClr val="000000"/>
              </a:buClr>
              <a:buSzPct val="100000"/>
              <a:buFont typeface="Arial"/>
              <a:buAutoNum type="arabicPeriod"/>
            </a:pPr>
            <a:r>
              <a:rPr lang="en" dirty="0" smtClean="0"/>
              <a:t>Potential Exercises</a:t>
            </a:r>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Who the heck is this guy?</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r>
              <a:rPr lang="en" sz="2000" dirty="0"/>
              <a:t>Chris Sippel</a:t>
            </a:r>
          </a:p>
          <a:p>
            <a:pPr algn="ctr" rtl="0">
              <a:spcBef>
                <a:spcPts val="0"/>
              </a:spcBef>
              <a:buNone/>
            </a:pPr>
            <a:r>
              <a:rPr lang="en" sz="2000" dirty="0"/>
              <a:t>Developing software for 9 years</a:t>
            </a:r>
          </a:p>
          <a:p>
            <a:pPr algn="ctr" rtl="0">
              <a:spcBef>
                <a:spcPts val="0"/>
              </a:spcBef>
              <a:buNone/>
            </a:pPr>
            <a:r>
              <a:rPr lang="en" sz="2000" dirty="0"/>
              <a:t>Graduated from Conestoga College in 2014</a:t>
            </a:r>
          </a:p>
          <a:p>
            <a:pPr algn="ctr" rtl="0">
              <a:spcBef>
                <a:spcPts val="0"/>
              </a:spcBef>
              <a:buNone/>
            </a:pPr>
            <a:r>
              <a:rPr lang="en" sz="2000" dirty="0"/>
              <a:t>Has 8 apps on the Windows </a:t>
            </a:r>
            <a:r>
              <a:rPr lang="en" sz="2000" dirty="0" smtClean="0"/>
              <a:t>Phone Market Place </a:t>
            </a:r>
            <a:r>
              <a:rPr lang="en" sz="2000" dirty="0"/>
              <a:t>with </a:t>
            </a:r>
            <a:r>
              <a:rPr lang="en" sz="2000" dirty="0" smtClean="0"/>
              <a:t>a </a:t>
            </a:r>
            <a:r>
              <a:rPr lang="en" sz="2000" dirty="0"/>
              <a:t>total of 11,000 downloads</a:t>
            </a:r>
          </a:p>
          <a:p>
            <a:pPr algn="ctr" rtl="0">
              <a:spcBef>
                <a:spcPts val="0"/>
              </a:spcBef>
              <a:buNone/>
            </a:pPr>
            <a:endParaRPr sz="2000" dirty="0"/>
          </a:p>
          <a:p>
            <a:pPr algn="ctr" rtl="0">
              <a:spcBef>
                <a:spcPts val="0"/>
              </a:spcBef>
              <a:buNone/>
            </a:pPr>
            <a:r>
              <a:rPr lang="en" sz="2000" dirty="0"/>
              <a:t>LinkedIn: </a:t>
            </a:r>
            <a:r>
              <a:rPr lang="en" sz="2000" u="sng" dirty="0">
                <a:solidFill>
                  <a:schemeClr val="hlink"/>
                </a:solidFill>
                <a:hlinkClick r:id="rId3"/>
              </a:rPr>
              <a:t>https://www.linkedin.com/in/chrissippel</a:t>
            </a:r>
          </a:p>
          <a:p>
            <a:pPr algn="ctr" rtl="0">
              <a:spcBef>
                <a:spcPts val="0"/>
              </a:spcBef>
              <a:buNone/>
            </a:pPr>
            <a:r>
              <a:rPr lang="en" sz="2000" dirty="0"/>
              <a:t>Twitter: @Chris_Sippel</a:t>
            </a:r>
          </a:p>
          <a:p>
            <a:pPr algn="ctr" rtl="0">
              <a:spcBef>
                <a:spcPts val="0"/>
              </a:spcBef>
              <a:buNone/>
            </a:pPr>
            <a:r>
              <a:rPr lang="en" sz="2000" dirty="0"/>
              <a:t>Email: </a:t>
            </a:r>
            <a:r>
              <a:rPr lang="en" sz="2000" u="sng" dirty="0">
                <a:solidFill>
                  <a:schemeClr val="hlink"/>
                </a:solidFill>
                <a:hlinkClick r:id="rId4"/>
              </a:rPr>
              <a:t>chris.sippel@magnetforensics.com</a:t>
            </a:r>
          </a:p>
          <a:p>
            <a:pPr algn="ctr" rtl="0">
              <a:spcBef>
                <a:spcPts val="0"/>
              </a:spcBef>
              <a:buNone/>
            </a:pPr>
            <a:r>
              <a:rPr lang="en" sz="2000" u="sng" dirty="0">
                <a:solidFill>
                  <a:schemeClr val="hlink"/>
                </a:solidFill>
                <a:hlinkClick r:id="rId5"/>
              </a:rPr>
              <a:t>chris_sippel@hotmail.com</a:t>
            </a:r>
          </a:p>
          <a:p>
            <a:pPr algn="ctr" rtl="0">
              <a:spcBef>
                <a:spcPts val="0"/>
              </a:spcBef>
              <a:buNone/>
            </a:pPr>
            <a:endParaRPr sz="2000" dirty="0"/>
          </a:p>
          <a:p>
            <a:pPr algn="ct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smtClean="0"/>
              <a:t>Delegate</a:t>
            </a:r>
          </a:p>
          <a:p>
            <a:pPr marL="457200" indent="-457200">
              <a:buFont typeface="Arial" panose="020B0604020202020204" pitchFamily="34" charset="0"/>
              <a:buChar char="•"/>
            </a:pPr>
            <a:r>
              <a:rPr lang="en-CA" dirty="0" smtClean="0"/>
              <a:t>Starving</a:t>
            </a:r>
          </a:p>
          <a:p>
            <a:pPr marL="457200" indent="-457200">
              <a:buFont typeface="Arial" panose="020B0604020202020204" pitchFamily="34" charset="0"/>
              <a:buChar char="•"/>
            </a:pPr>
            <a:r>
              <a:rPr lang="en-CA" dirty="0" err="1" smtClean="0"/>
              <a:t>Threadpool</a:t>
            </a:r>
            <a:endParaRPr lang="en-CA" dirty="0" smtClean="0"/>
          </a:p>
          <a:p>
            <a:pPr marL="457200" indent="-457200">
              <a:buFont typeface="Arial" panose="020B0604020202020204" pitchFamily="34" charset="0"/>
              <a:buChar char="•"/>
            </a:pPr>
            <a:r>
              <a:rPr lang="en-CA" dirty="0" smtClean="0"/>
              <a:t>Tight Loop</a:t>
            </a:r>
            <a:endParaRPr lang="en-CA" dirty="0"/>
          </a:p>
        </p:txBody>
      </p:sp>
    </p:spTree>
    <p:extLst>
      <p:ext uri="{BB962C8B-B14F-4D97-AF65-F5344CB8AC3E}">
        <p14:creationId xmlns:p14="http://schemas.microsoft.com/office/powerpoint/2010/main" val="977788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What is Threading</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Threads are the basic unit to which an operating system allocates processor time, and more than one thread can be executing code inside that process </a:t>
            </a:r>
            <a:r>
              <a:rPr lang="en" sz="1000" dirty="0">
                <a:solidFill>
                  <a:srgbClr val="2A2A2A"/>
                </a:solidFill>
                <a:latin typeface="Verdana"/>
                <a:ea typeface="Verdana"/>
                <a:cs typeface="Verdana"/>
                <a:sym typeface="Verdana"/>
              </a:rPr>
              <a:t>[1]</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In layman terms a thread is a block of code that is running</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C# application have two primary threads, the UI thread and the executing thread</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Theoretically your application can have an unlimited number of threads</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OS keeps track of threads information such as: stack, register values, etc., when a thread is stopped</a:t>
            </a:r>
          </a:p>
          <a:p>
            <a:pPr marL="457200" lvl="0" indent="-342900">
              <a:spcBef>
                <a:spcPts val="0"/>
              </a:spcBef>
              <a:buClr>
                <a:srgbClr val="2A2A2A"/>
              </a:buClr>
              <a:buSzPct val="100000"/>
              <a:buFont typeface="Arial"/>
              <a:buChar char="●"/>
            </a:pPr>
            <a:r>
              <a:rPr lang="en" sz="1800" dirty="0" smtClean="0">
                <a:solidFill>
                  <a:srgbClr val="2A2A2A"/>
                </a:solidFill>
                <a:latin typeface="Verdana"/>
                <a:ea typeface="Verdana"/>
                <a:cs typeface="Verdana"/>
                <a:sym typeface="Verdana"/>
              </a:rPr>
              <a:t>Threads in .NET 2.0 </a:t>
            </a:r>
            <a:r>
              <a:rPr lang="en" sz="1800" dirty="0">
                <a:solidFill>
                  <a:srgbClr val="2A2A2A"/>
                </a:solidFill>
                <a:latin typeface="Verdana"/>
                <a:ea typeface="Verdana"/>
                <a:cs typeface="Verdana"/>
                <a:sym typeface="Verdana"/>
              </a:rPr>
              <a:t>can be assigned an importance level</a:t>
            </a:r>
          </a:p>
        </p:txBody>
      </p:sp>
      <p:sp>
        <p:nvSpPr>
          <p:cNvPr id="56" name="Shape 56"/>
          <p:cNvSpPr txBox="1"/>
          <p:nvPr/>
        </p:nvSpPr>
        <p:spPr>
          <a:xfrm>
            <a:off x="401325" y="4675300"/>
            <a:ext cx="8229600" cy="250499"/>
          </a:xfrm>
          <a:prstGeom prst="rect">
            <a:avLst/>
          </a:prstGeom>
          <a:noFill/>
          <a:ln>
            <a:noFill/>
          </a:ln>
        </p:spPr>
        <p:txBody>
          <a:bodyPr lIns="91425" tIns="91425" rIns="91425" bIns="91425" anchor="t" anchorCtr="0">
            <a:noAutofit/>
          </a:bodyPr>
          <a:lstStyle/>
          <a:p>
            <a:pPr>
              <a:spcBef>
                <a:spcPts val="0"/>
              </a:spcBef>
              <a:buNone/>
            </a:pPr>
            <a:r>
              <a:rPr lang="en" sz="900"/>
              <a:t>[1] </a:t>
            </a:r>
            <a:r>
              <a:rPr lang="en" sz="900">
                <a:solidFill>
                  <a:schemeClr val="dk1"/>
                </a:solidFill>
              </a:rPr>
              <a:t>http://msdn.microsoft.com/en-CA/library/aa720724(v=vs.71).aspx</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879425" y="0"/>
            <a:ext cx="6857999" cy="51434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Starting a Thread</a:t>
            </a:r>
          </a:p>
        </p:txBody>
      </p:sp>
      <p:pic>
        <p:nvPicPr>
          <p:cNvPr id="73" name="Shape 73"/>
          <p:cNvPicPr preferRelativeResize="0"/>
          <p:nvPr/>
        </p:nvPicPr>
        <p:blipFill>
          <a:blip r:embed="rId3">
            <a:alphaModFix/>
          </a:blip>
          <a:stretch>
            <a:fillRect/>
          </a:stretch>
        </p:blipFill>
        <p:spPr>
          <a:xfrm>
            <a:off x="185850" y="1389800"/>
            <a:ext cx="5581650" cy="1438275"/>
          </a:xfrm>
          <a:prstGeom prst="rect">
            <a:avLst/>
          </a:prstGeom>
          <a:noFill/>
          <a:ln>
            <a:noFill/>
          </a:ln>
        </p:spPr>
      </p:pic>
      <p:sp>
        <p:nvSpPr>
          <p:cNvPr id="74" name="Shape 74"/>
          <p:cNvSpPr txBox="1"/>
          <p:nvPr/>
        </p:nvSpPr>
        <p:spPr>
          <a:xfrm>
            <a:off x="185850" y="923000"/>
            <a:ext cx="6614999" cy="466799"/>
          </a:xfrm>
          <a:prstGeom prst="rect">
            <a:avLst/>
          </a:prstGeom>
          <a:noFill/>
          <a:ln>
            <a:noFill/>
          </a:ln>
        </p:spPr>
        <p:txBody>
          <a:bodyPr lIns="91425" tIns="91425" rIns="91425" bIns="91425" anchor="t" anchorCtr="0">
            <a:noAutofit/>
          </a:bodyPr>
          <a:lstStyle/>
          <a:p>
            <a:pPr>
              <a:spcBef>
                <a:spcPts val="0"/>
              </a:spcBef>
              <a:buNone/>
            </a:pPr>
            <a:r>
              <a:rPr lang="en" sz="1800"/>
              <a:t>Creating a Thread using a ThreadStart that takes a method</a:t>
            </a:r>
          </a:p>
        </p:txBody>
      </p:sp>
      <p:pic>
        <p:nvPicPr>
          <p:cNvPr id="75" name="Shape 75"/>
          <p:cNvPicPr preferRelativeResize="0"/>
          <p:nvPr/>
        </p:nvPicPr>
        <p:blipFill>
          <a:blip r:embed="rId4">
            <a:alphaModFix/>
          </a:blip>
          <a:stretch>
            <a:fillRect/>
          </a:stretch>
        </p:blipFill>
        <p:spPr>
          <a:xfrm>
            <a:off x="185850" y="3396350"/>
            <a:ext cx="6400800" cy="1476375"/>
          </a:xfrm>
          <a:prstGeom prst="rect">
            <a:avLst/>
          </a:prstGeom>
          <a:noFill/>
          <a:ln>
            <a:noFill/>
          </a:ln>
        </p:spPr>
      </p:pic>
      <p:sp>
        <p:nvSpPr>
          <p:cNvPr id="76" name="Shape 76"/>
          <p:cNvSpPr txBox="1"/>
          <p:nvPr/>
        </p:nvSpPr>
        <p:spPr>
          <a:xfrm>
            <a:off x="185850" y="2929550"/>
            <a:ext cx="8021100"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 ParameterizedThreadStart that takes a method</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1844</Words>
  <Application>Microsoft Office PowerPoint</Application>
  <PresentationFormat>On-screen Show (16:9)</PresentationFormat>
  <Paragraphs>186</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light-gradient</vt:lpstr>
      <vt:lpstr>PowerPoint Presentation</vt:lpstr>
      <vt:lpstr>The basics of threading</vt:lpstr>
      <vt:lpstr>Agenda</vt:lpstr>
      <vt:lpstr>Cont.</vt:lpstr>
      <vt:lpstr>Who the heck is this guy?</vt:lpstr>
      <vt:lpstr>Keywords</vt:lpstr>
      <vt:lpstr>What is Threading</vt:lpstr>
      <vt:lpstr>PowerPoint Presentation</vt:lpstr>
      <vt:lpstr>.NET 2.0 - Starting a Thread</vt:lpstr>
      <vt:lpstr>Cont.</vt:lpstr>
      <vt:lpstr>Cont.</vt:lpstr>
      <vt:lpstr>.NET 2.0 - Aborting Threads</vt:lpstr>
      <vt:lpstr>.NET 2.0 – Background Worker</vt:lpstr>
      <vt:lpstr>Cont.</vt:lpstr>
      <vt:lpstr>Background Worker - Cancelling</vt:lpstr>
      <vt:lpstr>Cont.</vt:lpstr>
      <vt:lpstr>Questions?</vt:lpstr>
      <vt:lpstr>.NET 4.5 Async/Await</vt:lpstr>
      <vt:lpstr>Keywords</vt:lpstr>
      <vt:lpstr>Async/Await - Basic Sample</vt:lpstr>
      <vt:lpstr>Async/Await - Return Values</vt:lpstr>
      <vt:lpstr>Async/Await - Synch method asynchronously</vt:lpstr>
      <vt:lpstr>Async/Await - Cancel</vt:lpstr>
      <vt:lpstr>Contact Information</vt:lpstr>
      <vt:lpstr>Potential Exercises - Easy</vt:lpstr>
      <vt:lpstr>Potential Exercises - Medium</vt:lpstr>
      <vt:lpstr>Potential Exercise - Hard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threading</dc:title>
  <cp:lastModifiedBy>Chris Sippel</cp:lastModifiedBy>
  <cp:revision>12</cp:revision>
  <dcterms:modified xsi:type="dcterms:W3CDTF">2015-01-20T22:56:51Z</dcterms:modified>
</cp:coreProperties>
</file>