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E5FB5-B110-495E-BB84-C340B71CBFAB}" type="datetimeFigureOut">
              <a:rPr lang="en-US"/>
              <a:t>2/16/2016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A3E4F-E105-4D85-9512-A0AE22DECA17}" type="slidenum">
              <a:rPr lang="en-US"/>
              <a:t>‹#›</a:t>
            </a:fld>
            <a:endParaRPr lang="en-US"/>
          </a:p>
        </p:txBody>
      </p:sp>
    </p:spTree>
    <p:extLst>
      <p:ext uri="{BB962C8B-B14F-4D97-AF65-F5344CB8AC3E}">
        <p14:creationId xmlns:p14="http://schemas.microsoft.com/office/powerpoint/2010/main" val="337415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a:t>
            </a:fld>
            <a:endParaRPr lang="en-US"/>
          </a:p>
        </p:txBody>
      </p:sp>
    </p:spTree>
    <p:extLst>
      <p:ext uri="{BB962C8B-B14F-4D97-AF65-F5344CB8AC3E}">
        <p14:creationId xmlns:p14="http://schemas.microsoft.com/office/powerpoint/2010/main" val="2180896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10</a:t>
            </a:fld>
            <a:endParaRPr lang="en-US"/>
          </a:p>
        </p:txBody>
      </p:sp>
    </p:spTree>
    <p:extLst>
      <p:ext uri="{BB962C8B-B14F-4D97-AF65-F5344CB8AC3E}">
        <p14:creationId xmlns:p14="http://schemas.microsoft.com/office/powerpoint/2010/main" val="776993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11</a:t>
            </a:fld>
            <a:endParaRPr lang="en-US"/>
          </a:p>
        </p:txBody>
      </p:sp>
    </p:spTree>
    <p:extLst>
      <p:ext uri="{BB962C8B-B14F-4D97-AF65-F5344CB8AC3E}">
        <p14:creationId xmlns:p14="http://schemas.microsoft.com/office/powerpoint/2010/main" val="4885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12</a:t>
            </a:fld>
            <a:endParaRPr lang="en-US"/>
          </a:p>
        </p:txBody>
      </p:sp>
    </p:spTree>
    <p:extLst>
      <p:ext uri="{BB962C8B-B14F-4D97-AF65-F5344CB8AC3E}">
        <p14:creationId xmlns:p14="http://schemas.microsoft.com/office/powerpoint/2010/main" val="2083361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13</a:t>
            </a:fld>
            <a:endParaRPr lang="en-US"/>
          </a:p>
        </p:txBody>
      </p:sp>
    </p:spTree>
    <p:extLst>
      <p:ext uri="{BB962C8B-B14F-4D97-AF65-F5344CB8AC3E}">
        <p14:creationId xmlns:p14="http://schemas.microsoft.com/office/powerpoint/2010/main" val="234451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14</a:t>
            </a:fld>
            <a:endParaRPr lang="en-US"/>
          </a:p>
        </p:txBody>
      </p:sp>
    </p:spTree>
    <p:extLst>
      <p:ext uri="{BB962C8B-B14F-4D97-AF65-F5344CB8AC3E}">
        <p14:creationId xmlns:p14="http://schemas.microsoft.com/office/powerpoint/2010/main" val="1782789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15</a:t>
            </a:fld>
            <a:endParaRPr lang="en-US"/>
          </a:p>
        </p:txBody>
      </p:sp>
    </p:spTree>
    <p:extLst>
      <p:ext uri="{BB962C8B-B14F-4D97-AF65-F5344CB8AC3E}">
        <p14:creationId xmlns:p14="http://schemas.microsoft.com/office/powerpoint/2010/main" val="4019423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16</a:t>
            </a:fld>
            <a:endParaRPr lang="en-US"/>
          </a:p>
        </p:txBody>
      </p:sp>
    </p:spTree>
    <p:extLst>
      <p:ext uri="{BB962C8B-B14F-4D97-AF65-F5344CB8AC3E}">
        <p14:creationId xmlns:p14="http://schemas.microsoft.com/office/powerpoint/2010/main" val="1847806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17</a:t>
            </a:fld>
            <a:endParaRPr lang="en-US"/>
          </a:p>
        </p:txBody>
      </p:sp>
    </p:spTree>
    <p:extLst>
      <p:ext uri="{BB962C8B-B14F-4D97-AF65-F5344CB8AC3E}">
        <p14:creationId xmlns:p14="http://schemas.microsoft.com/office/powerpoint/2010/main" val="1710152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18</a:t>
            </a:fld>
            <a:endParaRPr lang="en-US"/>
          </a:p>
        </p:txBody>
      </p:sp>
    </p:spTree>
    <p:extLst>
      <p:ext uri="{BB962C8B-B14F-4D97-AF65-F5344CB8AC3E}">
        <p14:creationId xmlns:p14="http://schemas.microsoft.com/office/powerpoint/2010/main" val="224984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19</a:t>
            </a:fld>
            <a:endParaRPr lang="en-US"/>
          </a:p>
        </p:txBody>
      </p:sp>
    </p:spTree>
    <p:extLst>
      <p:ext uri="{BB962C8B-B14F-4D97-AF65-F5344CB8AC3E}">
        <p14:creationId xmlns:p14="http://schemas.microsoft.com/office/powerpoint/2010/main" val="1800024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2</a:t>
            </a:fld>
            <a:endParaRPr lang="en-US"/>
          </a:p>
        </p:txBody>
      </p:sp>
    </p:spTree>
    <p:extLst>
      <p:ext uri="{BB962C8B-B14F-4D97-AF65-F5344CB8AC3E}">
        <p14:creationId xmlns:p14="http://schemas.microsoft.com/office/powerpoint/2010/main" val="3374236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20</a:t>
            </a:fld>
            <a:endParaRPr lang="en-US"/>
          </a:p>
        </p:txBody>
      </p:sp>
    </p:spTree>
    <p:extLst>
      <p:ext uri="{BB962C8B-B14F-4D97-AF65-F5344CB8AC3E}">
        <p14:creationId xmlns:p14="http://schemas.microsoft.com/office/powerpoint/2010/main" val="2468054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21</a:t>
            </a:fld>
            <a:endParaRPr lang="en-US"/>
          </a:p>
        </p:txBody>
      </p:sp>
    </p:spTree>
    <p:extLst>
      <p:ext uri="{BB962C8B-B14F-4D97-AF65-F5344CB8AC3E}">
        <p14:creationId xmlns:p14="http://schemas.microsoft.com/office/powerpoint/2010/main" val="4052255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22</a:t>
            </a:fld>
            <a:endParaRPr lang="en-US"/>
          </a:p>
        </p:txBody>
      </p:sp>
    </p:spTree>
    <p:extLst>
      <p:ext uri="{BB962C8B-B14F-4D97-AF65-F5344CB8AC3E}">
        <p14:creationId xmlns:p14="http://schemas.microsoft.com/office/powerpoint/2010/main" val="1869805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23</a:t>
            </a:fld>
            <a:endParaRPr lang="en-US"/>
          </a:p>
        </p:txBody>
      </p:sp>
    </p:spTree>
    <p:extLst>
      <p:ext uri="{BB962C8B-B14F-4D97-AF65-F5344CB8AC3E}">
        <p14:creationId xmlns:p14="http://schemas.microsoft.com/office/powerpoint/2010/main" val="386210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24</a:t>
            </a:fld>
            <a:endParaRPr lang="en-US"/>
          </a:p>
        </p:txBody>
      </p:sp>
    </p:spTree>
    <p:extLst>
      <p:ext uri="{BB962C8B-B14F-4D97-AF65-F5344CB8AC3E}">
        <p14:creationId xmlns:p14="http://schemas.microsoft.com/office/powerpoint/2010/main" val="2489201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25</a:t>
            </a:fld>
            <a:endParaRPr lang="en-US"/>
          </a:p>
        </p:txBody>
      </p:sp>
    </p:spTree>
    <p:extLst>
      <p:ext uri="{BB962C8B-B14F-4D97-AF65-F5344CB8AC3E}">
        <p14:creationId xmlns:p14="http://schemas.microsoft.com/office/powerpoint/2010/main" val="139169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3</a:t>
            </a:fld>
            <a:endParaRPr lang="en-US"/>
          </a:p>
        </p:txBody>
      </p:sp>
    </p:spTree>
    <p:extLst>
      <p:ext uri="{BB962C8B-B14F-4D97-AF65-F5344CB8AC3E}">
        <p14:creationId xmlns:p14="http://schemas.microsoft.com/office/powerpoint/2010/main" val="268559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4</a:t>
            </a:fld>
            <a:endParaRPr lang="en-US"/>
          </a:p>
        </p:txBody>
      </p:sp>
    </p:spTree>
    <p:extLst>
      <p:ext uri="{BB962C8B-B14F-4D97-AF65-F5344CB8AC3E}">
        <p14:creationId xmlns:p14="http://schemas.microsoft.com/office/powerpoint/2010/main" val="234681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5</a:t>
            </a:fld>
            <a:endParaRPr lang="en-US"/>
          </a:p>
        </p:txBody>
      </p:sp>
    </p:spTree>
    <p:extLst>
      <p:ext uri="{BB962C8B-B14F-4D97-AF65-F5344CB8AC3E}">
        <p14:creationId xmlns:p14="http://schemas.microsoft.com/office/powerpoint/2010/main" val="362097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6</a:t>
            </a:fld>
            <a:endParaRPr lang="en-US"/>
          </a:p>
        </p:txBody>
      </p:sp>
    </p:spTree>
    <p:extLst>
      <p:ext uri="{BB962C8B-B14F-4D97-AF65-F5344CB8AC3E}">
        <p14:creationId xmlns:p14="http://schemas.microsoft.com/office/powerpoint/2010/main" val="4065149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7</a:t>
            </a:fld>
            <a:endParaRPr lang="en-US"/>
          </a:p>
        </p:txBody>
      </p:sp>
    </p:spTree>
    <p:extLst>
      <p:ext uri="{BB962C8B-B14F-4D97-AF65-F5344CB8AC3E}">
        <p14:creationId xmlns:p14="http://schemas.microsoft.com/office/powerpoint/2010/main" val="281611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FA3E4F-E105-4D85-9512-A0AE22DECA17}" type="slidenum">
              <a:rPr lang="en-US"/>
              <a:t>8</a:t>
            </a:fld>
            <a:endParaRPr lang="en-US"/>
          </a:p>
        </p:txBody>
      </p:sp>
    </p:spTree>
    <p:extLst>
      <p:ext uri="{BB962C8B-B14F-4D97-AF65-F5344CB8AC3E}">
        <p14:creationId xmlns:p14="http://schemas.microsoft.com/office/powerpoint/2010/main" val="253077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Over 1000 games have been written using MonoGame. Some of the more popular indie games have been written using MonoGame: TowerFall, Bastion, Fez, Skulls of the Shogun, Square Heroes</a:t>
            </a:r>
          </a:p>
        </p:txBody>
      </p:sp>
      <p:sp>
        <p:nvSpPr>
          <p:cNvPr id="4" name="Slide Number Placeholder 3"/>
          <p:cNvSpPr>
            <a:spLocks noGrp="1"/>
          </p:cNvSpPr>
          <p:nvPr>
            <p:ph type="sldNum" sz="quarter" idx="10"/>
          </p:nvPr>
        </p:nvSpPr>
        <p:spPr/>
        <p:txBody>
          <a:bodyPr/>
          <a:lstStyle/>
          <a:p>
            <a:fld id="{75FA3E4F-E105-4D85-9512-A0AE22DECA17}" type="slidenum">
              <a:rPr lang="en-US"/>
              <a:t>9</a:t>
            </a:fld>
            <a:endParaRPr lang="en-US"/>
          </a:p>
        </p:txBody>
      </p:sp>
    </p:spTree>
    <p:extLst>
      <p:ext uri="{BB962C8B-B14F-4D97-AF65-F5344CB8AC3E}">
        <p14:creationId xmlns:p14="http://schemas.microsoft.com/office/powerpoint/2010/main" val="66049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2/16/2016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2/16/2016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2/16/2016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onogame.net/2015/04/29/monogame-3-4/" TargetMode="External"/><Relationship Id="rId7" Type="http://schemas.openxmlformats.org/officeDocument/2006/relationships/hyperlink" Target="http://packages.ubuntu.com/search?keywords=monodevelo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ubuntu.com/download/desktop" TargetMode="External"/><Relationship Id="rId5" Type="http://schemas.openxmlformats.org/officeDocument/2006/relationships/hyperlink" Target="http://www.vmware.com/ca/en/products/workstation" TargetMode="External"/><Relationship Id="rId4" Type="http://schemas.openxmlformats.org/officeDocument/2006/relationships/hyperlink" Target="https://www.visualstudio.com/en-us/downloads/download-visual-studio-vs.asp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Monogame and Basic Game Theory</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a:t>Chris Sippel</a:t>
            </a:r>
            <a:endParaRPr lang="en-US" dirty="0"/>
          </a:p>
        </p:txBody>
      </p: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Enough with the talk, let's make a game</a:t>
            </a:r>
            <a:endParaRPr lang="en-US" dirty="0"/>
          </a:p>
        </p:txBody>
      </p:sp>
      <p:sp>
        <p:nvSpPr>
          <p:cNvPr id="3" name="Content Placeholder 2"/>
          <p:cNvSpPr>
            <a:spLocks noGrp="1"/>
          </p:cNvSpPr>
          <p:nvPr>
            <p:ph idx="1"/>
          </p:nvPr>
        </p:nvSpPr>
        <p:spPr/>
        <p:txBody>
          <a:bodyPr vert="horz" lIns="0" tIns="45720" rIns="0" bIns="45720" rtlCol="0" anchor="t">
            <a:normAutofit/>
          </a:bodyPr>
          <a:lstStyle/>
          <a:p>
            <a:pPr marL="0" indent="0">
              <a:buNone/>
            </a:pPr>
            <a:r>
              <a:rPr lang="en-US">
                <a:latin typeface="Calibri" charset="0"/>
              </a:rPr>
              <a:t>Software used</a:t>
            </a:r>
            <a:endParaRPr lang="en-US" dirty="0">
              <a:latin typeface="Calibri" charset="0"/>
            </a:endParaRPr>
          </a:p>
          <a:p>
            <a:pPr marL="457200" indent="-457200">
              <a:buFont typeface="+mj-lt"/>
              <a:buAutoNum type="arabicPeriod"/>
            </a:pPr>
            <a:r>
              <a:rPr lang="en-US">
                <a:latin typeface="Calibri" charset="0"/>
              </a:rPr>
              <a:t>MonoGame 3.4 </a:t>
            </a:r>
            <a:r>
              <a:rPr lang="en-US" dirty="0">
                <a:latin typeface="Calibri" charset="0"/>
                <a:hlinkClick r:id="rId3"/>
              </a:rPr>
              <a:t>http://www.monogame.net/2015/04/29/monogame-3-4/</a:t>
            </a:r>
            <a:endParaRPr lang="en-US" dirty="0">
              <a:latin typeface="Calibri" charset="0"/>
            </a:endParaRPr>
          </a:p>
          <a:p>
            <a:pPr marL="457200" indent="-457200">
              <a:buFont typeface="+mj-lt"/>
              <a:buAutoNum type="arabicPeriod"/>
            </a:pPr>
            <a:r>
              <a:rPr lang="en-US" dirty="0">
                <a:latin typeface="Calibri" charset="0"/>
              </a:rPr>
              <a:t>Visual Stusio 2015 Community Edition </a:t>
            </a:r>
            <a:r>
              <a:rPr lang="en-US" dirty="0">
                <a:latin typeface="Calibri" charset="0"/>
                <a:hlinkClick r:id="rId4"/>
              </a:rPr>
              <a:t>https://www.visualstudio.com/en-us/downloads/download-visual-studio-vs.aspx</a:t>
            </a:r>
            <a:endParaRPr lang="en-US" dirty="0">
              <a:latin typeface="Calibri" charset="0"/>
            </a:endParaRPr>
          </a:p>
          <a:p>
            <a:pPr marL="457200" indent="-457200">
              <a:buFont typeface="+mj-lt"/>
              <a:buAutoNum type="arabicPeriod"/>
            </a:pPr>
            <a:r>
              <a:rPr lang="en-US" dirty="0">
                <a:latin typeface="Calibri" charset="0"/>
              </a:rPr>
              <a:t>VMware Workstation </a:t>
            </a:r>
            <a:r>
              <a:rPr lang="en-US" dirty="0">
                <a:latin typeface="Calibri" charset="0"/>
                <a:hlinkClick r:id="rId5"/>
              </a:rPr>
              <a:t>http://www.vmware.com/ca/en/products/workstation</a:t>
            </a:r>
            <a:endParaRPr lang="en-US" dirty="0">
              <a:latin typeface="Calibri" charset="0"/>
            </a:endParaRPr>
          </a:p>
          <a:p>
            <a:pPr marL="457200" indent="-457200">
              <a:buFont typeface="+mj-lt"/>
              <a:buAutoNum type="arabicPeriod"/>
            </a:pPr>
            <a:r>
              <a:rPr lang="en-US" dirty="0">
                <a:latin typeface="Calibri" charset="0"/>
              </a:rPr>
              <a:t>Ubuntu 14.04.3 LTS </a:t>
            </a:r>
            <a:r>
              <a:rPr lang="en-US" dirty="0">
                <a:latin typeface="Calibri" charset="0"/>
                <a:hlinkClick r:id="rId6"/>
              </a:rPr>
              <a:t>http://www.ubuntu.com/download/desktop</a:t>
            </a:r>
            <a:endParaRPr lang="en-US" dirty="0">
              <a:latin typeface="Calibri" charset="0"/>
            </a:endParaRPr>
          </a:p>
          <a:p>
            <a:pPr marL="457200" indent="-457200">
              <a:buFont typeface="+mj-lt"/>
              <a:buAutoNum type="arabicPeriod"/>
            </a:pPr>
            <a:r>
              <a:rPr lang="en-US" dirty="0">
                <a:latin typeface="Calibri" charset="0"/>
              </a:rPr>
              <a:t>MonoDevelop on Ubuntu </a:t>
            </a:r>
            <a:r>
              <a:rPr lang="en-US" dirty="0">
                <a:latin typeface="Calibri" charset="0"/>
                <a:hlinkClick r:id="rId7"/>
              </a:rPr>
              <a:t>http://packages.ubuntu.com/search?keywords=monodevelop</a:t>
            </a:r>
          </a:p>
          <a:p>
            <a:pPr marL="457200" indent="-457200">
              <a:buFont typeface="+mj-lt"/>
              <a:buAutoNum type="arabicPeriod"/>
            </a:pPr>
            <a:endParaRPr lang="en-US" dirty="0">
              <a:latin typeface="Calibri" charset="0"/>
            </a:endParaRPr>
          </a:p>
          <a:p>
            <a:pPr marL="0" indent="0">
              <a:buNone/>
            </a:pPr>
            <a:endParaRPr lang="en-US" dirty="0">
              <a:latin typeface="Calibri" charset="0"/>
            </a:endParaRPr>
          </a:p>
          <a:p>
            <a:endParaRPr lang="en-US" dirty="0">
              <a:latin typeface="Calibri" charset="0"/>
            </a:endParaRPr>
          </a:p>
          <a:p>
            <a:endParaRPr lang="en-US" dirty="0">
              <a:latin typeface="Calibri" charset="0"/>
            </a:endParaRPr>
          </a:p>
        </p:txBody>
      </p:sp>
    </p:spTree>
    <p:extLst>
      <p:ext uri="{BB962C8B-B14F-4D97-AF65-F5344CB8AC3E}">
        <p14:creationId xmlns:p14="http://schemas.microsoft.com/office/powerpoint/2010/main" val="307124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design your code base</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To reduce the amount of code duplication you should place your code in libraries. How you split up your libraries is up to you. For my example, I've split them up like so</a:t>
            </a:r>
            <a:endParaRPr lang="en-US" dirty="0"/>
          </a:p>
        </p:txBody>
      </p:sp>
      <p:sp>
        <p:nvSpPr>
          <p:cNvPr id="6" name="Rectangle 5"/>
          <p:cNvSpPr/>
          <p:nvPr/>
        </p:nvSpPr>
        <p:spPr>
          <a:xfrm>
            <a:off x="1264613" y="3073124"/>
            <a:ext cx="130685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Animation</a:t>
            </a:r>
            <a:endParaRPr lang="en-US" dirty="0"/>
          </a:p>
        </p:txBody>
      </p:sp>
      <p:sp>
        <p:nvSpPr>
          <p:cNvPr id="7" name="Rectangle 6"/>
          <p:cNvSpPr/>
          <p:nvPr/>
        </p:nvSpPr>
        <p:spPr>
          <a:xfrm>
            <a:off x="5423210" y="3073124"/>
            <a:ext cx="1280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Character</a:t>
            </a:r>
            <a:endParaRPr lang="en-US" dirty="0"/>
          </a:p>
        </p:txBody>
      </p:sp>
      <p:sp>
        <p:nvSpPr>
          <p:cNvPr id="8" name="Rectangle 7"/>
          <p:cNvSpPr/>
          <p:nvPr/>
        </p:nvSpPr>
        <p:spPr>
          <a:xfrm>
            <a:off x="9557826" y="3073124"/>
            <a:ext cx="12806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Ui</a:t>
            </a:r>
            <a:endParaRPr lang="en-US" dirty="0"/>
          </a:p>
        </p:txBody>
      </p:sp>
      <p:sp>
        <p:nvSpPr>
          <p:cNvPr id="13" name="TextBox 12"/>
          <p:cNvSpPr txBox="1"/>
          <p:nvPr/>
        </p:nvSpPr>
        <p:spPr>
          <a:xfrm>
            <a:off x="545041" y="4245005"/>
            <a:ext cx="2743200" cy="646331"/>
          </a:xfrm>
          <a:prstGeom prst="rect">
            <a:avLst/>
          </a:prstGeom>
        </p:spPr>
        <p:txBody>
          <a:bodyPr rtlCol="0">
            <a:spAutoFit/>
          </a:bodyPr>
          <a:lstStyle/>
          <a:p>
            <a:pPr algn="ctr"/>
            <a:r>
              <a:rPr lang="en-US"/>
              <a:t>Allows for the animation of 2D sprites</a:t>
            </a:r>
            <a:endParaRPr lang="en-US" dirty="0"/>
          </a:p>
        </p:txBody>
      </p:sp>
      <p:sp>
        <p:nvSpPr>
          <p:cNvPr id="14" name="TextBox 13"/>
          <p:cNvSpPr txBox="1"/>
          <p:nvPr/>
        </p:nvSpPr>
        <p:spPr>
          <a:xfrm>
            <a:off x="4690061" y="4245005"/>
            <a:ext cx="2743200" cy="646331"/>
          </a:xfrm>
          <a:prstGeom prst="rect">
            <a:avLst/>
          </a:prstGeom>
        </p:spPr>
        <p:txBody>
          <a:bodyPr rtlCol="0">
            <a:spAutoFit/>
          </a:bodyPr>
          <a:lstStyle/>
          <a:p>
            <a:pPr algn="ctr"/>
            <a:r>
              <a:rPr lang="en-US"/>
              <a:t>Allows for the controlling of a user's character</a:t>
            </a:r>
            <a:endParaRPr lang="en-US" dirty="0"/>
          </a:p>
        </p:txBody>
      </p:sp>
      <p:sp>
        <p:nvSpPr>
          <p:cNvPr id="15" name="TextBox 14"/>
          <p:cNvSpPr txBox="1"/>
          <p:nvPr/>
        </p:nvSpPr>
        <p:spPr>
          <a:xfrm>
            <a:off x="8831465" y="4327131"/>
            <a:ext cx="2743200" cy="646331"/>
          </a:xfrm>
          <a:prstGeom prst="rect">
            <a:avLst/>
          </a:prstGeom>
        </p:spPr>
        <p:txBody>
          <a:bodyPr rtlCol="0">
            <a:spAutoFit/>
          </a:bodyPr>
          <a:lstStyle/>
          <a:p>
            <a:pPr algn="ctr"/>
            <a:r>
              <a:rPr lang="en-US"/>
              <a:t>Contains a very basic button</a:t>
            </a:r>
            <a:endParaRPr lang="en-US" dirty="0"/>
          </a:p>
        </p:txBody>
      </p:sp>
    </p:spTree>
    <p:extLst>
      <p:ext uri="{BB962C8B-B14F-4D97-AF65-F5344CB8AC3E}">
        <p14:creationId xmlns:p14="http://schemas.microsoft.com/office/powerpoint/2010/main" val="85960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dirty="0"/>
              <a:t>When making libraries, you need to use the </a:t>
            </a:r>
            <a:r>
              <a:rPr lang="en-US" dirty="0" err="1"/>
              <a:t>NuGet</a:t>
            </a:r>
            <a:r>
              <a:rPr lang="en-US" dirty="0"/>
              <a:t> package MonoGame.Framework.Portable. Yes, it is pre-release, but it gets the job done.</a:t>
            </a:r>
          </a:p>
          <a:p>
            <a:r>
              <a:rPr lang="en-US" dirty="0"/>
              <a:t>You can use BOTH a portable library, or a standard library when making a new library, but p</a:t>
            </a:r>
            <a:r>
              <a:rPr lang="en-US" dirty="0">
                <a:latin typeface="Calibri" charset="0"/>
              </a:rPr>
              <a:t>ick one type, and only use that one type exclusively.</a:t>
            </a:r>
            <a:r>
              <a:rPr lang="en-US">
                <a:solidFill>
                  <a:srgbClr val="000000"/>
                </a:solidFill>
                <a:latin typeface="Calibri" charset="0"/>
              </a:rPr>
              <a:t> </a:t>
            </a:r>
            <a:r>
              <a:rPr lang="en-US" dirty="0">
                <a:solidFill>
                  <a:srgbClr val="000000"/>
                </a:solidFill>
                <a:latin typeface="Calibri" charset="0"/>
              </a:rPr>
              <a:t>Unfortunately,</a:t>
            </a:r>
            <a:r>
              <a:rPr lang="en-US" dirty="0">
                <a:solidFill>
                  <a:srgbClr val="404040"/>
                </a:solidFill>
                <a:latin typeface="Calibri" charset="0"/>
              </a:rPr>
              <a:t> </a:t>
            </a:r>
            <a:r>
              <a:rPr lang="en-US" dirty="0"/>
              <a:t>you need to use .NET 4.0!! I spent WAY too long trying to figure this out. </a:t>
            </a:r>
          </a:p>
        </p:txBody>
      </p:sp>
      <p:pic>
        <p:nvPicPr>
          <p:cNvPr id="4" name="Picture 3"/>
          <p:cNvPicPr>
            <a:picLocks noChangeAspect="1"/>
          </p:cNvPicPr>
          <p:nvPr/>
        </p:nvPicPr>
        <p:blipFill>
          <a:blip r:embed="rId3"/>
          <a:stretch>
            <a:fillRect/>
          </a:stretch>
        </p:blipFill>
        <p:spPr>
          <a:xfrm>
            <a:off x="4267200" y="3498054"/>
            <a:ext cx="2871788" cy="2521026"/>
          </a:xfrm>
          <a:prstGeom prst="rect">
            <a:avLst/>
          </a:prstGeom>
        </p:spPr>
      </p:pic>
    </p:spTree>
    <p:extLst>
      <p:ext uri="{BB962C8B-B14F-4D97-AF65-F5344CB8AC3E}">
        <p14:creationId xmlns:p14="http://schemas.microsoft.com/office/powerpoint/2010/main" val="147671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MonoAnimation</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Frame.cs</a:t>
            </a:r>
            <a:endParaRPr lang="en-US" dirty="0"/>
          </a:p>
          <a:p>
            <a:r>
              <a:rPr lang="en-US"/>
              <a:t>Represents a single frame in an animation, and how long that frame should last in the animation</a:t>
            </a:r>
            <a:endParaRPr lang="en-US" dirty="0"/>
          </a:p>
        </p:txBody>
      </p:sp>
      <p:pic>
        <p:nvPicPr>
          <p:cNvPr id="4" name="Picture 3"/>
          <p:cNvPicPr>
            <a:picLocks noChangeAspect="1"/>
          </p:cNvPicPr>
          <p:nvPr/>
        </p:nvPicPr>
        <p:blipFill>
          <a:blip r:embed="rId3"/>
          <a:stretch>
            <a:fillRect/>
          </a:stretch>
        </p:blipFill>
        <p:spPr>
          <a:xfrm>
            <a:off x="2587157" y="2892580"/>
            <a:ext cx="6094063" cy="2607641"/>
          </a:xfrm>
          <a:prstGeom prst="rect">
            <a:avLst/>
          </a:prstGeom>
        </p:spPr>
      </p:pic>
    </p:spTree>
    <p:extLst>
      <p:ext uri="{BB962C8B-B14F-4D97-AF65-F5344CB8AC3E}">
        <p14:creationId xmlns:p14="http://schemas.microsoft.com/office/powerpoint/2010/main" val="334912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a:t>IAnimation.cs</a:t>
            </a:r>
            <a:endParaRPr lang="en-US" dirty="0"/>
          </a:p>
          <a:p>
            <a:r>
              <a:rPr lang="en-US"/>
              <a:t>The interface that defines the methods needed by an animation</a:t>
            </a:r>
            <a:endParaRPr lang="en-US" dirty="0"/>
          </a:p>
        </p:txBody>
      </p:sp>
      <p:pic>
        <p:nvPicPr>
          <p:cNvPr id="4" name="Picture 3"/>
          <p:cNvPicPr>
            <a:picLocks noChangeAspect="1"/>
          </p:cNvPicPr>
          <p:nvPr/>
        </p:nvPicPr>
        <p:blipFill>
          <a:blip r:embed="rId3"/>
          <a:stretch>
            <a:fillRect/>
          </a:stretch>
        </p:blipFill>
        <p:spPr>
          <a:xfrm>
            <a:off x="2324859" y="2866894"/>
            <a:ext cx="6239396" cy="2328772"/>
          </a:xfrm>
          <a:prstGeom prst="rect">
            <a:avLst/>
          </a:prstGeom>
        </p:spPr>
      </p:pic>
    </p:spTree>
    <p:extLst>
      <p:ext uri="{BB962C8B-B14F-4D97-AF65-F5344CB8AC3E}">
        <p14:creationId xmlns:p14="http://schemas.microsoft.com/office/powerpoint/2010/main" val="147095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a:t>IAnimationController.cs</a:t>
            </a:r>
            <a:endParaRPr lang="en-US" dirty="0"/>
          </a:p>
          <a:p>
            <a:r>
              <a:rPr lang="en-US"/>
              <a:t>The interface that defines the methods needed by an animation controller</a:t>
            </a:r>
            <a:endParaRPr lang="en-US" dirty="0"/>
          </a:p>
        </p:txBody>
      </p:sp>
      <p:pic>
        <p:nvPicPr>
          <p:cNvPr id="4" name="Picture 3"/>
          <p:cNvPicPr>
            <a:picLocks noChangeAspect="1"/>
          </p:cNvPicPr>
          <p:nvPr/>
        </p:nvPicPr>
        <p:blipFill>
          <a:blip r:embed="rId3"/>
          <a:stretch>
            <a:fillRect/>
          </a:stretch>
        </p:blipFill>
        <p:spPr>
          <a:xfrm>
            <a:off x="2286000" y="3458282"/>
            <a:ext cx="6927250" cy="1360478"/>
          </a:xfrm>
          <a:prstGeom prst="rect">
            <a:avLst/>
          </a:prstGeom>
        </p:spPr>
      </p:pic>
    </p:spTree>
    <p:extLst>
      <p:ext uri="{BB962C8B-B14F-4D97-AF65-F5344CB8AC3E}">
        <p14:creationId xmlns:p14="http://schemas.microsoft.com/office/powerpoint/2010/main" val="160023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dirty="0">
                <a:latin typeface="Calibri" charset="0"/>
              </a:rPr>
              <a:t>BirdsEyeViewWalkingAnimationController.cs</a:t>
            </a:r>
          </a:p>
          <a:p>
            <a:r>
              <a:rPr lang="en-US" dirty="0">
                <a:latin typeface="Calibri" charset="0"/>
              </a:rPr>
              <a:t>An animation controller that animated 4 way walking and standing in a birds eye view</a:t>
            </a:r>
          </a:p>
        </p:txBody>
      </p:sp>
    </p:spTree>
    <p:extLst>
      <p:ext uri="{BB962C8B-B14F-4D97-AF65-F5344CB8AC3E}">
        <p14:creationId xmlns:p14="http://schemas.microsoft.com/office/powerpoint/2010/main" val="1430668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MonoCharacter</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dirty="0"/>
              <a:t>ICharacter.cs</a:t>
            </a:r>
          </a:p>
          <a:p>
            <a:r>
              <a:rPr lang="en-US" dirty="0"/>
              <a:t>Defines the methods a character must implement</a:t>
            </a:r>
          </a:p>
          <a:p>
            <a:r>
              <a:rPr lang="en-US" dirty="0"/>
              <a:t>It would have been better to make an implementation of </a:t>
            </a:r>
            <a:r>
              <a:rPr lang="en-US" dirty="0" err="1"/>
              <a:t>ICharacter</a:t>
            </a:r>
            <a:r>
              <a:rPr lang="en-US" dirty="0"/>
              <a:t>, but I would need </a:t>
            </a:r>
            <a:r>
              <a:rPr lang="en-US" dirty="0" err="1"/>
              <a:t>MonoAnimation</a:t>
            </a:r>
            <a:r>
              <a:rPr lang="en-US" dirty="0"/>
              <a:t> and they are different libraries types, which means I can't reference </a:t>
            </a:r>
            <a:r>
              <a:rPr lang="en-US" dirty="0" err="1"/>
              <a:t>MonoAnimation</a:t>
            </a:r>
            <a:r>
              <a:rPr lang="en-US" dirty="0"/>
              <a:t> in MonoCharacter</a:t>
            </a:r>
          </a:p>
        </p:txBody>
      </p:sp>
      <p:pic>
        <p:nvPicPr>
          <p:cNvPr id="4" name="Picture 3"/>
          <p:cNvPicPr>
            <a:picLocks noChangeAspect="1"/>
          </p:cNvPicPr>
          <p:nvPr/>
        </p:nvPicPr>
        <p:blipFill>
          <a:blip r:embed="rId3"/>
          <a:stretch>
            <a:fillRect/>
          </a:stretch>
        </p:blipFill>
        <p:spPr>
          <a:xfrm>
            <a:off x="2894355" y="3783162"/>
            <a:ext cx="6264104" cy="1971293"/>
          </a:xfrm>
          <a:prstGeom prst="rect">
            <a:avLst/>
          </a:prstGeom>
        </p:spPr>
      </p:pic>
    </p:spTree>
    <p:extLst>
      <p:ext uri="{BB962C8B-B14F-4D97-AF65-F5344CB8AC3E}">
        <p14:creationId xmlns:p14="http://schemas.microsoft.com/office/powerpoint/2010/main" val="1359393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dirty="0">
                <a:latin typeface="Calibri" charset="0"/>
              </a:rPr>
              <a:t>KeyboardControlledPlayableCharacter.cs</a:t>
            </a:r>
          </a:p>
          <a:p>
            <a:r>
              <a:rPr lang="en-US" dirty="0">
                <a:latin typeface="Calibri" charset="0"/>
              </a:rPr>
              <a:t>An ICharacter that keeps track and updates the character's properties</a:t>
            </a:r>
          </a:p>
        </p:txBody>
      </p:sp>
    </p:spTree>
    <p:extLst>
      <p:ext uri="{BB962C8B-B14F-4D97-AF65-F5344CB8AC3E}">
        <p14:creationId xmlns:p14="http://schemas.microsoft.com/office/powerpoint/2010/main" val="115801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MonoUi</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Ibutton.cs</a:t>
            </a:r>
            <a:endParaRPr lang="en-US" dirty="0"/>
          </a:p>
          <a:p>
            <a:r>
              <a:rPr lang="en-US"/>
              <a:t>Defines the methods and properties that a button must implement</a:t>
            </a:r>
            <a:endParaRPr lang="en-US" dirty="0"/>
          </a:p>
        </p:txBody>
      </p:sp>
    </p:spTree>
    <p:extLst>
      <p:ext uri="{BB962C8B-B14F-4D97-AF65-F5344CB8AC3E}">
        <p14:creationId xmlns:p14="http://schemas.microsoft.com/office/powerpoint/2010/main" val="272297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vert="horz" lIns="0" tIns="45720" rIns="0" bIns="45720" rtlCol="0" anchor="t">
            <a:normAutofit/>
          </a:bodyPr>
          <a:lstStyle/>
          <a:p>
            <a:pPr marL="457200" indent="-457200">
              <a:buFont typeface="+mj-lt"/>
              <a:buAutoNum type="arabicPeriod"/>
            </a:pPr>
            <a:r>
              <a:rPr lang="en-US" sz="2800"/>
              <a:t>Basic game theory</a:t>
            </a:r>
            <a:endParaRPr lang="en-US" sz="2800" dirty="0"/>
          </a:p>
          <a:p>
            <a:pPr marL="457200" indent="-457200">
              <a:buFont typeface="+mj-lt"/>
              <a:buAutoNum type="arabicPeriod"/>
            </a:pPr>
            <a:r>
              <a:rPr lang="en-US" sz="2800"/>
              <a:t>What is MonoGame</a:t>
            </a:r>
            <a:endParaRPr lang="en-US" sz="2800" dirty="0"/>
          </a:p>
          <a:p>
            <a:pPr marL="457200" indent="-457200">
              <a:buFont typeface="+mj-lt"/>
              <a:buAutoNum type="arabicPeriod"/>
            </a:pPr>
            <a:r>
              <a:rPr lang="en-US" sz="2800"/>
              <a:t>Let's make a game</a:t>
            </a:r>
            <a:endParaRPr lang="en-US" sz="2800" dirty="0"/>
          </a:p>
          <a:p>
            <a:pPr marL="457200" indent="-457200">
              <a:buFont typeface="+mj-lt"/>
              <a:buAutoNum type="arabicPeriod"/>
            </a:pPr>
            <a:r>
              <a:rPr lang="en-US" sz="2800"/>
              <a:t>How to make a game for multiple platforms</a:t>
            </a:r>
            <a:endParaRPr lang="en-US" sz="2800" dirty="0"/>
          </a:p>
          <a:p>
            <a:pPr marL="457200" indent="-457200">
              <a:buFont typeface="+mj-lt"/>
              <a:buAutoNum type="arabicPeriod"/>
            </a:pPr>
            <a:r>
              <a:rPr lang="en-US" sz="2800"/>
              <a:t>Bite sized examples</a:t>
            </a:r>
            <a:endParaRPr lang="en-US" sz="2800" dirty="0"/>
          </a:p>
          <a:p>
            <a:pPr marL="457200" indent="-457200">
              <a:buFont typeface="+mj-lt"/>
              <a:buAutoNum type="arabicPeriod"/>
            </a:pPr>
            <a:r>
              <a:rPr lang="en-US" sz="2800"/>
              <a:t>Questions</a:t>
            </a:r>
            <a:endParaRPr lang="en-US" sz="2800" dirty="0"/>
          </a:p>
        </p:txBody>
      </p:sp>
    </p:spTree>
    <p:extLst>
      <p:ext uri="{BB962C8B-B14F-4D97-AF65-F5344CB8AC3E}">
        <p14:creationId xmlns:p14="http://schemas.microsoft.com/office/powerpoint/2010/main" val="1252680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a:t>BasicButton.cs</a:t>
            </a:r>
            <a:endParaRPr lang="en-US" dirty="0"/>
          </a:p>
          <a:p>
            <a:r>
              <a:rPr lang="en-US"/>
              <a:t>A very basic button using rectangles </a:t>
            </a:r>
            <a:endParaRPr lang="en-US" dirty="0"/>
          </a:p>
        </p:txBody>
      </p:sp>
    </p:spTree>
    <p:extLst>
      <p:ext uri="{BB962C8B-B14F-4D97-AF65-F5344CB8AC3E}">
        <p14:creationId xmlns:p14="http://schemas.microsoft.com/office/powerpoint/2010/main" val="353271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a:t>To use events, or not to use events</a:t>
            </a:r>
            <a:endParaRPr lang="en-US" dirty="0"/>
          </a:p>
        </p:txBody>
      </p:sp>
      <p:pic>
        <p:nvPicPr>
          <p:cNvPr id="4" name="Picture 3"/>
          <p:cNvPicPr>
            <a:picLocks noChangeAspect="1"/>
          </p:cNvPicPr>
          <p:nvPr/>
        </p:nvPicPr>
        <p:blipFill>
          <a:blip r:embed="rId3"/>
          <a:stretch>
            <a:fillRect/>
          </a:stretch>
        </p:blipFill>
        <p:spPr>
          <a:xfrm>
            <a:off x="3849688" y="2309813"/>
            <a:ext cx="3743818" cy="3747277"/>
          </a:xfrm>
          <a:prstGeom prst="rect">
            <a:avLst/>
          </a:prstGeom>
        </p:spPr>
      </p:pic>
    </p:spTree>
    <p:extLst>
      <p:ext uri="{BB962C8B-B14F-4D97-AF65-F5344CB8AC3E}">
        <p14:creationId xmlns:p14="http://schemas.microsoft.com/office/powerpoint/2010/main" val="169996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Off! To the world of Linux</a:t>
            </a:r>
            <a:endParaRPr lang="en-US" dirty="0"/>
          </a:p>
        </p:txBody>
      </p:sp>
      <p:pic>
        <p:nvPicPr>
          <p:cNvPr id="4" name="Content Placeholder 3"/>
          <p:cNvPicPr>
            <a:picLocks noGrp="1" noChangeAspect="1"/>
          </p:cNvPicPr>
          <p:nvPr>
            <p:ph idx="1"/>
          </p:nvPr>
        </p:nvPicPr>
        <p:blipFill>
          <a:blip r:embed="rId3"/>
          <a:stretch>
            <a:fillRect/>
          </a:stretch>
        </p:blipFill>
        <p:spPr>
          <a:xfrm>
            <a:off x="3372186" y="1993261"/>
            <a:ext cx="4585054" cy="4025041"/>
          </a:xfrm>
        </p:spPr>
      </p:pic>
    </p:spTree>
    <p:extLst>
      <p:ext uri="{BB962C8B-B14F-4D97-AF65-F5344CB8AC3E}">
        <p14:creationId xmlns:p14="http://schemas.microsoft.com/office/powerpoint/2010/main" val="113397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about the other platforms</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dirty="0"/>
              <a:t>That's the interesting bit about </a:t>
            </a:r>
            <a:r>
              <a:rPr lang="en-US" dirty="0" err="1"/>
              <a:t>MonoGame</a:t>
            </a:r>
            <a:r>
              <a:rPr lang="en-US" dirty="0"/>
              <a:t>. If making either an Android or iOS app, you need to use </a:t>
            </a:r>
            <a:r>
              <a:rPr lang="en-US" dirty="0" err="1"/>
              <a:t>Xamarin</a:t>
            </a:r>
            <a:r>
              <a:rPr lang="en-US" dirty="0"/>
              <a:t>. </a:t>
            </a:r>
          </a:p>
        </p:txBody>
      </p:sp>
      <p:pic>
        <p:nvPicPr>
          <p:cNvPr id="4" name="Picture 3"/>
          <p:cNvPicPr>
            <a:picLocks noChangeAspect="1"/>
          </p:cNvPicPr>
          <p:nvPr/>
        </p:nvPicPr>
        <p:blipFill>
          <a:blip r:embed="rId3"/>
          <a:stretch>
            <a:fillRect/>
          </a:stretch>
        </p:blipFill>
        <p:spPr>
          <a:xfrm>
            <a:off x="3215094" y="2184275"/>
            <a:ext cx="4015831" cy="3958044"/>
          </a:xfrm>
          <a:prstGeom prst="rect">
            <a:avLst/>
          </a:prstGeom>
        </p:spPr>
      </p:pic>
    </p:spTree>
    <p:extLst>
      <p:ext uri="{BB962C8B-B14F-4D97-AF65-F5344CB8AC3E}">
        <p14:creationId xmlns:p14="http://schemas.microsoft.com/office/powerpoint/2010/main" val="1484640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Things to remember</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Decide what platform(s) you game will run on</a:t>
            </a:r>
            <a:endParaRPr lang="en-US" dirty="0"/>
          </a:p>
          <a:p>
            <a:r>
              <a:rPr lang="en-US"/>
              <a:t>Figure out each of the variables that apply to that platform</a:t>
            </a:r>
            <a:endParaRPr lang="en-US" dirty="0"/>
          </a:p>
          <a:p>
            <a:pPr lvl="1"/>
            <a:r>
              <a:rPr lang="en-US"/>
              <a:t>what screen resolutions do you have to deal with</a:t>
            </a:r>
            <a:endParaRPr lang="en-US" dirty="0"/>
          </a:p>
          <a:p>
            <a:pPr lvl="1"/>
            <a:r>
              <a:rPr lang="en-US"/>
              <a:t>what is the physical size of the device</a:t>
            </a:r>
            <a:endParaRPr lang="en-US" dirty="0"/>
          </a:p>
          <a:p>
            <a:pPr lvl="1"/>
            <a:r>
              <a:rPr lang="en-US"/>
              <a:t>what input devices can there be</a:t>
            </a:r>
            <a:endParaRPr lang="en-US" dirty="0"/>
          </a:p>
          <a:p>
            <a:pPr lvl="1"/>
            <a:r>
              <a:rPr lang="en-US"/>
              <a:t>What kind of drawing mechanism does the platform use OpenGL, DirectX</a:t>
            </a:r>
            <a:endParaRPr lang="en-US" dirty="0"/>
          </a:p>
        </p:txBody>
      </p:sp>
    </p:spTree>
    <p:extLst>
      <p:ext uri="{BB962C8B-B14F-4D97-AF65-F5344CB8AC3E}">
        <p14:creationId xmlns:p14="http://schemas.microsoft.com/office/powerpoint/2010/main" val="279964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097280" y="1817121"/>
            <a:ext cx="6160840" cy="4022725"/>
          </a:xfrm>
        </p:spPr>
      </p:pic>
      <p:pic>
        <p:nvPicPr>
          <p:cNvPr id="3" name="Picture 2"/>
          <p:cNvPicPr>
            <a:picLocks noChangeAspect="1"/>
          </p:cNvPicPr>
          <p:nvPr/>
        </p:nvPicPr>
        <p:blipFill>
          <a:blip r:embed="rId4"/>
          <a:stretch>
            <a:fillRect/>
          </a:stretch>
        </p:blipFill>
        <p:spPr>
          <a:xfrm>
            <a:off x="7538153" y="3145958"/>
            <a:ext cx="439262" cy="431297"/>
          </a:xfrm>
          <a:prstGeom prst="rect">
            <a:avLst/>
          </a:prstGeom>
        </p:spPr>
      </p:pic>
      <p:sp>
        <p:nvSpPr>
          <p:cNvPr id="5" name="TextBox 4"/>
          <p:cNvSpPr txBox="1"/>
          <p:nvPr/>
        </p:nvSpPr>
        <p:spPr>
          <a:xfrm>
            <a:off x="7672256" y="3179957"/>
            <a:ext cx="2024310" cy="369888"/>
          </a:xfrm>
          <a:prstGeom prst="rect">
            <a:avLst/>
          </a:prstGeom>
        </p:spPr>
        <p:txBody>
          <a:bodyPr rtlCol="0">
            <a:spAutoFit/>
          </a:bodyPr>
          <a:lstStyle/>
          <a:p>
            <a:pPr algn="ctr"/>
            <a:r>
              <a:rPr lang="en-US" dirty="0"/>
              <a:t>@</a:t>
            </a:r>
            <a:r>
              <a:rPr lang="en-US" dirty="0" err="1"/>
              <a:t>Chris_Sippel</a:t>
            </a:r>
            <a:endParaRPr lang="en-US" dirty="0"/>
          </a:p>
        </p:txBody>
      </p:sp>
      <p:pic>
        <p:nvPicPr>
          <p:cNvPr id="7" name="Picture 6"/>
          <p:cNvPicPr>
            <a:picLocks noChangeAspect="1"/>
          </p:cNvPicPr>
          <p:nvPr/>
        </p:nvPicPr>
        <p:blipFill>
          <a:blip r:embed="rId5"/>
          <a:stretch>
            <a:fillRect/>
          </a:stretch>
        </p:blipFill>
        <p:spPr>
          <a:xfrm>
            <a:off x="7509009" y="3583083"/>
            <a:ext cx="504516" cy="509287"/>
          </a:xfrm>
          <a:prstGeom prst="rect">
            <a:avLst/>
          </a:prstGeom>
        </p:spPr>
      </p:pic>
      <p:sp>
        <p:nvSpPr>
          <p:cNvPr id="8" name="TextBox 7"/>
          <p:cNvSpPr txBox="1"/>
          <p:nvPr/>
        </p:nvSpPr>
        <p:spPr>
          <a:xfrm>
            <a:off x="7985031" y="3643331"/>
            <a:ext cx="2743200" cy="369332"/>
          </a:xfrm>
          <a:prstGeom prst="rect">
            <a:avLst/>
          </a:prstGeom>
        </p:spPr>
        <p:txBody>
          <a:bodyPr rtlCol="0">
            <a:spAutoFit/>
          </a:bodyPr>
          <a:lstStyle/>
          <a:p>
            <a:pPr algn="ctr"/>
            <a:r>
              <a:rPr lang="en-US" dirty="0"/>
              <a:t>Chris_Sippel@Hotmail.com</a:t>
            </a:r>
          </a:p>
        </p:txBody>
      </p:sp>
    </p:spTree>
    <p:extLst>
      <p:ext uri="{BB962C8B-B14F-4D97-AF65-F5344CB8AC3E}">
        <p14:creationId xmlns:p14="http://schemas.microsoft.com/office/powerpoint/2010/main" val="177035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Disclosure</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dirty="0"/>
              <a:t>This is a very simple, game making tutorial. Making a game can be very complex and difficult. If you are serious about making games, I would suggest finding more comprehensive tutorials online.</a:t>
            </a:r>
          </a:p>
          <a:p>
            <a:r>
              <a:rPr lang="en-US" dirty="0"/>
              <a:t>The libraries I have made and will show you are meant for a very simple game. They weren't designed to work with anything other than a very simple 2D birds eye view walking game. Remember, there is no framework or library that handles all situations.</a:t>
            </a:r>
          </a:p>
        </p:txBody>
      </p:sp>
    </p:spTree>
    <p:extLst>
      <p:ext uri="{BB962C8B-B14F-4D97-AF65-F5344CB8AC3E}">
        <p14:creationId xmlns:p14="http://schemas.microsoft.com/office/powerpoint/2010/main" val="311160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Game Theory - The Game Loop</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At the absolute base of all games, is the all might Game Loop</a:t>
            </a:r>
            <a:endParaRPr lang="en-US" dirty="0"/>
          </a:p>
        </p:txBody>
      </p:sp>
      <p:pic>
        <p:nvPicPr>
          <p:cNvPr id="4" name="Picture 3"/>
          <p:cNvPicPr>
            <a:picLocks noChangeAspect="1"/>
          </p:cNvPicPr>
          <p:nvPr/>
        </p:nvPicPr>
        <p:blipFill>
          <a:blip r:embed="rId3"/>
          <a:stretch>
            <a:fillRect/>
          </a:stretch>
        </p:blipFill>
        <p:spPr>
          <a:xfrm>
            <a:off x="2622176" y="2355361"/>
            <a:ext cx="5726004" cy="3220188"/>
          </a:xfrm>
          <a:prstGeom prst="rect">
            <a:avLst/>
          </a:prstGeom>
        </p:spPr>
      </p:pic>
    </p:spTree>
    <p:extLst>
      <p:ext uri="{BB962C8B-B14F-4D97-AF65-F5344CB8AC3E}">
        <p14:creationId xmlns:p14="http://schemas.microsoft.com/office/powerpoint/2010/main" val="49190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a:t>Each game loop is different</a:t>
            </a:r>
            <a:endParaRPr lang="en-US" dirty="0"/>
          </a:p>
          <a:p>
            <a:endParaRPr lang="en-US" dirty="0"/>
          </a:p>
        </p:txBody>
      </p:sp>
      <p:pic>
        <p:nvPicPr>
          <p:cNvPr id="11" name="Picture 10"/>
          <p:cNvPicPr>
            <a:picLocks noChangeAspect="1"/>
          </p:cNvPicPr>
          <p:nvPr/>
        </p:nvPicPr>
        <p:blipFill>
          <a:blip r:embed="rId3"/>
          <a:stretch>
            <a:fillRect/>
          </a:stretch>
        </p:blipFill>
        <p:spPr>
          <a:xfrm>
            <a:off x="1042988" y="2333625"/>
            <a:ext cx="3844978" cy="1257938"/>
          </a:xfrm>
          <a:prstGeom prst="rect">
            <a:avLst/>
          </a:prstGeom>
        </p:spPr>
      </p:pic>
      <p:pic>
        <p:nvPicPr>
          <p:cNvPr id="12" name="Picture 11"/>
          <p:cNvPicPr>
            <a:picLocks noChangeAspect="1"/>
          </p:cNvPicPr>
          <p:nvPr/>
        </p:nvPicPr>
        <p:blipFill>
          <a:blip r:embed="rId4"/>
          <a:stretch>
            <a:fillRect/>
          </a:stretch>
        </p:blipFill>
        <p:spPr>
          <a:xfrm>
            <a:off x="1042988" y="3681413"/>
            <a:ext cx="3850680" cy="1523321"/>
          </a:xfrm>
          <a:prstGeom prst="rect">
            <a:avLst/>
          </a:prstGeom>
        </p:spPr>
      </p:pic>
      <p:pic>
        <p:nvPicPr>
          <p:cNvPr id="13" name="Picture 12"/>
          <p:cNvPicPr>
            <a:picLocks noChangeAspect="1"/>
          </p:cNvPicPr>
          <p:nvPr/>
        </p:nvPicPr>
        <p:blipFill>
          <a:blip r:embed="rId5"/>
          <a:stretch>
            <a:fillRect/>
          </a:stretch>
        </p:blipFill>
        <p:spPr>
          <a:xfrm>
            <a:off x="9273783" y="1993900"/>
            <a:ext cx="1949842" cy="2935786"/>
          </a:xfrm>
          <a:prstGeom prst="rect">
            <a:avLst/>
          </a:prstGeom>
        </p:spPr>
      </p:pic>
      <p:pic>
        <p:nvPicPr>
          <p:cNvPr id="14" name="Picture 13"/>
          <p:cNvPicPr>
            <a:picLocks noChangeAspect="1"/>
          </p:cNvPicPr>
          <p:nvPr/>
        </p:nvPicPr>
        <p:blipFill>
          <a:blip r:embed="rId6"/>
          <a:stretch>
            <a:fillRect/>
          </a:stretch>
        </p:blipFill>
        <p:spPr>
          <a:xfrm>
            <a:off x="5002811" y="2431596"/>
            <a:ext cx="4151223" cy="3476145"/>
          </a:xfrm>
          <a:prstGeom prst="rect">
            <a:avLst/>
          </a:prstGeom>
        </p:spPr>
      </p:pic>
    </p:spTree>
    <p:extLst>
      <p:ext uri="{BB962C8B-B14F-4D97-AF65-F5344CB8AC3E}">
        <p14:creationId xmlns:p14="http://schemas.microsoft.com/office/powerpoint/2010/main" val="318237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a:t>But, each game loop has the same three processes: Process input, Update the world, Draw all the things!</a:t>
            </a:r>
            <a:endParaRPr lang="en-US" dirty="0"/>
          </a:p>
        </p:txBody>
      </p:sp>
      <p:pic>
        <p:nvPicPr>
          <p:cNvPr id="5" name="Picture 4"/>
          <p:cNvPicPr>
            <a:picLocks noChangeAspect="1"/>
          </p:cNvPicPr>
          <p:nvPr/>
        </p:nvPicPr>
        <p:blipFill>
          <a:blip r:embed="rId3"/>
          <a:stretch>
            <a:fillRect/>
          </a:stretch>
        </p:blipFill>
        <p:spPr>
          <a:xfrm>
            <a:off x="852786" y="2555942"/>
            <a:ext cx="4851393" cy="3546912"/>
          </a:xfrm>
          <a:prstGeom prst="rect">
            <a:avLst/>
          </a:prstGeom>
        </p:spPr>
      </p:pic>
      <p:pic>
        <p:nvPicPr>
          <p:cNvPr id="6" name="Picture 5"/>
          <p:cNvPicPr>
            <a:picLocks noChangeAspect="1"/>
          </p:cNvPicPr>
          <p:nvPr/>
        </p:nvPicPr>
        <p:blipFill>
          <a:blip r:embed="rId4"/>
          <a:stretch>
            <a:fillRect/>
          </a:stretch>
        </p:blipFill>
        <p:spPr>
          <a:xfrm>
            <a:off x="6180786" y="2825094"/>
            <a:ext cx="4330927" cy="3273515"/>
          </a:xfrm>
          <a:prstGeom prst="rect">
            <a:avLst/>
          </a:prstGeom>
        </p:spPr>
      </p:pic>
    </p:spTree>
    <p:extLst>
      <p:ext uri="{BB962C8B-B14F-4D97-AF65-F5344CB8AC3E}">
        <p14:creationId xmlns:p14="http://schemas.microsoft.com/office/powerpoint/2010/main" val="335479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0" tIns="45720" rIns="0" bIns="45720" rtlCol="0" anchor="t">
            <a:normAutofit/>
          </a:bodyPr>
          <a:lstStyle/>
          <a:p>
            <a:r>
              <a:rPr lang="en-US" dirty="0"/>
              <a:t>Game loops can become really complicated, think of MMOs for example. For this presentation we'll keep it simple and talk to specifically as to how MonoGame does its game loop.</a:t>
            </a:r>
          </a:p>
        </p:txBody>
      </p:sp>
      <p:pic>
        <p:nvPicPr>
          <p:cNvPr id="4" name="Picture 3"/>
          <p:cNvPicPr>
            <a:picLocks noChangeAspect="1"/>
          </p:cNvPicPr>
          <p:nvPr/>
        </p:nvPicPr>
        <p:blipFill>
          <a:blip r:embed="rId3"/>
          <a:stretch>
            <a:fillRect/>
          </a:stretch>
        </p:blipFill>
        <p:spPr>
          <a:xfrm>
            <a:off x="2842948" y="2629523"/>
            <a:ext cx="5689641" cy="3620547"/>
          </a:xfrm>
          <a:prstGeom prst="rect">
            <a:avLst/>
          </a:prstGeom>
        </p:spPr>
      </p:pic>
    </p:spTree>
    <p:extLst>
      <p:ext uri="{BB962C8B-B14F-4D97-AF65-F5344CB8AC3E}">
        <p14:creationId xmlns:p14="http://schemas.microsoft.com/office/powerpoint/2010/main" val="144352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MonoGame what is it?</a:t>
            </a:r>
            <a:endParaRPr lang="en-US" dirty="0"/>
          </a:p>
        </p:txBody>
      </p:sp>
      <p:sp>
        <p:nvSpPr>
          <p:cNvPr id="3" name="Content Placeholder 2"/>
          <p:cNvSpPr>
            <a:spLocks noGrp="1"/>
          </p:cNvSpPr>
          <p:nvPr>
            <p:ph idx="1"/>
          </p:nvPr>
        </p:nvSpPr>
        <p:spPr/>
        <p:txBody>
          <a:bodyPr vert="horz" lIns="0" tIns="45720" rIns="0" bIns="45720" rtlCol="0" anchor="t">
            <a:normAutofit/>
          </a:bodyPr>
          <a:lstStyle/>
          <a:p>
            <a:pPr marL="0" indent="0">
              <a:buNone/>
            </a:pPr>
            <a:r>
              <a:rPr lang="en-US"/>
              <a:t>MonoGame is a framework that makes creating cross-platform games in C# rather simple</a:t>
            </a:r>
            <a:endParaRPr lang="en-US" dirty="0"/>
          </a:p>
        </p:txBody>
      </p:sp>
      <p:pic>
        <p:nvPicPr>
          <p:cNvPr id="4" name="Picture 3"/>
          <p:cNvPicPr>
            <a:picLocks noChangeAspect="1"/>
          </p:cNvPicPr>
          <p:nvPr/>
        </p:nvPicPr>
        <p:blipFill>
          <a:blip r:embed="rId3"/>
          <a:stretch>
            <a:fillRect/>
          </a:stretch>
        </p:blipFill>
        <p:spPr>
          <a:xfrm>
            <a:off x="4186728" y="2483190"/>
            <a:ext cx="3323885" cy="3278728"/>
          </a:xfrm>
          <a:prstGeom prst="rect">
            <a:avLst/>
          </a:prstGeom>
        </p:spPr>
      </p:pic>
    </p:spTree>
    <p:extLst>
      <p:ext uri="{BB962C8B-B14F-4D97-AF65-F5344CB8AC3E}">
        <p14:creationId xmlns:p14="http://schemas.microsoft.com/office/powerpoint/2010/main" val="188538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would I want to use MonoGame</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There's definitely a some benefits to using MonoGame</a:t>
            </a:r>
            <a:endParaRPr lang="en-US" dirty="0"/>
          </a:p>
          <a:p>
            <a:pPr marL="544068" lvl="1" indent="-342900">
              <a:buFont typeface="+mj-lt"/>
              <a:buAutoNum type="arabicPeriod"/>
            </a:pPr>
            <a:r>
              <a:rPr lang="en-US"/>
              <a:t>It's in C#</a:t>
            </a:r>
            <a:endParaRPr lang="en-US" dirty="0"/>
          </a:p>
          <a:p>
            <a:pPr marL="544068" lvl="1" indent="-342900">
              <a:buFont typeface="+mj-lt"/>
              <a:buAutoNum type="arabicPeriod"/>
            </a:pPr>
            <a:r>
              <a:rPr lang="en-US"/>
              <a:t>It's cross platform</a:t>
            </a:r>
            <a:endParaRPr lang="en-US" dirty="0"/>
          </a:p>
          <a:p>
            <a:pPr lvl="2"/>
            <a:r>
              <a:rPr lang="en-US"/>
              <a:t>iOS</a:t>
            </a:r>
            <a:endParaRPr lang="en-US" dirty="0"/>
          </a:p>
          <a:p>
            <a:pPr lvl="2"/>
            <a:r>
              <a:rPr lang="en-US"/>
              <a:t>Android</a:t>
            </a:r>
            <a:endParaRPr lang="en-US" dirty="0"/>
          </a:p>
          <a:p>
            <a:pPr lvl="2"/>
            <a:r>
              <a:rPr lang="en-US"/>
              <a:t>Mac</a:t>
            </a:r>
            <a:endParaRPr lang="en-US" dirty="0"/>
          </a:p>
          <a:p>
            <a:pPr lvl="2"/>
            <a:r>
              <a:rPr lang="en-US"/>
              <a:t>Linux</a:t>
            </a:r>
            <a:endParaRPr lang="en-US" dirty="0"/>
          </a:p>
          <a:p>
            <a:pPr lvl="2"/>
            <a:r>
              <a:rPr lang="en-US"/>
              <a:t>Windows, Windows Phone</a:t>
            </a:r>
            <a:endParaRPr lang="en-US" dirty="0"/>
          </a:p>
          <a:p>
            <a:pPr lvl="2"/>
            <a:r>
              <a:rPr lang="en-US"/>
              <a:t>Playstation 4</a:t>
            </a:r>
            <a:endParaRPr lang="en-US" dirty="0"/>
          </a:p>
          <a:p>
            <a:pPr marL="544068" lvl="1" indent="-342900">
              <a:buFont typeface="+mj-lt"/>
              <a:buAutoNum type="arabicPeriod"/>
            </a:pPr>
            <a:r>
              <a:rPr lang="en-US"/>
              <a:t>It's open source</a:t>
            </a:r>
            <a:endParaRPr lang="en-US" dirty="0"/>
          </a:p>
          <a:p>
            <a:pPr marL="544068" lvl="1" indent="-342900">
              <a:buFont typeface="+mj-lt"/>
              <a:buAutoNum type="arabicPeriod"/>
            </a:pPr>
            <a:r>
              <a:rPr lang="en-US"/>
              <a:t>It has a large community</a:t>
            </a:r>
            <a:endParaRPr lang="en-US" dirty="0"/>
          </a:p>
          <a:p>
            <a:pPr marL="544068" lvl="1" indent="-342900">
              <a:buFont typeface="+mj-lt"/>
              <a:buAutoNum type="arabicPeriod"/>
            </a:pPr>
            <a:r>
              <a:rPr lang="en-US"/>
              <a:t>It's proven</a:t>
            </a:r>
            <a:endParaRPr lang="en-US" dirty="0"/>
          </a:p>
          <a:p>
            <a:pPr marL="544068" lvl="1" indent="-342900">
              <a:buFont typeface="+mj-lt"/>
              <a:buAutoNum type="arabicPeriod"/>
            </a:pPr>
            <a:r>
              <a:rPr lang="en-US" dirty="0"/>
              <a:t>It's a great place to start learning how to make games</a:t>
            </a:r>
          </a:p>
        </p:txBody>
      </p:sp>
    </p:spTree>
    <p:extLst>
      <p:ext uri="{BB962C8B-B14F-4D97-AF65-F5344CB8AC3E}">
        <p14:creationId xmlns:p14="http://schemas.microsoft.com/office/powerpoint/2010/main" val="2973144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0</Words>
  <Application>Microsoft Office PowerPoint</Application>
  <PresentationFormat>Widescreen</PresentationFormat>
  <Paragraphs>0</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Monogame and Basic Game Theory</vt:lpstr>
      <vt:lpstr>Agenda</vt:lpstr>
      <vt:lpstr>Disclosure</vt:lpstr>
      <vt:lpstr>Basic Game Theory - The Game Loop</vt:lpstr>
      <vt:lpstr>PowerPoint Presentation</vt:lpstr>
      <vt:lpstr>PowerPoint Presentation</vt:lpstr>
      <vt:lpstr>PowerPoint Presentation</vt:lpstr>
      <vt:lpstr>MonoGame what is it?</vt:lpstr>
      <vt:lpstr>Why would I want to use MonoGame</vt:lpstr>
      <vt:lpstr>Enough with the talk, let's make a game</vt:lpstr>
      <vt:lpstr>How to design your code base</vt:lpstr>
      <vt:lpstr>PowerPoint Presentation</vt:lpstr>
      <vt:lpstr>MonoAnimation</vt:lpstr>
      <vt:lpstr>PowerPoint Presentation</vt:lpstr>
      <vt:lpstr>PowerPoint Presentation</vt:lpstr>
      <vt:lpstr>PowerPoint Presentation</vt:lpstr>
      <vt:lpstr>MonoCharacter</vt:lpstr>
      <vt:lpstr>PowerPoint Presentation</vt:lpstr>
      <vt:lpstr>MonoUi</vt:lpstr>
      <vt:lpstr>PowerPoint Presentation</vt:lpstr>
      <vt:lpstr>PowerPoint Presentation</vt:lpstr>
      <vt:lpstr>Off! To the world of Linux</vt:lpstr>
      <vt:lpstr>What about the other platforms</vt:lpstr>
      <vt:lpstr>Things to remember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10</cp:revision>
  <dcterms:created xsi:type="dcterms:W3CDTF">2014-09-12T02:11:56Z</dcterms:created>
  <dcterms:modified xsi:type="dcterms:W3CDTF">2016-02-16T16:09:46Z</dcterms:modified>
</cp:coreProperties>
</file>