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8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1" r:id="rId26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7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53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Range supported:</a:t>
            </a:r>
            <a:r>
              <a:rPr lang="en-CA" baseline="0" dirty="0" smtClean="0"/>
              <a:t> 27000 BCE to 31000 CE in Gregorian calendar.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30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96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8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24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note about the leap second.</a:t>
            </a:r>
          </a:p>
          <a:p>
            <a:r>
              <a:rPr lang="en-CA" dirty="0" smtClean="0"/>
              <a:t>What is the result of March 30</a:t>
            </a:r>
            <a:r>
              <a:rPr lang="en-CA" baseline="30000" dirty="0" smtClean="0"/>
              <a:t>th</a:t>
            </a:r>
            <a:r>
              <a:rPr lang="en-CA" dirty="0" smtClean="0"/>
              <a:t> – one month?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6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5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64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*</a:t>
            </a:r>
            <a:r>
              <a:rPr lang="en-CA" baseline="0" dirty="0" smtClean="0"/>
              <a:t> This talk will be providing asking a lot of questions…it will probably leave you with questions.  But that’s the point.  Handling date and time is harder than people think.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196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61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9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5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46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9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5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CSharpDevConnec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datim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hyperlink" Target="https://github.com/CSharpDevConnec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sharpdevconnect@gmail.com" TargetMode="External"/><Relationship Id="rId5" Type="http://schemas.openxmlformats.org/officeDocument/2006/relationships/hyperlink" Target="mailto:chris.sippel@magnetforensics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mike.parkhill@magnetforensics.com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07997"/>
            <a:ext cx="9144000" cy="221718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How C# </a:t>
            </a:r>
            <a:r>
              <a:rPr lang="en-CA" sz="4800" dirty="0" err="1" smtClean="0">
                <a:solidFill>
                  <a:schemeClr val="accent1"/>
                </a:solidFill>
              </a:rPr>
              <a:t>DateTime</a:t>
            </a:r>
            <a:r>
              <a:rPr lang="en-CA" sz="4800" dirty="0" smtClean="0">
                <a:solidFill>
                  <a:schemeClr val="accent1"/>
                </a:solidFill>
              </a:rPr>
              <a:t> leads you down the wrong path.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553" y="3838578"/>
            <a:ext cx="9144000" cy="93225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March 16, </a:t>
            </a:r>
            <a:r>
              <a:rPr lang="en-CA" dirty="0" smtClean="0">
                <a:solidFill>
                  <a:schemeClr val="bg1"/>
                </a:solidFill>
              </a:rPr>
              <a:t>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Todd Lang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Handling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Use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DateTime.Ticks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451417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Custom type to indicate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to prevent mixing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077209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Custom type for just Date.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703001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Custom type for just Time.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328793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Helper routines to do proper DST conversions and other exceptions.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NodaTime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772148"/>
            <a:ext cx="10515600" cy="96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 port of </a:t>
            </a:r>
            <a:r>
              <a:rPr lang="en-CA" dirty="0" err="1" smtClean="0">
                <a:solidFill>
                  <a:schemeClr val="bg1"/>
                </a:solidFill>
              </a:rPr>
              <a:t>JodaTime</a:t>
            </a:r>
            <a:r>
              <a:rPr lang="en-CA" dirty="0" smtClean="0">
                <a:solidFill>
                  <a:schemeClr val="bg1"/>
                </a:solidFill>
              </a:rPr>
              <a:t>, which was itself created to deal with the shortcomings of date and time handling in Java.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34491"/>
            <a:ext cx="10515600" cy="96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NodaTime</a:t>
            </a:r>
            <a:r>
              <a:rPr lang="en-CA" dirty="0" smtClean="0">
                <a:solidFill>
                  <a:schemeClr val="bg1"/>
                </a:solidFill>
              </a:rPr>
              <a:t> was rewritten to take advantage of the available C# semantics and patterns, so it feels native.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696834"/>
            <a:ext cx="10515600" cy="96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Explicitly calls out all of the previous situations not handled by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and expands on the support of dates and times 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Core Concepts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133268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Explicit “local” and “global” (abso</a:t>
            </a:r>
            <a:r>
              <a:rPr lang="en-CA" dirty="0" smtClean="0">
                <a:solidFill>
                  <a:schemeClr val="bg1"/>
                </a:solidFill>
              </a:rPr>
              <a:t>lute) dates and times.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All instances around the world agree on a “global” value, while “local” values of that global will vary due to time zones.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810465"/>
            <a:ext cx="10515600" cy="133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Explicit declaration of intent, or lack of information.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“local” value has no time zone, not just a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with the local time of the computer executing the code.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140745"/>
            <a:ext cx="10515600" cy="133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“Now” is the same point in time no matter how you represent it.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“Instant” represents a point on the timeline, it has no concept of a time zone.  It is just the number of ticks since epoch.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Instant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135880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An instant is for “when something happened”.  Is has no meaning to ask, for example, what month it happened in.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Useful for timestamps.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838994"/>
            <a:ext cx="10515600" cy="101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How do I tell a user “when” an instant happened?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That depends on the Calendar the user is operating under.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CalendarSystem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1358809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only covers Gregorian calendar dates.  There are, however, a great number of calendar systems out there.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Chinese New Year, anyone?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838994"/>
            <a:ext cx="10515600" cy="101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Don’t worry.  </a:t>
            </a:r>
            <a:r>
              <a:rPr lang="en-CA" dirty="0" err="1" smtClean="0">
                <a:solidFill>
                  <a:schemeClr val="bg1"/>
                </a:solidFill>
              </a:rPr>
              <a:t>NodaTime</a:t>
            </a:r>
            <a:r>
              <a:rPr lang="en-CA" dirty="0" smtClean="0">
                <a:solidFill>
                  <a:schemeClr val="bg1"/>
                </a:solidFill>
              </a:rPr>
              <a:t> assumes most people use the same calendar and defaults to ISO-8601 unless specified otherwise.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857897"/>
            <a:ext cx="10515600" cy="135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The same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CA" dirty="0" smtClean="0">
                <a:solidFill>
                  <a:schemeClr val="bg1"/>
                </a:solidFill>
              </a:rPr>
              <a:t> will be two different times in different calendars, but they are interchangeable.  January 1</a:t>
            </a:r>
            <a:r>
              <a:rPr lang="en-CA" baseline="30000" dirty="0" smtClean="0">
                <a:solidFill>
                  <a:schemeClr val="bg1"/>
                </a:solidFill>
              </a:rPr>
              <a:t>st</a:t>
            </a:r>
            <a:r>
              <a:rPr lang="en-CA" dirty="0" smtClean="0">
                <a:solidFill>
                  <a:schemeClr val="bg1"/>
                </a:solidFill>
              </a:rPr>
              <a:t>, 1970 in the Gregorian calendar is December 19</a:t>
            </a:r>
            <a:r>
              <a:rPr lang="en-CA" baseline="30000" dirty="0" smtClean="0">
                <a:solidFill>
                  <a:schemeClr val="bg1"/>
                </a:solidFill>
              </a:rPr>
              <a:t>th</a:t>
            </a:r>
            <a:r>
              <a:rPr lang="en-CA" dirty="0" smtClean="0">
                <a:solidFill>
                  <a:schemeClr val="bg1"/>
                </a:solidFill>
              </a:rPr>
              <a:t>, 1969 in the Julian Calendar.</a:t>
            </a:r>
          </a:p>
        </p:txBody>
      </p:sp>
    </p:spTree>
    <p:extLst>
      <p:ext uri="{BB962C8B-B14F-4D97-AF65-F5344CB8AC3E}">
        <p14:creationId xmlns:p14="http://schemas.microsoft.com/office/powerpoint/2010/main" val="27504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Time zones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185492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Works as a mapping between UTC and “local” values.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In </a:t>
            </a:r>
            <a:r>
              <a:rPr lang="en-CA" dirty="0" err="1" smtClean="0">
                <a:solidFill>
                  <a:schemeClr val="bg1"/>
                </a:solidFill>
              </a:rPr>
              <a:t>NodaTime</a:t>
            </a:r>
            <a:r>
              <a:rPr lang="en-CA" dirty="0" smtClean="0">
                <a:solidFill>
                  <a:schemeClr val="bg1"/>
                </a:solidFill>
              </a:rPr>
              <a:t> this is represented by the </a:t>
            </a:r>
            <a:r>
              <a:rPr lang="en-CA" dirty="0" err="1" smtClean="0">
                <a:solidFill>
                  <a:schemeClr val="bg1"/>
                </a:solidFill>
              </a:rPr>
              <a:t>DateTimeZone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Offset is exposed, you can </a:t>
            </a:r>
            <a:r>
              <a:rPr lang="en-CA" dirty="0" err="1" smtClean="0">
                <a:solidFill>
                  <a:schemeClr val="bg1"/>
                </a:solidFill>
              </a:rPr>
              <a:t>can</a:t>
            </a:r>
            <a:r>
              <a:rPr lang="en-CA" dirty="0" smtClean="0">
                <a:solidFill>
                  <a:schemeClr val="bg1"/>
                </a:solidFill>
              </a:rPr>
              <a:t> not only find the difference between UTC and local, but also shift the relative time you are representing.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65714"/>
            <a:ext cx="10515600" cy="101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DateTimeZone</a:t>
            </a:r>
            <a:r>
              <a:rPr lang="en-CA" dirty="0" smtClean="0">
                <a:solidFill>
                  <a:schemeClr val="bg1"/>
                </a:solidFill>
              </a:rPr>
              <a:t> understands both Windows time zone names, and the actual standard Olson names.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284617"/>
            <a:ext cx="10515600" cy="135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 </a:t>
            </a:r>
            <a:r>
              <a:rPr lang="en-CA" dirty="0" err="1" smtClean="0">
                <a:solidFill>
                  <a:schemeClr val="bg1"/>
                </a:solidFill>
              </a:rPr>
              <a:t>DateTimeZone</a:t>
            </a:r>
            <a:r>
              <a:rPr lang="en-CA" dirty="0" smtClean="0">
                <a:solidFill>
                  <a:schemeClr val="bg1"/>
                </a:solidFill>
              </a:rPr>
              <a:t> also contains when the next or previous change occurs.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For example, daylight savings time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643426"/>
            <a:ext cx="10515600" cy="101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Conversion from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CA" dirty="0" smtClean="0">
                <a:solidFill>
                  <a:schemeClr val="bg1"/>
                </a:solidFill>
              </a:rPr>
              <a:t> to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ZonedDateTime</a:t>
            </a:r>
            <a:r>
              <a:rPr lang="en-CA" dirty="0" smtClean="0">
                <a:solidFill>
                  <a:schemeClr val="bg1"/>
                </a:solidFill>
              </a:rPr>
              <a:t> or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CA" dirty="0" smtClean="0">
                <a:solidFill>
                  <a:schemeClr val="bg1"/>
                </a:solidFill>
              </a:rPr>
              <a:t> is unambiguous.</a:t>
            </a:r>
          </a:p>
        </p:txBody>
      </p:sp>
    </p:spTree>
    <p:extLst>
      <p:ext uri="{BB962C8B-B14F-4D97-AF65-F5344CB8AC3E}">
        <p14:creationId xmlns:p14="http://schemas.microsoft.com/office/powerpoint/2010/main" val="1329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LocalDateTime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185492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Converting </a:t>
            </a:r>
            <a:r>
              <a:rPr lang="en-CA" b="1" i="1" dirty="0" smtClean="0">
                <a:solidFill>
                  <a:schemeClr val="bg1"/>
                </a:solidFill>
              </a:rPr>
              <a:t>from</a:t>
            </a:r>
            <a:r>
              <a:rPr lang="en-CA" dirty="0" smtClean="0">
                <a:solidFill>
                  <a:schemeClr val="bg1"/>
                </a:solidFill>
              </a:rPr>
              <a:t> a </a:t>
            </a:r>
            <a:r>
              <a:rPr lang="en-CA" dirty="0" err="1" smtClean="0">
                <a:solidFill>
                  <a:schemeClr val="bg1"/>
                </a:solidFill>
              </a:rPr>
              <a:t>LocalDateTime</a:t>
            </a:r>
            <a:r>
              <a:rPr lang="en-CA" dirty="0" smtClean="0">
                <a:solidFill>
                  <a:schemeClr val="bg1"/>
                </a:solidFill>
              </a:rPr>
              <a:t> is ambiguous.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9413"/>
            <a:ext cx="10515600" cy="49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smtClean="0">
                <a:solidFill>
                  <a:schemeClr val="bg1"/>
                </a:solidFill>
              </a:rPr>
              <a:t>Single instant in time.  (This is the case that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assumes).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2338252"/>
            <a:ext cx="10515600" cy="92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smtClean="0">
                <a:solidFill>
                  <a:schemeClr val="bg1"/>
                </a:solidFill>
              </a:rPr>
              <a:t>Two instants in time, during time zone transitions.  (Think DST)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2am local to 1am local, 1:30am occurs twice.  </a:t>
            </a:r>
            <a:r>
              <a:rPr lang="en-CA" dirty="0" err="1" smtClean="0">
                <a:solidFill>
                  <a:schemeClr val="bg1"/>
                </a:solidFill>
              </a:rPr>
              <a:t>NodaTime</a:t>
            </a:r>
            <a:r>
              <a:rPr lang="en-CA" dirty="0" smtClean="0">
                <a:solidFill>
                  <a:schemeClr val="bg1"/>
                </a:solidFill>
              </a:rPr>
              <a:t> supports this, but you have to tell it what you want to do about it.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3265715"/>
            <a:ext cx="10515600" cy="757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smtClean="0">
                <a:solidFill>
                  <a:schemeClr val="bg1"/>
                </a:solidFill>
              </a:rPr>
              <a:t>It can also be an instant in time that doesn’t exist.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Going forward in the spring, 1am local goes to 2am local, and 1:30am doesn’t exist.</a:t>
            </a:r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Date arithmetic (Periods)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94052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en-CA" dirty="0" smtClean="0">
                <a:solidFill>
                  <a:schemeClr val="bg1"/>
                </a:solidFill>
              </a:rPr>
              <a:t> – equivalent to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TimeSpan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A specific number of ticks, works on Instant and both date time values.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351314"/>
            <a:ext cx="10515600" cy="3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en-CA" dirty="0" smtClean="0">
                <a:solidFill>
                  <a:schemeClr val="bg1"/>
                </a:solidFill>
              </a:rPr>
              <a:t> – calendar based chunks of time.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Years, months, weeks, days, hours, minutes, seconds.</a:t>
            </a:r>
            <a:endParaRPr lang="en-CA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Allows you do to math like “Add one month to January 1</a:t>
            </a:r>
            <a:r>
              <a:rPr lang="en-CA" baseline="30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Accounts for leap years (but not leap seconds).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Hours, minutes, and seconds are always the same length of time, but they’re available in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for consistency.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Used for arithmetic on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6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Date arithmetic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90"/>
            <a:ext cx="10515600" cy="53122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Works like you expect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5411" y="1883748"/>
            <a:ext cx="5849983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.FromMinutes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now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SystemClock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.Instance.Now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future = now + duration;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nowInUsoUtc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now.InUtc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thenInUsoUtc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nowInUsoUtc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duration;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406957"/>
            <a:ext cx="10515600" cy="5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Handles daylight savings time for you automatically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1051" y="4061005"/>
            <a:ext cx="7271658" cy="15081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DateTimeZone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london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DateTimeZoneProviders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.Tzdb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“Europe/London”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12:45am on March 25</a:t>
            </a:r>
            <a:r>
              <a:rPr lang="en-US" altLang="en-US" sz="1400" baseline="30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2012</a:t>
            </a:r>
            <a:endParaRPr lang="en-US" altLang="en-US" sz="14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(2012, 3, 25, 0, 45,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before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london.AtStrictly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(local);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some time we experienced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after = before +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.FromMinutes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end up with 2:05am, not 1:05am due to DST</a:t>
            </a:r>
          </a:p>
        </p:txBody>
      </p:sp>
    </p:spTree>
    <p:extLst>
      <p:ext uri="{BB962C8B-B14F-4D97-AF65-F5344CB8AC3E}">
        <p14:creationId xmlns:p14="http://schemas.microsoft.com/office/powerpoint/2010/main" val="1207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Choosing the right types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1175657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Handling dates and times correctly requires you to understand the source of the information you have.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Generally, there are two sources: The clock and the user.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586446"/>
            <a:ext cx="10515600" cy="94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Clocks are trying to tell you about a particular point in time.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Database timestamp, last modified file-system entry, etc.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37540"/>
            <a:ext cx="10515600" cy="132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Users are telling you about a date (very infrequently time) as they experienced it.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Credit card expiry date, alarm clock time.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What’s wrong with this?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2732"/>
            <a:ext cx="10515600" cy="66240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If </a:t>
            </a:r>
            <a:r>
              <a:rPr lang="en-CA" dirty="0" smtClean="0">
                <a:solidFill>
                  <a:schemeClr val="bg1"/>
                </a:solidFill>
              </a:rPr>
              <a:t>you know the answer, why are you at this talk?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199" y="2717351"/>
            <a:ext cx="99343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(2011, 12, 30);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samoaTimeZone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TimeZoneInfo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.FindSystemTimeZoneById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“Samoa Standard Time”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samoanTime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TimeZoneInfo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.ConvertTimeFromUtc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samoaTimeZone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923520"/>
            <a:ext cx="917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More on this later.</a:t>
            </a:r>
          </a:p>
          <a:p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175138"/>
            <a:ext cx="10515600" cy="1002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chemeClr val="bg1"/>
                </a:solidFill>
              </a:rPr>
              <a:t>Or, you’re freakishly good at trivia.</a:t>
            </a:r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Choosing the right types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139337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Clock times.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Best choice is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Even if the point in time case from a zoned time, it still represents a particular point in the timeline.  Convert to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 when possible.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804159"/>
            <a:ext cx="10515600" cy="306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 times.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Only have the date, or just the time? 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Are you certain what time zone the user was in?  No?  Then you’re stuck with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What if you know the time zone, but it’s not appropriate?  Say they’re setting an alarm clock.  Be careful of using the time zone.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all you know is an offset from UTC, use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OffsetDateTime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Conversions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1172481"/>
            <a:ext cx="6139542" cy="5100543"/>
          </a:xfrm>
        </p:spPr>
      </p:pic>
    </p:spTree>
    <p:extLst>
      <p:ext uri="{BB962C8B-B14F-4D97-AF65-F5344CB8AC3E}">
        <p14:creationId xmlns:p14="http://schemas.microsoft.com/office/powerpoint/2010/main" val="36742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4"/>
              </a:rPr>
              <a:t>todd.lang@magnetforensics.com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6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7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http://www.contentpioneers.com/images/emai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39" y="4930319"/>
            <a:ext cx="434771" cy="4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 smtClean="0">
                <a:solidFill>
                  <a:schemeClr val="bg1"/>
                </a:solidFill>
              </a:rPr>
              <a:t>Todd Lang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 History of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r>
              <a:rPr lang="en-CA" dirty="0" smtClean="0">
                <a:solidFill>
                  <a:schemeClr val="accent1"/>
                </a:solidFill>
              </a:rPr>
              <a:t> in </a:t>
            </a:r>
            <a:r>
              <a:rPr lang="en-CA" dirty="0" err="1" smtClean="0">
                <a:solidFill>
                  <a:schemeClr val="accent1"/>
                </a:solidFill>
              </a:rPr>
              <a:t>.Net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98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In </a:t>
            </a:r>
            <a:r>
              <a:rPr lang="en-CA" dirty="0" err="1" smtClean="0">
                <a:solidFill>
                  <a:schemeClr val="bg1"/>
                </a:solidFill>
              </a:rPr>
              <a:t>.Net</a:t>
            </a:r>
            <a:r>
              <a:rPr lang="en-CA" dirty="0" smtClean="0">
                <a:solidFill>
                  <a:schemeClr val="bg1"/>
                </a:solidFill>
              </a:rPr>
              <a:t> 1.1 the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was a simple </a:t>
            </a:r>
            <a:r>
              <a:rPr lang="en-CA" dirty="0" err="1" smtClean="0">
                <a:solidFill>
                  <a:schemeClr val="bg1"/>
                </a:solidFill>
              </a:rPr>
              <a:t>struct</a:t>
            </a:r>
            <a:r>
              <a:rPr lang="en-CA" dirty="0" smtClean="0">
                <a:solidFill>
                  <a:schemeClr val="bg1"/>
                </a:solidFill>
              </a:rPr>
              <a:t> that held the number of ticks since midnight, January 1</a:t>
            </a:r>
            <a:r>
              <a:rPr lang="en-CA" baseline="30000" dirty="0" smtClean="0">
                <a:solidFill>
                  <a:schemeClr val="bg1"/>
                </a:solidFill>
              </a:rPr>
              <a:t>st</a:t>
            </a:r>
            <a:r>
              <a:rPr lang="en-CA" dirty="0" smtClean="0">
                <a:solidFill>
                  <a:schemeClr val="bg1"/>
                </a:solidFill>
              </a:rPr>
              <a:t>, 1AD.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Each tick was 100 nanoseconds.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For example, 31241376000000000 is Friday, January 1</a:t>
            </a:r>
            <a:r>
              <a:rPr lang="en-CA" baseline="30000" dirty="0" smtClean="0">
                <a:solidFill>
                  <a:schemeClr val="bg1"/>
                </a:solidFill>
              </a:rPr>
              <a:t>st</a:t>
            </a:r>
            <a:r>
              <a:rPr lang="en-CA" dirty="0" smtClean="0">
                <a:solidFill>
                  <a:schemeClr val="bg1"/>
                </a:solidFill>
              </a:rPr>
              <a:t>, 100AD.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68383"/>
            <a:ext cx="10515600" cy="118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No concept of </a:t>
            </a:r>
            <a:r>
              <a:rPr lang="en-CA" b="1" dirty="0" smtClean="0">
                <a:solidFill>
                  <a:schemeClr val="bg1"/>
                </a:solidFill>
              </a:rPr>
              <a:t>where</a:t>
            </a:r>
            <a:r>
              <a:rPr lang="en-CA" dirty="0" smtClean="0">
                <a:solidFill>
                  <a:schemeClr val="bg1"/>
                </a:solidFill>
              </a:rPr>
              <a:t> that date and time was taking place.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Oops.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84120" y="3887382"/>
            <a:ext cx="68340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16, 19, 30,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 History of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r>
              <a:rPr lang="en-CA" dirty="0" smtClean="0">
                <a:solidFill>
                  <a:schemeClr val="accent1"/>
                </a:solidFill>
              </a:rPr>
              <a:t> in </a:t>
            </a:r>
            <a:r>
              <a:rPr lang="en-CA" dirty="0" err="1" smtClean="0">
                <a:solidFill>
                  <a:schemeClr val="accent1"/>
                </a:solidFill>
              </a:rPr>
              <a:t>.Net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In </a:t>
            </a:r>
            <a:r>
              <a:rPr lang="en-CA" dirty="0" err="1" smtClean="0">
                <a:solidFill>
                  <a:schemeClr val="bg1"/>
                </a:solidFill>
              </a:rPr>
              <a:t>.Net</a:t>
            </a:r>
            <a:r>
              <a:rPr lang="en-CA" dirty="0" smtClean="0">
                <a:solidFill>
                  <a:schemeClr val="bg1"/>
                </a:solidFill>
              </a:rPr>
              <a:t> 2.0 the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CA" dirty="0" smtClean="0">
                <a:solidFill>
                  <a:schemeClr val="bg1"/>
                </a:solidFill>
              </a:rPr>
              <a:t> attribute was added.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is now Local, UTC or Unspecified.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Now 31241376000000000 is Friday, Januar</a:t>
            </a:r>
            <a:r>
              <a:rPr lang="en-CA" dirty="0" smtClean="0">
                <a:solidFill>
                  <a:schemeClr val="bg1"/>
                </a:solidFill>
              </a:rPr>
              <a:t>y 1</a:t>
            </a:r>
            <a:r>
              <a:rPr lang="en-CA" baseline="30000" dirty="0" smtClean="0">
                <a:solidFill>
                  <a:schemeClr val="bg1"/>
                </a:solidFill>
              </a:rPr>
              <a:t>st</a:t>
            </a:r>
            <a:r>
              <a:rPr lang="en-CA" dirty="0" smtClean="0">
                <a:solidFill>
                  <a:schemeClr val="bg1"/>
                </a:solidFill>
              </a:rPr>
              <a:t>, 100AD in UTC.  (For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</a:t>
            </a:r>
            <a:r>
              <a:rPr lang="en-CA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DateTimeKind.UTC</a:t>
            </a:r>
            <a:r>
              <a:rPr lang="en-CA" dirty="0" smtClean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4120" y="3752445"/>
            <a:ext cx="68340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hmmm = local ==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533713"/>
            <a:ext cx="10515600" cy="47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Always true?  They’re the same instant in time.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011783"/>
            <a:ext cx="10515600" cy="47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Always false?  They’re two different kinds of data.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5489853"/>
            <a:ext cx="10515600" cy="47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Sometimes true?  If you happen to be in UTC.</a:t>
            </a: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 History of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r>
              <a:rPr lang="en-CA" dirty="0" smtClean="0">
                <a:solidFill>
                  <a:schemeClr val="accent1"/>
                </a:solidFill>
              </a:rPr>
              <a:t> in </a:t>
            </a:r>
            <a:r>
              <a:rPr lang="en-CA" dirty="0" err="1" smtClean="0">
                <a:solidFill>
                  <a:schemeClr val="accent1"/>
                </a:solidFill>
              </a:rPr>
              <a:t>.Net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CA" dirty="0" smtClean="0">
                <a:solidFill>
                  <a:schemeClr val="bg1"/>
                </a:solidFill>
              </a:rPr>
              <a:t> actually introduces new ambiguity.</a:t>
            </a:r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6543" y="2289405"/>
            <a:ext cx="83406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Equivalent to new 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(2015, 03, 16, 19, 30, 0, 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DateTimeKind.Unspecified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16, 19, 30,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utcTime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dateTime.ToUniversalTime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066232"/>
            <a:ext cx="10515600" cy="49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 err="1" smtClean="0">
                <a:solidFill>
                  <a:schemeClr val="bg1"/>
                </a:solidFill>
              </a:rPr>
              <a:t>.Net</a:t>
            </a:r>
            <a:r>
              <a:rPr lang="en-CA" dirty="0" smtClean="0">
                <a:solidFill>
                  <a:schemeClr val="bg1"/>
                </a:solidFill>
              </a:rPr>
              <a:t> assumes the source was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Local </a:t>
            </a:r>
            <a:r>
              <a:rPr lang="en-CA" dirty="0" smtClean="0">
                <a:solidFill>
                  <a:schemeClr val="bg1"/>
                </a:solidFill>
              </a:rPr>
              <a:t>and does the conversion.</a:t>
            </a: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6543" y="3676779"/>
            <a:ext cx="83406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Equivalent to new 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(2015, 03, 16, 19, 30, 0, 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DateTimeKind.Unspecified</a:t>
            </a: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16, 19, 30,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dateTime.ToLocalTime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453606"/>
            <a:ext cx="10515600" cy="49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 err="1" smtClean="0">
                <a:solidFill>
                  <a:schemeClr val="bg1"/>
                </a:solidFill>
              </a:rPr>
              <a:t>.Net</a:t>
            </a:r>
            <a:r>
              <a:rPr lang="en-CA" dirty="0" smtClean="0">
                <a:solidFill>
                  <a:schemeClr val="bg1"/>
                </a:solidFill>
              </a:rPr>
              <a:t> assumes the source was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UTC </a:t>
            </a:r>
            <a:r>
              <a:rPr lang="en-CA" dirty="0" smtClean="0">
                <a:solidFill>
                  <a:schemeClr val="bg1"/>
                </a:solidFill>
              </a:rPr>
              <a:t>and does the conversion.</a:t>
            </a: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 History of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r>
              <a:rPr lang="en-CA" dirty="0" smtClean="0">
                <a:solidFill>
                  <a:schemeClr val="accent1"/>
                </a:solidFill>
              </a:rPr>
              <a:t> in </a:t>
            </a:r>
            <a:r>
              <a:rPr lang="en-CA" dirty="0" err="1" smtClean="0">
                <a:solidFill>
                  <a:schemeClr val="accent1"/>
                </a:solidFill>
              </a:rPr>
              <a:t>.Net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1675221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DateTimeOffset</a:t>
            </a:r>
            <a:r>
              <a:rPr lang="en-CA" dirty="0" smtClean="0">
                <a:solidFill>
                  <a:schemeClr val="bg1"/>
                </a:solidFill>
              </a:rPr>
              <a:t> was introduced in </a:t>
            </a:r>
            <a:r>
              <a:rPr lang="en-CA" dirty="0" err="1" smtClean="0">
                <a:solidFill>
                  <a:schemeClr val="bg1"/>
                </a:solidFill>
              </a:rPr>
              <a:t>.Net</a:t>
            </a:r>
            <a:r>
              <a:rPr lang="en-CA" dirty="0" smtClean="0">
                <a:solidFill>
                  <a:schemeClr val="bg1"/>
                </a:solidFill>
              </a:rPr>
              <a:t> 3.5 to try to help the situation.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60417" y="2521688"/>
            <a:ext cx="83406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16, 19, 30,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(-5, 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DateTimeOffset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DateTimeOffset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timespan);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257007"/>
            <a:ext cx="10515600" cy="48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If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UTC</a:t>
            </a:r>
            <a:r>
              <a:rPr lang="en-CA" dirty="0" smtClean="0">
                <a:solidFill>
                  <a:schemeClr val="bg1"/>
                </a:solidFill>
              </a:rPr>
              <a:t>, you’re fine.  You get a UTC time.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44686"/>
            <a:ext cx="10515600" cy="827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If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Local</a:t>
            </a:r>
            <a:r>
              <a:rPr lang="en-CA" dirty="0" smtClean="0">
                <a:solidFill>
                  <a:schemeClr val="bg1"/>
                </a:solidFill>
              </a:rPr>
              <a:t>, you need to understand your time zones and offsets or it explodes.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571999"/>
            <a:ext cx="10515600" cy="696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If </a:t>
            </a: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 == Unspecified</a:t>
            </a:r>
            <a:r>
              <a:rPr lang="en-CA" dirty="0" smtClean="0">
                <a:solidFill>
                  <a:schemeClr val="bg1"/>
                </a:solidFill>
              </a:rPr>
              <a:t>, well…it will always work…but what it represents is unclear.</a:t>
            </a: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Conceptual Problems with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Representing a date with no time.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0417" y="2521688"/>
            <a:ext cx="584998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midnight =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(2015, 03, 16, 0, 0,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midnight;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60417" y="3264125"/>
            <a:ext cx="61722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You know the answer to this by now.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807231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Representing a time with no date.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60417" y="4174890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>
                <a:solidFill>
                  <a:schemeClr val="bg1"/>
                </a:solidFill>
              </a:rPr>
              <a:t>TimeSpan</a:t>
            </a:r>
            <a:r>
              <a:rPr lang="en-CA" dirty="0" smtClean="0">
                <a:solidFill>
                  <a:schemeClr val="bg1"/>
                </a:solidFill>
              </a:rPr>
              <a:t>?  Really?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Implementation Problems with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1173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This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does not actually exist.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595959"/>
            <a:ext cx="99343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(2011, 12, 30);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samoaTimeZone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TimeZoneInfo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.FindSystemTimeZoneById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“Samoa Standard Time”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samoanTime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TimeZoneInfo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.ConvertTimeFromUtc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samoaTimeZone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0733"/>
            <a:ext cx="10515600" cy="51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will happily create this point in time.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Usage Problems with </a:t>
            </a:r>
            <a:r>
              <a:rPr lang="en-CA" dirty="0" err="1" smtClean="0">
                <a:solidFill>
                  <a:schemeClr val="accent1"/>
                </a:solidFill>
              </a:rPr>
              <a:t>DateTime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Storing </a:t>
            </a:r>
            <a:r>
              <a:rPr lang="en-CA" dirty="0" err="1" smtClean="0">
                <a:solidFill>
                  <a:schemeClr val="bg1"/>
                </a:solidFill>
              </a:rPr>
              <a:t>DateTime</a:t>
            </a:r>
            <a:r>
              <a:rPr lang="en-CA" dirty="0" smtClean="0">
                <a:solidFill>
                  <a:schemeClr val="bg1"/>
                </a:solidFill>
              </a:rPr>
              <a:t> in a SQLite database.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Collation is supported for 0000-01-01 00:00:00 to 9999-12-31 23:59:59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4451" y="3438099"/>
            <a:ext cx="584998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now =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Assume we write the </a:t>
            </a:r>
            <a:r>
              <a:rPr lang="en-US" alt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the database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fromDb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reader.GetDateTime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fieldIndex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now ==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fromDb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will be false!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46275"/>
            <a:ext cx="10515600" cy="60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smtClean="0">
                <a:solidFill>
                  <a:schemeClr val="bg1"/>
                </a:solidFill>
              </a:rPr>
              <a:t>No milliseconds!</a:t>
            </a: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B1013-CD0D-4873-B58E-73637A5AF8BB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a2ed09e4-0995-4688-857a-5521cd1b456b"/>
  </ds:schemaRefs>
</ds:datastoreItem>
</file>

<file path=customXml/itemProps2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12666</TotalTime>
  <Words>1705</Words>
  <Application>Microsoft Office PowerPoint</Application>
  <PresentationFormat>Widescreen</PresentationFormat>
  <Paragraphs>234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Black</vt:lpstr>
      <vt:lpstr>Calibri</vt:lpstr>
      <vt:lpstr>Calibri Light</vt:lpstr>
      <vt:lpstr>Consolas</vt:lpstr>
      <vt:lpstr>Courier New</vt:lpstr>
      <vt:lpstr>Helvetica Neue Thin</vt:lpstr>
      <vt:lpstr>Office Theme</vt:lpstr>
      <vt:lpstr>How C# DateTime leads you down the wrong path.</vt:lpstr>
      <vt:lpstr>What’s wrong with this?</vt:lpstr>
      <vt:lpstr>A History of DateTime in .Net</vt:lpstr>
      <vt:lpstr>A History of DateTime in .Net</vt:lpstr>
      <vt:lpstr>A History of DateTime in .Net</vt:lpstr>
      <vt:lpstr>A History of DateTime in .Net</vt:lpstr>
      <vt:lpstr>Conceptual Problems with DateTime</vt:lpstr>
      <vt:lpstr>Implementation Problems with DateTime</vt:lpstr>
      <vt:lpstr>Usage Problems with DateTime</vt:lpstr>
      <vt:lpstr>Handling DateTime</vt:lpstr>
      <vt:lpstr>NodaTime</vt:lpstr>
      <vt:lpstr>Core Concepts</vt:lpstr>
      <vt:lpstr>Instant</vt:lpstr>
      <vt:lpstr>CalendarSystem</vt:lpstr>
      <vt:lpstr>Time zones</vt:lpstr>
      <vt:lpstr>LocalDateTime</vt:lpstr>
      <vt:lpstr>Date arithmetic (Periods)</vt:lpstr>
      <vt:lpstr>Date arithmetic</vt:lpstr>
      <vt:lpstr>Choosing the right types</vt:lpstr>
      <vt:lpstr>Choosing the right types</vt:lpstr>
      <vt:lpstr>Conversions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Todd Lang</dc:creator>
  <cp:lastModifiedBy>Todd Lang</cp:lastModifiedBy>
  <cp:revision>99</cp:revision>
  <cp:lastPrinted>2015-02-18T00:26:02Z</cp:lastPrinted>
  <dcterms:created xsi:type="dcterms:W3CDTF">2015-01-19T19:28:12Z</dcterms:created>
  <dcterms:modified xsi:type="dcterms:W3CDTF">2015-03-16T16:07:44Z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