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49"/>
  </p:notesMasterIdLst>
  <p:sldIdLst>
    <p:sldId id="256" r:id="rId5"/>
    <p:sldId id="257" r:id="rId6"/>
    <p:sldId id="29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300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0158413" cy="7621588"/>
  <p:notesSz cx="6858000" cy="9144000"/>
  <p:defaultTextStyle>
    <a:defPPr>
      <a:defRPr lang="en-GB"/>
    </a:defPPr>
    <a:lvl1pPr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Gill Sans" pitchFamily="1" charset="0"/>
        <a:ea typeface="ヒラギノ角ゴ Pro W3" pitchFamily="1" charset="-128"/>
        <a:cs typeface="+mn-cs"/>
      </a:defRPr>
    </a:lvl1pPr>
    <a:lvl2pPr marL="742950" indent="-28575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Gill Sans" pitchFamily="1" charset="0"/>
        <a:ea typeface="ヒラギノ角ゴ Pro W3" pitchFamily="1" charset="-128"/>
        <a:cs typeface="+mn-cs"/>
      </a:defRPr>
    </a:lvl2pPr>
    <a:lvl3pPr marL="1143000" indent="-22860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Gill Sans" pitchFamily="1" charset="0"/>
        <a:ea typeface="ヒラギノ角ゴ Pro W3" pitchFamily="1" charset="-128"/>
        <a:cs typeface="+mn-cs"/>
      </a:defRPr>
    </a:lvl3pPr>
    <a:lvl4pPr marL="1600200" indent="-22860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Gill Sans" pitchFamily="1" charset="0"/>
        <a:ea typeface="ヒラギノ角ゴ Pro W3" pitchFamily="1" charset="-128"/>
        <a:cs typeface="+mn-cs"/>
      </a:defRPr>
    </a:lvl4pPr>
    <a:lvl5pPr marL="2057400" indent="-228600" algn="ctr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Gill Sans" pitchFamily="1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Gill Sans" pitchFamily="1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Gill Sans" pitchFamily="1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Gill Sans" pitchFamily="1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Gill Sans" pitchFamily="1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74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85379BC9-51CB-4752-9414-7341056F1F46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46910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2434A439-C8D6-4C7C-BE07-A0B215E0D870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33A7B2C7-B2FC-4DAB-ACDE-B8318534C408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1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179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437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2AA1DE3C-9DF7-42E0-AD40-88887BAD422D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CA185FCA-CB4A-40DF-9DC2-4BBFFD89EA4D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12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443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9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861F38C2-806F-4DE8-99FE-19F52EBB4277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55694742-B136-441A-9CF6-0BF01C646CB1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13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467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36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E359D2CA-F5D8-436A-968C-36DC88CCC24A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975D8210-2559-4AF1-9719-27262B6F3F11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14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491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73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A72EBACD-A869-465F-B1F1-4EDDC2C98C51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43F34636-2B74-4F57-A8E4-2F412802DC89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18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587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121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12874AA2-0571-4B29-9F71-8561467DDD01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6A9763BD-3C86-4827-BDFE-870E920F09BD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19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611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681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AFCBA691-78C3-4DF9-8C26-D3E817F39B74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7FCC6BF7-CA04-421B-AB4A-B08B60B98E36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25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731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877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B8E0FAD9-F085-4866-9630-566854518CF3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2F83A812-5AAB-4F70-993F-7074BD428382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27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779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034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64D29F6B-59DA-4A46-80BB-8ABA2756DF13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98445E0C-DAD8-458A-A062-70D1D86E7543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28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803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375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C5891710-9287-46A2-80E0-65513C76F794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8734C6BD-179F-4E60-A248-53D5EE001019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31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875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712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AD607B5D-A8A9-4688-9E44-06AEBDE4E6AB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E5A4D8F1-F043-4E54-B2E8-1B70A10BB3BA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32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899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6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35D85464-B264-4496-A063-8124FEE41422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C12E6075-0EB9-42BD-A0A7-779BC23727BE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2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203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237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6115373D-95F8-4419-9028-4305586C2AE7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5C54B2E3-CBB6-4F22-9DED-4018B6D27EDB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33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923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094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F84D27FF-5D5A-4A86-9500-07E13E0FF73D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7C4779B6-E82C-4CCE-8DEB-16DA3536F31F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34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947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306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D4DDE586-539C-4081-808A-C574D0A42287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89815379-A3D7-43F7-A4E9-4E29502C9B3F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36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995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72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F6B92EF1-4FFD-42FA-A0D9-8EFE8EC2CF03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38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72B80ED4-9435-4266-8719-FD6708480FB0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38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043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538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5CAD8F45-DEBB-4D16-BF5B-3FDC1D21F5E4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41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F6682736-D7F2-4B90-B140-EE2350F27E5C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41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115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080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1101291A-2133-4BFA-862B-9AE327D85C38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42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BDC4DB65-1EEA-49E0-8D4E-44E8D4602483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42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139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40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FEA63B3C-D5A1-405B-8C27-12774EB37F4E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43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54A320CB-BB07-418F-BDD5-0E002690929C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43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163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511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23794261-7479-4CF5-B1CD-5CDC2F91C13C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44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B6ECFFC9-2D0E-40CB-A05A-06B9F9A7BDFC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44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187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4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CA4D66E8-46C8-4B50-B298-0BF742775660}" type="slidenum">
              <a:rPr lang="en-US" altLang="fr-FR" sz="1200">
                <a:solidFill>
                  <a:srgbClr val="000000"/>
                </a:solidFill>
                <a:sym typeface="Gill Sans" pitchFamily="1" charset="0"/>
              </a:rPr>
              <a:pPr eaLnBrk="1" hangingPunct="1"/>
              <a:t>3</a:t>
            </a:fld>
            <a:endParaRPr lang="en-US" altLang="fr-FR" sz="1200">
              <a:solidFill>
                <a:srgbClr val="000000"/>
              </a:solidFill>
              <a:sym typeface="Gill Sans" pitchFamily="1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7237" cy="3427413"/>
          </a:xfrm>
          <a:solidFill>
            <a:srgbClr val="FFFFFF"/>
          </a:solidFill>
          <a:ln/>
        </p:spPr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 altLang="fr-FR" sz="1600">
                <a:latin typeface="Lucida Grande" pitchFamily="1" charset="0"/>
                <a:sym typeface="Lucida Grande" pitchFamily="1" charset="0"/>
              </a:rPr>
              <a:t>would be nice to include a quote from Wicked Problems here</a:t>
            </a:r>
          </a:p>
        </p:txBody>
      </p:sp>
    </p:spTree>
    <p:extLst>
      <p:ext uri="{BB962C8B-B14F-4D97-AF65-F5344CB8AC3E}">
        <p14:creationId xmlns:p14="http://schemas.microsoft.com/office/powerpoint/2010/main" val="159377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58827583-DF23-42FC-9BF4-B4A4BC67F5A4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CFDF3F77-1D95-42B6-BD75-78FF0D95381D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4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251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72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2E8AFFCB-BEB1-4D3A-ACE6-EC0A745FD110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99AA5BBB-19E6-4390-B546-124F278AFAD6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5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275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34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4CD62B30-588A-477B-A2EF-BADCD76A2F90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535BBF2F-7658-4C41-B7B4-7201A03A8E12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6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299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82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62044B6E-F63C-4E56-9A73-CA73532ECE69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0F6192BE-A15C-4313-A8E0-DC9B42667E92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7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6323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29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C4A2C9C4-8C06-4869-A284-4BF7ED7C839F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DD1E2187-23DA-4213-80E9-2CA7E01FA0E3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8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347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295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eaLnBrk="1" hangingPunct="1"/>
            <a:fld id="{B8151DE5-58FA-48C9-9667-D301AFDF037F}" type="slidenum">
              <a:rPr lang="en-US" altLang="fr-FR" sz="120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fr-FR" sz="1200">
              <a:solidFill>
                <a:srgbClr val="000000"/>
              </a:solidFill>
            </a:endParaRPr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5436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r" eaLnBrk="1" hangingPunct="1">
              <a:lnSpc>
                <a:spcPct val="95000"/>
              </a:lnSpc>
            </a:pPr>
            <a:fld id="{D4C646AC-A1D3-4F1C-9EDD-AF7AEAC46851}" type="slidenum">
              <a:rPr lang="en-US" altLang="fr-FR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95000"/>
                </a:lnSpc>
              </a:pPr>
              <a:t>10</a:t>
            </a:fld>
            <a:endParaRPr lang="en-US" altLang="fr-F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395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69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4413" cy="1635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12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196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069975"/>
            <a:ext cx="2043113" cy="654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069975"/>
            <a:ext cx="5981700" cy="654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55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4413" cy="1635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2115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81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954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82763"/>
            <a:ext cx="4494213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4613" y="1782763"/>
            <a:ext cx="4494212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733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2413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68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999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169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88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1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5360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4798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4413" y="303213"/>
            <a:ext cx="2284412" cy="6507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3213"/>
            <a:ext cx="6704013" cy="6507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3122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4413" cy="1635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787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5146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553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82763"/>
            <a:ext cx="4494213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4613" y="1782763"/>
            <a:ext cx="4494212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742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2413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296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5090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79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9426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3972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589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89042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-365125"/>
            <a:ext cx="2363788" cy="717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-365125"/>
            <a:ext cx="6943725" cy="717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6864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4413" cy="1635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588"/>
            <a:ext cx="7110413" cy="1946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462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3539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97438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30563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9616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0"/>
            <a:ext cx="4652963" cy="611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263" y="1600200"/>
            <a:ext cx="4654550" cy="611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912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2413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0030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68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4100" y="3270250"/>
            <a:ext cx="3757613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4113" y="3270250"/>
            <a:ext cx="3759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81672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3873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675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5713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84729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-365125"/>
            <a:ext cx="2363788" cy="8075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-365125"/>
            <a:ext cx="6943725" cy="8075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15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2413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6563"/>
            <a:ext cx="4487863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7763"/>
            <a:ext cx="4487863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6563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7763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054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833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19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1688" cy="129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78488" cy="6505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5438"/>
            <a:ext cx="3341688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38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5588"/>
            <a:ext cx="6096000" cy="628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35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5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21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069975"/>
            <a:ext cx="817721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om de opmaak van de titeltekst te bewerken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4546600"/>
            <a:ext cx="880745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4100" y="3270250"/>
            <a:ext cx="7669213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60" tIns="62855" rIns="38160" bIns="3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om de opmaak van de overzichtstekst te bewerken</a:t>
            </a:r>
          </a:p>
          <a:p>
            <a:pPr lvl="1"/>
            <a:r>
              <a:rPr lang="en-GB"/>
              <a:t>Tweede overzichtsniveau</a:t>
            </a:r>
          </a:p>
          <a:p>
            <a:pPr lvl="2"/>
            <a:r>
              <a:rPr lang="en-GB"/>
              <a:t>Derde overzichtsniveau</a:t>
            </a:r>
          </a:p>
          <a:p>
            <a:pPr lvl="3"/>
            <a:r>
              <a:rPr lang="en-GB"/>
              <a:t>Vierde overzichtsniveau</a:t>
            </a:r>
          </a:p>
          <a:p>
            <a:pPr lvl="4"/>
            <a:r>
              <a:rPr lang="en-GB"/>
              <a:t>Vijfde overzichtsniveau</a:t>
            </a:r>
          </a:p>
          <a:p>
            <a:pPr lvl="4"/>
            <a:r>
              <a:rPr lang="en-GB"/>
              <a:t>Zesde overzichtsniveau</a:t>
            </a:r>
          </a:p>
          <a:p>
            <a:pPr lvl="4"/>
            <a:r>
              <a:rPr lang="en-GB"/>
              <a:t>Zevende overzichtsniveau</a:t>
            </a:r>
          </a:p>
          <a:p>
            <a:pPr lvl="4"/>
            <a:r>
              <a:rPr lang="en-GB"/>
              <a:t>Achtste overzichtsniveau</a:t>
            </a:r>
          </a:p>
          <a:p>
            <a:pPr lvl="4"/>
            <a:r>
              <a:rPr lang="en-GB"/>
              <a:t>Negende overzichtsniveau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832600"/>
            <a:ext cx="558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38175" y="7181850"/>
            <a:ext cx="25781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10080" rIns="0" bIns="0" anchor="ctr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sz="1600">
                <a:solidFill>
                  <a:srgbClr val="577AB1"/>
                </a:solidFill>
                <a:latin typeface="Times New Roman" charset="0"/>
                <a:ea typeface="ヒラギノ角ゴ Pro W3" charset="0"/>
                <a:cs typeface="Gill Sans" charset="0"/>
              </a:rPr>
              <a:t>Mountain Goat Software, LLC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967538"/>
            <a:ext cx="1308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952500"/>
            <a:ext cx="4432300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952500"/>
            <a:ext cx="4432300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832600"/>
            <a:ext cx="558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38175" y="7181850"/>
            <a:ext cx="25781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10080" rIns="0" bIns="0" anchor="ctr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sz="1600">
                <a:solidFill>
                  <a:srgbClr val="577AB1"/>
                </a:solidFill>
                <a:latin typeface="Times New Roman" charset="0"/>
                <a:ea typeface="ヒラギノ角ゴ Pro W3" charset="0"/>
                <a:cs typeface="Gill Sans" charset="0"/>
              </a:rPr>
              <a:t>Mountain Goat Software, LLC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967538"/>
            <a:ext cx="1308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03213"/>
            <a:ext cx="9140825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om de opmaak van de titeltekst te bewerken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82763"/>
            <a:ext cx="9140825" cy="5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om de opmaak van de overzichtstekst te bewerken</a:t>
            </a:r>
          </a:p>
          <a:p>
            <a:pPr lvl="1"/>
            <a:r>
              <a:rPr lang="en-GB"/>
              <a:t>Tweede overzichtsniveau</a:t>
            </a:r>
          </a:p>
          <a:p>
            <a:pPr lvl="2"/>
            <a:r>
              <a:rPr lang="en-GB"/>
              <a:t>Derde overzichtsniveau</a:t>
            </a:r>
          </a:p>
          <a:p>
            <a:pPr lvl="3"/>
            <a:r>
              <a:rPr lang="en-GB"/>
              <a:t>Vierde overzichtsniveau</a:t>
            </a:r>
          </a:p>
          <a:p>
            <a:pPr lvl="4"/>
            <a:r>
              <a:rPr lang="en-GB"/>
              <a:t>Vijfde overzichtsniveau</a:t>
            </a:r>
          </a:p>
          <a:p>
            <a:pPr lvl="4"/>
            <a:r>
              <a:rPr lang="en-GB"/>
              <a:t>Zesde overzichtsniveau</a:t>
            </a:r>
          </a:p>
          <a:p>
            <a:pPr lvl="4"/>
            <a:r>
              <a:rPr lang="en-GB"/>
              <a:t>Zevende overzichtsniveau</a:t>
            </a:r>
          </a:p>
          <a:p>
            <a:pPr lvl="4"/>
            <a:r>
              <a:rPr lang="en-GB"/>
              <a:t>Achtste overzichtsniveau</a:t>
            </a:r>
          </a:p>
          <a:p>
            <a:pPr lvl="4"/>
            <a:r>
              <a:rPr lang="en-GB"/>
              <a:t>Negende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000000"/>
          </a:solidFill>
          <a:latin typeface="Gill Sans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-365125"/>
            <a:ext cx="9459913" cy="202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60" tIns="38160" rIns="38160" bIns="38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om de opmaak van de titeltekst te bewerken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952500"/>
            <a:ext cx="4432300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832600"/>
            <a:ext cx="558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38175" y="7181850"/>
            <a:ext cx="25781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10080" rIns="0" bIns="0" anchor="ctr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sz="1600">
                <a:solidFill>
                  <a:srgbClr val="577AB1"/>
                </a:solidFill>
                <a:latin typeface="Times New Roman" charset="0"/>
                <a:ea typeface="ヒラギノ角ゴ Pro W3" charset="0"/>
                <a:cs typeface="Gill Sans" charset="0"/>
              </a:rPr>
              <a:t>Mountain Goat Software, LLC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967538"/>
            <a:ext cx="1308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82763"/>
            <a:ext cx="9140825" cy="5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175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om de opmaak van de overzichtstekst te bewerken</a:t>
            </a:r>
          </a:p>
          <a:p>
            <a:pPr lvl="1"/>
            <a:r>
              <a:rPr lang="en-GB"/>
              <a:t>Tweede overzichtsniveau</a:t>
            </a:r>
          </a:p>
          <a:p>
            <a:pPr lvl="2"/>
            <a:r>
              <a:rPr lang="en-GB"/>
              <a:t>Derde overzichtsniveau</a:t>
            </a:r>
          </a:p>
          <a:p>
            <a:pPr lvl="3"/>
            <a:r>
              <a:rPr lang="en-GB"/>
              <a:t>Vierde overzichtsniveau</a:t>
            </a:r>
          </a:p>
          <a:p>
            <a:pPr lvl="4"/>
            <a:r>
              <a:rPr lang="en-GB"/>
              <a:t>Vijfde overzichtsniveau</a:t>
            </a:r>
          </a:p>
          <a:p>
            <a:pPr lvl="4"/>
            <a:r>
              <a:rPr lang="en-GB"/>
              <a:t>Zesde overzichtsniveau</a:t>
            </a:r>
          </a:p>
          <a:p>
            <a:pPr lvl="4"/>
            <a:r>
              <a:rPr lang="en-GB"/>
              <a:t>Zevende overzichtsniveau</a:t>
            </a:r>
          </a:p>
          <a:p>
            <a:pPr lvl="4"/>
            <a:r>
              <a:rPr lang="en-GB"/>
              <a:t>Achtste overzichtsniveau</a:t>
            </a:r>
          </a:p>
          <a:p>
            <a:pPr lvl="4"/>
            <a:r>
              <a:rPr lang="en-GB"/>
              <a:t>Negende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7189B5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7189B5"/>
          </a:solidFill>
          <a:latin typeface="Gill Sans" charset="0"/>
          <a:ea typeface="ヒラギノ角ゴ Pro W3" charset="0"/>
          <a:cs typeface="ヒラギノ角ゴ Pro W3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7189B5"/>
          </a:solidFill>
          <a:latin typeface="Gill Sans" charset="0"/>
          <a:ea typeface="ヒラギノ角ゴ Pro W3" charset="0"/>
          <a:cs typeface="ヒラギノ角ゴ Pro W3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7189B5"/>
          </a:solidFill>
          <a:latin typeface="Gill Sans" charset="0"/>
          <a:ea typeface="ヒラギノ角ゴ Pro W3" charset="0"/>
          <a:cs typeface="ヒラギノ角ゴ Pro W3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7189B5"/>
          </a:solidFill>
          <a:latin typeface="Gill Sans" charset="0"/>
          <a:ea typeface="ヒラギノ角ゴ Pro W3" charset="0"/>
          <a:cs typeface="ヒラギノ角ゴ Pro W3" charset="0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7189B5"/>
          </a:solidFill>
          <a:latin typeface="Gill Sans" charset="0"/>
          <a:ea typeface="ヒラギノ角ゴ Pro W3" charset="0"/>
          <a:cs typeface="ヒラギノ角ゴ Pro W3" charset="0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7189B5"/>
          </a:solidFill>
          <a:latin typeface="Gill Sans" charset="0"/>
          <a:ea typeface="ヒラギノ角ゴ Pro W3" charset="0"/>
          <a:cs typeface="ヒラギノ角ゴ Pro W3" charset="0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7189B5"/>
          </a:solidFill>
          <a:latin typeface="Gill Sans" charset="0"/>
          <a:ea typeface="ヒラギノ角ゴ Pro W3" charset="0"/>
          <a:cs typeface="ヒラギノ角ゴ Pro W3" charset="0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7189B5"/>
          </a:solidFill>
          <a:latin typeface="Gill Sans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-365125"/>
            <a:ext cx="9459913" cy="202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60" tIns="38160" rIns="38160" bIns="38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om de opmaak van de titeltekst te bewerken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600200"/>
            <a:ext cx="9459913" cy="611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60" tIns="69912" rIns="38160" bIns="3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om de opmaak van de overzichtstekst te bewerken</a:t>
            </a:r>
          </a:p>
          <a:p>
            <a:pPr lvl="1"/>
            <a:r>
              <a:rPr lang="en-GB"/>
              <a:t>Tweede overzichtsniveau</a:t>
            </a:r>
          </a:p>
          <a:p>
            <a:pPr lvl="2"/>
            <a:r>
              <a:rPr lang="en-GB"/>
              <a:t>Derde overzichtsniveau</a:t>
            </a:r>
          </a:p>
          <a:p>
            <a:pPr lvl="3"/>
            <a:r>
              <a:rPr lang="en-GB"/>
              <a:t>Vierde overzichtsniveau</a:t>
            </a:r>
          </a:p>
          <a:p>
            <a:pPr lvl="4"/>
            <a:r>
              <a:rPr lang="en-GB"/>
              <a:t>Vijfde overzichtsniveau</a:t>
            </a:r>
          </a:p>
          <a:p>
            <a:pPr lvl="4"/>
            <a:r>
              <a:rPr lang="en-GB"/>
              <a:t>Zesde overzichtsniveau</a:t>
            </a:r>
          </a:p>
          <a:p>
            <a:pPr lvl="4"/>
            <a:r>
              <a:rPr lang="en-GB"/>
              <a:t>Zevende overzichtsniveau</a:t>
            </a:r>
          </a:p>
          <a:p>
            <a:pPr lvl="4"/>
            <a:r>
              <a:rPr lang="en-GB"/>
              <a:t>Achtste overzichtsniveau</a:t>
            </a:r>
          </a:p>
          <a:p>
            <a:pPr lvl="4"/>
            <a:r>
              <a:rPr lang="en-GB"/>
              <a:t>Negende overzichtsniveau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832600"/>
            <a:ext cx="558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38175" y="7181850"/>
            <a:ext cx="25781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10080" rIns="0" bIns="0" anchor="ctr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sz="1600">
                <a:solidFill>
                  <a:srgbClr val="577AB1"/>
                </a:solidFill>
                <a:latin typeface="Times New Roman" charset="0"/>
                <a:ea typeface="ヒラギノ角ゴ Pro W3" charset="0"/>
                <a:cs typeface="Gill Sans" charset="0"/>
              </a:rPr>
              <a:t>Mountain Goat Software, LLC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967538"/>
            <a:ext cx="1308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952500"/>
            <a:ext cx="4432300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5F7BA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5F7BAE"/>
          </a:solidFill>
          <a:latin typeface="Gill Sans" charset="0"/>
          <a:ea typeface="ヒラギノ角ゴ Pro W3" charset="0"/>
          <a:cs typeface="ヒラギノ角ゴ Pro W3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5F7BAE"/>
          </a:solidFill>
          <a:latin typeface="Gill Sans" charset="0"/>
          <a:ea typeface="ヒラギノ角ゴ Pro W3" charset="0"/>
          <a:cs typeface="ヒラギノ角ゴ Pro W3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5F7BAE"/>
          </a:solidFill>
          <a:latin typeface="Gill Sans" charset="0"/>
          <a:ea typeface="ヒラギノ角ゴ Pro W3" charset="0"/>
          <a:cs typeface="ヒラギノ角ゴ Pro W3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5F7BAE"/>
          </a:solidFill>
          <a:latin typeface="Gill Sans" charset="0"/>
          <a:ea typeface="ヒラギノ角ゴ Pro W3" charset="0"/>
          <a:cs typeface="ヒラギノ角ゴ Pro W3" charset="0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5F7BAE"/>
          </a:solidFill>
          <a:latin typeface="Gill Sans" charset="0"/>
          <a:ea typeface="ヒラギノ角ゴ Pro W3" charset="0"/>
          <a:cs typeface="ヒラギノ角ゴ Pro W3" charset="0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5F7BAE"/>
          </a:solidFill>
          <a:latin typeface="Gill Sans" charset="0"/>
          <a:ea typeface="ヒラギノ角ゴ Pro W3" charset="0"/>
          <a:cs typeface="ヒラギノ角ゴ Pro W3" charset="0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5F7BAE"/>
          </a:solidFill>
          <a:latin typeface="Gill Sans" charset="0"/>
          <a:ea typeface="ヒラギノ角ゴ Pro W3" charset="0"/>
          <a:cs typeface="ヒラギノ角ゴ Pro W3" charset="0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5F7BAE"/>
          </a:solidFill>
          <a:latin typeface="Gill Sans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ts val="1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11" Type="http://schemas.openxmlformats.org/officeDocument/2006/relationships/image" Target="../media/image42.png"/><Relationship Id="rId5" Type="http://schemas.openxmlformats.org/officeDocument/2006/relationships/image" Target="../media/image27.png"/><Relationship Id="rId10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5.png"/><Relationship Id="rId7" Type="http://schemas.openxmlformats.org/officeDocument/2006/relationships/image" Target="../media/image41.png"/><Relationship Id="rId12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40.png"/><Relationship Id="rId4" Type="http://schemas.openxmlformats.org/officeDocument/2006/relationships/image" Target="../media/image24.png"/><Relationship Id="rId9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6371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6600">
                <a:latin typeface="+mj-lt"/>
              </a:rPr>
              <a:t>Kennismaken met Scrum</a:t>
            </a:r>
            <a:br>
              <a:rPr lang="nl-NL" sz="6600"/>
            </a:br>
            <a:endParaRPr lang="nl-NL" sz="660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54100" y="4699000"/>
            <a:ext cx="76708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71676" rIns="38160" bIns="38160" anchor="ctr"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3800" dirty="0">
                <a:latin typeface="+mn-lt"/>
              </a:rPr>
              <a:t>C# Developer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6400">
                <a:solidFill>
                  <a:srgbClr val="7189B5"/>
                </a:solidFill>
              </a:rPr>
              <a:t>Ruis in een project 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-25400" y="1379538"/>
            <a:ext cx="10172700" cy="6324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>
            <a:solidFill>
              <a:srgbClr val="8E8E8E"/>
            </a:solidFill>
            <a:miter lim="800000"/>
            <a:headEnd/>
            <a:tailEnd/>
          </a:ln>
          <a:effectLst>
            <a:outerShdw blurRad="63500" dist="50792" dir="21478145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1058863" y="3886200"/>
            <a:ext cx="4203700" cy="4203700"/>
          </a:xfrm>
          <a:prstGeom prst="ellipse">
            <a:avLst/>
          </a:prstGeom>
          <a:gradFill rotWithShape="0">
            <a:gsLst>
              <a:gs pos="0">
                <a:srgbClr val="2497D4"/>
              </a:gs>
              <a:gs pos="100000">
                <a:srgbClr val="FFFFFF"/>
              </a:gs>
            </a:gsLst>
            <a:lin ang="5400000" scaled="1"/>
          </a:gra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2109788" y="4859338"/>
            <a:ext cx="2209800" cy="2209800"/>
          </a:xfrm>
          <a:prstGeom prst="ellipse">
            <a:avLst/>
          </a:prstGeom>
          <a:gradFill rotWithShape="0">
            <a:gsLst>
              <a:gs pos="0">
                <a:srgbClr val="2497D4"/>
              </a:gs>
              <a:gs pos="100000">
                <a:srgbClr val="FFFFFF"/>
              </a:gs>
            </a:gsLst>
            <a:lin ang="5400000" scaled="1"/>
          </a:gra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725613" y="6184900"/>
            <a:ext cx="7977187" cy="19700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73125" y="2657475"/>
            <a:ext cx="2006600" cy="4902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901950" y="2568575"/>
            <a:ext cx="1588" cy="3648075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2919413" y="6202363"/>
            <a:ext cx="4143375" cy="1587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5321300" y="1397000"/>
            <a:ext cx="2921000" cy="292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2497D4"/>
              </a:gs>
            </a:gsLst>
            <a:lin ang="5400000" scaled="1"/>
          </a:gra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10400" y="1358900"/>
            <a:ext cx="1930400" cy="5473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095500" y="1371600"/>
            <a:ext cx="7912100" cy="1231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063875" y="5527675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16380" rIns="0" bIns="0" anchor="ctr">
            <a:spAutoFit/>
          </a:bodyPr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</a:tabLst>
              <a:defRPr/>
            </a:pPr>
            <a:r>
              <a:rPr lang="nl-NL" sz="260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Simpel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967163" y="3548063"/>
            <a:ext cx="1222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16380" rIns="0" bIns="0" anchor="ctr">
            <a:spAutoFit/>
          </a:bodyPr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</a:tabLst>
              <a:defRPr/>
            </a:pPr>
            <a:r>
              <a:rPr lang="nl-NL" sz="260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Complex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630863" y="3116263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16380" rIns="0" bIns="0" anchor="ctr">
            <a:spAutoFit/>
          </a:bodyPr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</a:tabLst>
              <a:defRPr/>
            </a:pPr>
            <a:r>
              <a:rPr lang="nl-NL" sz="260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Anarchie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 rot="2520000">
            <a:off x="3125788" y="4718050"/>
            <a:ext cx="203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16380" rIns="0" bIns="0" anchor="ctr">
            <a:spAutoFit/>
          </a:bodyPr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nl-NL" sz="260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Gecompliceerd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252913" y="6213475"/>
            <a:ext cx="1641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16380" rIns="0" bIns="0" anchor="ctr">
            <a:spAutoFit/>
          </a:bodyPr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nl-NL" sz="260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Technologie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 rot="-5400000">
            <a:off x="1878807" y="4194969"/>
            <a:ext cx="162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16380" rIns="0" bIns="0" anchor="ctr">
            <a:spAutoFit/>
          </a:bodyPr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nl-NL" sz="260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Eisenpakket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950913" y="2635250"/>
            <a:ext cx="1819275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12600" rIns="0" bIns="0" anchor="ctr">
            <a:spAutoFit/>
          </a:bodyPr>
          <a:lstStyle/>
          <a:p>
            <a:pPr algn="r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nl-NL" sz="200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Vrijwel geen </a:t>
            </a:r>
            <a:br>
              <a:rPr lang="nl-NL" sz="200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</a:br>
            <a:r>
              <a:rPr lang="nl-NL" sz="200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overeenstemming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008063" y="5724525"/>
            <a:ext cx="1819275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12600" rIns="0" bIns="0" anchor="ctr">
            <a:spAutoFit/>
          </a:bodyPr>
          <a:lstStyle/>
          <a:p>
            <a:pPr algn="r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nl-NL" sz="2000" dirty="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Duidelijke </a:t>
            </a:r>
            <a:br>
              <a:rPr lang="nl-NL" sz="2000" dirty="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</a:br>
            <a:r>
              <a:rPr lang="nl-NL" sz="2000" dirty="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overeenstemming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2855913" y="6723063"/>
            <a:ext cx="1384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12600" rIns="0" bIns="0" anchor="ctr">
            <a:spAutoFit/>
          </a:bodyPr>
          <a:lstStyle/>
          <a:p>
            <a:pPr algn="r">
              <a:lnSpc>
                <a:spcPct val="95000"/>
              </a:lnSpc>
              <a:buFont typeface="Times New Roman" charset="0"/>
              <a:buNone/>
              <a:tabLst>
                <a:tab pos="723900" algn="l"/>
              </a:tabLst>
              <a:defRPr/>
            </a:pPr>
            <a:r>
              <a:rPr lang="nl-NL" sz="2000" dirty="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Vrijwel zeker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6094413" y="6737350"/>
            <a:ext cx="134461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12600" rIns="0" bIns="0" anchor="ctr">
            <a:spAutoFit/>
          </a:bodyPr>
          <a:lstStyle/>
          <a:p>
            <a:pPr algn="r">
              <a:lnSpc>
                <a:spcPct val="95000"/>
              </a:lnSpc>
              <a:buFont typeface="Times New Roman" charset="0"/>
              <a:buNone/>
              <a:tabLst>
                <a:tab pos="723900" algn="l"/>
              </a:tabLst>
              <a:defRPr/>
            </a:pPr>
            <a:r>
              <a:rPr lang="nl-NL" sz="2000" dirty="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Zeer onzeker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6694488" y="4921250"/>
            <a:ext cx="31496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8820" rIns="0" bIns="0" anchor="ctr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nl-NL" sz="140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Bron: </a:t>
            </a:r>
            <a:r>
              <a:rPr lang="nl-NL" sz="1400" i="1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Strategic Management and Organizational Dynamics</a:t>
            </a:r>
            <a:r>
              <a:rPr lang="nl-NL" sz="140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 door Ralph Stacey in </a:t>
            </a:r>
            <a:r>
              <a:rPr lang="nl-NL" sz="1400" i="1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Agile Software Development with Scrum</a:t>
            </a:r>
            <a:r>
              <a:rPr lang="nl-NL" sz="1400">
                <a:solidFill>
                  <a:srgbClr val="000000"/>
                </a:solidFill>
                <a:latin typeface="Times New Roman" charset="0"/>
                <a:ea typeface="ヒラギノ角ゴ Pro W3" charset="0"/>
                <a:cs typeface="Lucida Sans Unicode" charset="0"/>
              </a:rPr>
              <a:t> door Ken Schwaber en Mike Beedle.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40825" cy="9667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800" dirty="0">
                <a:solidFill>
                  <a:srgbClr val="7189B5"/>
                </a:solidFill>
                <a:sym typeface="Gill Sans" charset="0"/>
              </a:rPr>
              <a:t>Scrum</a:t>
            </a:r>
            <a:endParaRPr lang="nl-NL" sz="4800" dirty="0">
              <a:solidFill>
                <a:srgbClr val="7189B5"/>
              </a:solidFill>
              <a:sym typeface="Gill Sans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 </a:t>
            </a:r>
          </a:p>
        </p:txBody>
      </p:sp>
      <p:grpSp>
        <p:nvGrpSpPr>
          <p:cNvPr id="74" name="Group 2"/>
          <p:cNvGrpSpPr>
            <a:grpSpLocks/>
          </p:cNvGrpSpPr>
          <p:nvPr/>
        </p:nvGrpSpPr>
        <p:grpSpPr bwMode="auto">
          <a:xfrm>
            <a:off x="622300" y="5321300"/>
            <a:ext cx="1676400" cy="622300"/>
            <a:chOff x="0" y="0"/>
            <a:chExt cx="1056" cy="392"/>
          </a:xfrm>
        </p:grpSpPr>
        <p:pic>
          <p:nvPicPr>
            <p:cNvPr id="256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40" name="Rectangle 4"/>
            <p:cNvSpPr>
              <a:spLocks/>
            </p:cNvSpPr>
            <p:nvPr/>
          </p:nvSpPr>
          <p:spPr bwMode="auto">
            <a:xfrm>
              <a:off x="299" y="124"/>
              <a:ext cx="6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nl-NL" altLang="fr-FR" sz="2400">
                  <a:solidFill>
                    <a:schemeClr val="tx1"/>
                  </a:solidFill>
                </a:rPr>
                <a:t>Cancel</a:t>
              </a:r>
            </a:p>
          </p:txBody>
        </p:sp>
      </p:grpSp>
      <p:grpSp>
        <p:nvGrpSpPr>
          <p:cNvPr id="77" name="Group 5"/>
          <p:cNvGrpSpPr>
            <a:grpSpLocks/>
          </p:cNvGrpSpPr>
          <p:nvPr/>
        </p:nvGrpSpPr>
        <p:grpSpPr bwMode="auto">
          <a:xfrm>
            <a:off x="927100" y="4876800"/>
            <a:ext cx="1676400" cy="622300"/>
            <a:chOff x="0" y="0"/>
            <a:chExt cx="1056" cy="392"/>
          </a:xfrm>
        </p:grpSpPr>
        <p:pic>
          <p:nvPicPr>
            <p:cNvPr id="2563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8" name="Rectangle 7"/>
            <p:cNvSpPr>
              <a:spLocks/>
            </p:cNvSpPr>
            <p:nvPr/>
          </p:nvSpPr>
          <p:spPr bwMode="auto">
            <a:xfrm>
              <a:off x="213" y="124"/>
              <a:ext cx="7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nl-NL" altLang="fr-FR" sz="2400">
                  <a:solidFill>
                    <a:schemeClr val="tx1"/>
                  </a:solidFill>
                </a:rPr>
                <a:t>Gift wrap</a:t>
              </a:r>
            </a:p>
          </p:txBody>
        </p:sp>
      </p:grpSp>
      <p:grpSp>
        <p:nvGrpSpPr>
          <p:cNvPr id="80" name="Group 8"/>
          <p:cNvGrpSpPr>
            <a:grpSpLocks/>
          </p:cNvGrpSpPr>
          <p:nvPr/>
        </p:nvGrpSpPr>
        <p:grpSpPr bwMode="auto">
          <a:xfrm>
            <a:off x="622300" y="4419600"/>
            <a:ext cx="1676400" cy="622300"/>
            <a:chOff x="0" y="0"/>
            <a:chExt cx="1056" cy="392"/>
          </a:xfrm>
        </p:grpSpPr>
        <p:pic>
          <p:nvPicPr>
            <p:cNvPr id="25635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6" name="Rectangle 10"/>
            <p:cNvSpPr>
              <a:spLocks/>
            </p:cNvSpPr>
            <p:nvPr/>
          </p:nvSpPr>
          <p:spPr bwMode="auto">
            <a:xfrm>
              <a:off x="310" y="124"/>
              <a:ext cx="5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nl-NL" altLang="fr-FR" sz="2400">
                  <a:solidFill>
                    <a:schemeClr val="tx1"/>
                  </a:solidFill>
                </a:rPr>
                <a:t>Return</a:t>
              </a:r>
            </a:p>
          </p:txBody>
        </p:sp>
      </p:grpSp>
      <p:grpSp>
        <p:nvGrpSpPr>
          <p:cNvPr id="83" name="Group 11"/>
          <p:cNvGrpSpPr>
            <a:grpSpLocks/>
          </p:cNvGrpSpPr>
          <p:nvPr/>
        </p:nvGrpSpPr>
        <p:grpSpPr bwMode="auto">
          <a:xfrm>
            <a:off x="4622800" y="1879600"/>
            <a:ext cx="2832100" cy="2374900"/>
            <a:chOff x="0" y="0"/>
            <a:chExt cx="1784" cy="1496"/>
          </a:xfrm>
        </p:grpSpPr>
        <p:pic>
          <p:nvPicPr>
            <p:cNvPr id="25633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84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4" name="Rectangle 13"/>
            <p:cNvSpPr>
              <a:spLocks/>
            </p:cNvSpPr>
            <p:nvPr/>
          </p:nvSpPr>
          <p:spPr bwMode="auto">
            <a:xfrm>
              <a:off x="353" y="375"/>
              <a:ext cx="89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nl-NL" altLang="fr-FR" sz="2400">
                  <a:solidFill>
                    <a:schemeClr val="tx1"/>
                  </a:solidFill>
                </a:rPr>
                <a:t>Sprint</a:t>
              </a:r>
            </a:p>
            <a:p>
              <a:r>
                <a:rPr lang="nl-NL" altLang="fr-FR" sz="2400">
                  <a:solidFill>
                    <a:schemeClr val="tx1"/>
                  </a:solidFill>
                </a:rPr>
                <a:t>2-4 weken</a:t>
              </a:r>
            </a:p>
          </p:txBody>
        </p:sp>
      </p:grpSp>
      <p:grpSp>
        <p:nvGrpSpPr>
          <p:cNvPr id="86" name="Group 14"/>
          <p:cNvGrpSpPr>
            <a:grpSpLocks/>
          </p:cNvGrpSpPr>
          <p:nvPr/>
        </p:nvGrpSpPr>
        <p:grpSpPr bwMode="auto">
          <a:xfrm>
            <a:off x="1054100" y="3117850"/>
            <a:ext cx="1676400" cy="996950"/>
            <a:chOff x="0" y="20"/>
            <a:chExt cx="1056" cy="628"/>
          </a:xfrm>
        </p:grpSpPr>
        <p:pic>
          <p:nvPicPr>
            <p:cNvPr id="25630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6"/>
              <a:ext cx="105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2" name="Rectangle 17"/>
            <p:cNvSpPr>
              <a:spLocks/>
            </p:cNvSpPr>
            <p:nvPr/>
          </p:nvSpPr>
          <p:spPr bwMode="auto">
            <a:xfrm>
              <a:off x="64" y="20"/>
              <a:ext cx="9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nl-NL" altLang="fr-FR" sz="2400">
                  <a:solidFill>
                    <a:schemeClr val="tx1"/>
                  </a:solidFill>
                </a:rPr>
                <a:t>Sprint doel</a:t>
              </a:r>
            </a:p>
          </p:txBody>
        </p:sp>
      </p:grpSp>
      <p:grpSp>
        <p:nvGrpSpPr>
          <p:cNvPr id="90" name="Group 18"/>
          <p:cNvGrpSpPr>
            <a:grpSpLocks/>
          </p:cNvGrpSpPr>
          <p:nvPr/>
        </p:nvGrpSpPr>
        <p:grpSpPr bwMode="auto">
          <a:xfrm>
            <a:off x="2806700" y="3632200"/>
            <a:ext cx="2211388" cy="1244600"/>
            <a:chOff x="0" y="0"/>
            <a:chExt cx="1393" cy="784"/>
          </a:xfrm>
        </p:grpSpPr>
        <p:pic>
          <p:nvPicPr>
            <p:cNvPr id="25628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4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9" name="Rectangle 20"/>
            <p:cNvSpPr>
              <a:spLocks/>
            </p:cNvSpPr>
            <p:nvPr/>
          </p:nvSpPr>
          <p:spPr bwMode="auto">
            <a:xfrm>
              <a:off x="321" y="288"/>
              <a:ext cx="1072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nl-NL" altLang="fr-FR" sz="2400">
                  <a:solidFill>
                    <a:schemeClr val="tx1"/>
                  </a:solidFill>
                </a:rPr>
                <a:t>Sprint backlog</a:t>
              </a:r>
            </a:p>
          </p:txBody>
        </p:sp>
      </p:grpSp>
      <p:grpSp>
        <p:nvGrpSpPr>
          <p:cNvPr id="93" name="Group 21"/>
          <p:cNvGrpSpPr>
            <a:grpSpLocks/>
          </p:cNvGrpSpPr>
          <p:nvPr/>
        </p:nvGrpSpPr>
        <p:grpSpPr bwMode="auto">
          <a:xfrm>
            <a:off x="7042150" y="3263900"/>
            <a:ext cx="2876550" cy="1739900"/>
            <a:chOff x="-65" y="0"/>
            <a:chExt cx="1811" cy="1096"/>
          </a:xfrm>
        </p:grpSpPr>
        <p:pic>
          <p:nvPicPr>
            <p:cNvPr id="25626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" y="0"/>
              <a:ext cx="928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7" name="Rectangle 23"/>
            <p:cNvSpPr>
              <a:spLocks/>
            </p:cNvSpPr>
            <p:nvPr/>
          </p:nvSpPr>
          <p:spPr bwMode="auto">
            <a:xfrm>
              <a:off x="-65" y="631"/>
              <a:ext cx="181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nl-NL" altLang="fr-FR" sz="2400">
                  <a:solidFill>
                    <a:schemeClr val="tx1"/>
                  </a:solidFill>
                </a:rPr>
                <a:t>Mogelijk uitleverbare</a:t>
              </a:r>
            </a:p>
            <a:p>
              <a:r>
                <a:rPr lang="nl-NL" altLang="fr-FR" sz="2400">
                  <a:solidFill>
                    <a:schemeClr val="tx1"/>
                  </a:solidFill>
                </a:rPr>
                <a:t>product toevoeging</a:t>
              </a:r>
            </a:p>
          </p:txBody>
        </p:sp>
      </p:grpSp>
      <p:sp>
        <p:nvSpPr>
          <p:cNvPr id="25610" name="Rectangle 24"/>
          <p:cNvSpPr>
            <a:spLocks/>
          </p:cNvSpPr>
          <p:nvPr/>
        </p:nvSpPr>
        <p:spPr bwMode="auto">
          <a:xfrm>
            <a:off x="1222375" y="5903913"/>
            <a:ext cx="10636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nl-NL" altLang="fr-FR" sz="2400">
                <a:solidFill>
                  <a:schemeClr val="tx1"/>
                </a:solidFill>
              </a:rPr>
              <a:t>Product</a:t>
            </a:r>
          </a:p>
          <a:p>
            <a:r>
              <a:rPr lang="nl-NL" altLang="fr-FR" sz="2400">
                <a:solidFill>
                  <a:schemeClr val="tx1"/>
                </a:solidFill>
              </a:rPr>
              <a:t>backlog</a:t>
            </a:r>
          </a:p>
        </p:txBody>
      </p:sp>
      <p:pic>
        <p:nvPicPr>
          <p:cNvPr id="25624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5321300"/>
            <a:ext cx="16764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2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321300"/>
            <a:ext cx="16764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0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4876800"/>
            <a:ext cx="16764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8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4419600"/>
            <a:ext cx="16764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" name="Group 37"/>
          <p:cNvGrpSpPr>
            <a:grpSpLocks/>
          </p:cNvGrpSpPr>
          <p:nvPr/>
        </p:nvGrpSpPr>
        <p:grpSpPr bwMode="auto">
          <a:xfrm>
            <a:off x="4838700" y="882650"/>
            <a:ext cx="1358900" cy="1479550"/>
            <a:chOff x="0" y="20"/>
            <a:chExt cx="856" cy="932"/>
          </a:xfrm>
        </p:grpSpPr>
        <p:pic>
          <p:nvPicPr>
            <p:cNvPr id="25616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4"/>
              <a:ext cx="856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7" name="Rectangle 39"/>
            <p:cNvSpPr>
              <a:spLocks/>
            </p:cNvSpPr>
            <p:nvPr/>
          </p:nvSpPr>
          <p:spPr bwMode="auto">
            <a:xfrm>
              <a:off x="156" y="20"/>
              <a:ext cx="5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nl-NL" altLang="fr-FR" sz="2400">
                  <a:solidFill>
                    <a:schemeClr val="tx1"/>
                  </a:solidFill>
                </a:rPr>
                <a:t>24 uur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160438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4800" dirty="0">
                <a:solidFill>
                  <a:srgbClr val="7189B5"/>
                </a:solidFill>
                <a:latin typeface="+mj-lt"/>
              </a:rPr>
              <a:t>Alles bij elkaar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93850"/>
            <a:ext cx="98044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546225" y="6134100"/>
            <a:ext cx="67437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17010" rIns="0" bIns="0" anchor="ctr"/>
          <a:lstStyle/>
          <a:p>
            <a:pPr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nl-NL" sz="2800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Afbeelding beschikbaar op www.mountaingoatsoftware.com/scrum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en-US" sz="6400">
                <a:solidFill>
                  <a:srgbClr val="5F7BAE"/>
                </a:solidFill>
              </a:rPr>
              <a:t>Sprints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55600" y="1219200"/>
            <a:ext cx="946150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69912" rIns="38160" bIns="38160"/>
          <a:lstStyle>
            <a:lvl1pPr marL="696913" indent="-444500"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marL="1039813" indent="-442913"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93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600">
                <a:solidFill>
                  <a:srgbClr val="000000"/>
                </a:solidFill>
              </a:rPr>
              <a:t>Scrum projecten maken voortgang in een serie van </a:t>
            </a:r>
            <a:r>
              <a:rPr lang="nl-NL" altLang="en-US" sz="3600">
                <a:solidFill>
                  <a:srgbClr val="000000"/>
                </a:solidFill>
              </a:rPr>
              <a:t>“</a:t>
            </a:r>
            <a:r>
              <a:rPr lang="nl-NL" altLang="fr-FR" sz="3600">
                <a:solidFill>
                  <a:srgbClr val="000000"/>
                </a:solidFill>
              </a:rPr>
              <a:t>sprints</a:t>
            </a:r>
            <a:r>
              <a:rPr lang="nl-NL" altLang="en-US" sz="3600">
                <a:solidFill>
                  <a:srgbClr val="000000"/>
                </a:solidFill>
              </a:rPr>
              <a:t>”</a:t>
            </a:r>
            <a:endParaRPr lang="nl-NL" altLang="fr-FR" sz="3600">
              <a:solidFill>
                <a:srgbClr val="000000"/>
              </a:solidFill>
            </a:endParaRPr>
          </a:p>
          <a:p>
            <a:pPr lvl="1" algn="l" eaLnBrk="1" hangingPunct="1">
              <a:lnSpc>
                <a:spcPct val="93000"/>
              </a:lnSpc>
              <a:spcBef>
                <a:spcPts val="1800"/>
              </a:spcBef>
              <a:buSzPct val="150000"/>
              <a:buFont typeface="Lucida Grande" pitchFamily="1" charset="0"/>
              <a:buChar char="•"/>
            </a:pPr>
            <a:r>
              <a:rPr lang="nl-NL" altLang="fr-FR">
                <a:solidFill>
                  <a:srgbClr val="000000"/>
                </a:solidFill>
              </a:rPr>
              <a:t>Analoog aan de Extreme Programming iteraties</a:t>
            </a:r>
          </a:p>
          <a:p>
            <a:pPr algn="l" eaLnBrk="1" hangingPunct="1">
              <a:lnSpc>
                <a:spcPct val="93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600">
                <a:solidFill>
                  <a:srgbClr val="000000"/>
                </a:solidFill>
              </a:rPr>
              <a:t>Typische lengte is 2–4 weken of maximaal een kalender maand</a:t>
            </a:r>
          </a:p>
          <a:p>
            <a:pPr algn="l" eaLnBrk="1" hangingPunct="1">
              <a:lnSpc>
                <a:spcPct val="93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600">
                <a:solidFill>
                  <a:srgbClr val="000000"/>
                </a:solidFill>
              </a:rPr>
              <a:t>Constante duur levert beter ritme op</a:t>
            </a:r>
          </a:p>
          <a:p>
            <a:pPr algn="l" eaLnBrk="1" hangingPunct="1">
              <a:lnSpc>
                <a:spcPct val="93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600">
                <a:solidFill>
                  <a:srgbClr val="000000"/>
                </a:solidFill>
              </a:rPr>
              <a:t>Ontwerpen, coderen en testen gedurende de sprint</a:t>
            </a:r>
          </a:p>
          <a:p>
            <a:pPr algn="l" eaLnBrk="1" hangingPunct="1">
              <a:lnSpc>
                <a:spcPct val="93000"/>
              </a:lnSpc>
              <a:spcBef>
                <a:spcPts val="1800"/>
              </a:spcBef>
              <a:buClrTx/>
              <a:buSzTx/>
              <a:buFontTx/>
              <a:buNone/>
            </a:pPr>
            <a:endParaRPr lang="nl-NL" altLang="fr-FR" sz="3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42900" y="20638"/>
            <a:ext cx="946150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302760" rIns="38160" bIns="3816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buFont typeface="Times New Roman" charset="0"/>
              <a:buNone/>
              <a:defRPr/>
            </a:pPr>
            <a:r>
              <a:rPr lang="nl-NL" sz="4800" dirty="0">
                <a:solidFill>
                  <a:srgbClr val="5F7BAE"/>
                </a:solidFill>
              </a:rPr>
              <a:t>Volgtijdelijke versus overlappende ontwikkeling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5499100"/>
            <a:ext cx="62547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524000" y="2857500"/>
            <a:ext cx="7315200" cy="1588"/>
          </a:xfrm>
          <a:prstGeom prst="lin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</a:endParaRP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549400" y="6438900"/>
            <a:ext cx="7315200" cy="1588"/>
          </a:xfrm>
          <a:prstGeom prst="line">
            <a:avLst/>
          </a:prstGeom>
          <a:noFill/>
          <a:ln w="63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54088" y="6553200"/>
            <a:ext cx="53451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8820" rIns="0" bIns="0" anchor="ctr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nl-NL" altLang="fr-FR" sz="1400">
                <a:solidFill>
                  <a:srgbClr val="000000"/>
                </a:solidFill>
              </a:rPr>
              <a:t>Bron: </a:t>
            </a:r>
            <a:r>
              <a:rPr lang="nl-NL" altLang="en-US" sz="1400">
                <a:solidFill>
                  <a:srgbClr val="000000"/>
                </a:solidFill>
              </a:rPr>
              <a:t>“</a:t>
            </a:r>
            <a:r>
              <a:rPr lang="nl-NL" altLang="fr-FR" sz="1400">
                <a:solidFill>
                  <a:srgbClr val="000000"/>
                </a:solidFill>
              </a:rPr>
              <a:t>The New New Product Development Game</a:t>
            </a:r>
            <a:r>
              <a:rPr lang="nl-NL" altLang="en-US" sz="1400">
                <a:solidFill>
                  <a:srgbClr val="000000"/>
                </a:solidFill>
              </a:rPr>
              <a:t>”</a:t>
            </a:r>
            <a:r>
              <a:rPr lang="nl-NL" altLang="fr-FR" sz="1400">
                <a:solidFill>
                  <a:srgbClr val="000000"/>
                </a:solidFill>
              </a:rPr>
              <a:t> door Takeuchi en Nonaka. </a:t>
            </a:r>
            <a:r>
              <a:rPr lang="nl-NL" altLang="fr-FR" sz="1400" i="1">
                <a:solidFill>
                  <a:srgbClr val="000000"/>
                </a:solidFill>
              </a:rPr>
              <a:t>Harvard Business Review,</a:t>
            </a:r>
            <a:r>
              <a:rPr lang="nl-NL" altLang="fr-FR" sz="1400">
                <a:solidFill>
                  <a:srgbClr val="000000"/>
                </a:solidFill>
              </a:rPr>
              <a:t> januari 1986.</a:t>
            </a: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1295400" y="3162300"/>
            <a:ext cx="4140200" cy="1231900"/>
          </a:xfrm>
          <a:prstGeom prst="roundRect">
            <a:avLst>
              <a:gd name="adj" fmla="val 24741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560">
            <a:solidFill>
              <a:srgbClr val="003C83"/>
            </a:solidFill>
            <a:miter lim="800000"/>
            <a:headEnd/>
            <a:tailEnd/>
          </a:ln>
          <a:effectLst>
            <a:outerShdw blurRad="63500" dist="63640" dir="2700000" algn="ctr" rotWithShape="0">
              <a:srgbClr val="000000">
                <a:alpha val="30037"/>
              </a:srgbClr>
            </a:outerShdw>
          </a:effec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sz="2400">
              <a:latin typeface="Gill Sans"/>
              <a:ea typeface="ヒラギノ角ゴ Pro W3" charset="0"/>
            </a:endParaRP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4826000" y="4076700"/>
            <a:ext cx="4140200" cy="1231900"/>
          </a:xfrm>
          <a:prstGeom prst="roundRect">
            <a:avLst>
              <a:gd name="adj" fmla="val 24741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560">
            <a:solidFill>
              <a:srgbClr val="00531C"/>
            </a:solidFill>
            <a:miter lim="800000"/>
            <a:headEnd/>
            <a:tailEnd/>
          </a:ln>
          <a:effectLst>
            <a:outerShdw blurRad="63500" dist="63640" dir="2700000" algn="ctr" rotWithShape="0">
              <a:srgbClr val="000000">
                <a:alpha val="30037"/>
              </a:srgbClr>
            </a:outerShdw>
          </a:effec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 sz="2400">
              <a:latin typeface="Gill Sans"/>
              <a:ea typeface="ヒラギノ角ゴ Pro W3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346200" y="3289300"/>
            <a:ext cx="426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760" tIns="69660" rIns="50760" bIns="50760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nl-NL" altLang="fr-FR" sz="2400">
                <a:solidFill>
                  <a:srgbClr val="FFFFFF"/>
                </a:solidFill>
              </a:rPr>
              <a:t>In plaats van alles van één ding ineens...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864100" y="4189413"/>
            <a:ext cx="44450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760" tIns="69660" rIns="50760" bIns="50760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nl-NL" sz="2400" dirty="0">
                <a:solidFill>
                  <a:srgbClr val="FFFFFF"/>
                </a:solidFill>
                <a:latin typeface="Gill Sans"/>
                <a:ea typeface="ヒラギノ角ゴ Pro W3" charset="0"/>
                <a:cs typeface="Lucida Sans Unicode" charset="0"/>
              </a:rPr>
              <a:t>...doen Scrum teams steeds een beetje van alles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508000" y="1955800"/>
            <a:ext cx="2197100" cy="596900"/>
          </a:xfrm>
          <a:prstGeom prst="rect">
            <a:avLst/>
          </a:prstGeom>
          <a:solidFill>
            <a:srgbClr val="FF99CC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16380" rIns="0" bIns="0" anchor="ctr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nl-NL" sz="2600" dirty="0">
                <a:solidFill>
                  <a:srgbClr val="FFFFFF"/>
                </a:solidFill>
                <a:latin typeface="Gill Sans"/>
                <a:ea typeface="ヒラギノ角ゴ Pro W3" charset="0"/>
                <a:cs typeface="Lucida Sans Unicode" charset="0"/>
              </a:rPr>
              <a:t>Eisenpakket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895600" y="1955800"/>
            <a:ext cx="1968500" cy="596900"/>
          </a:xfrm>
          <a:prstGeom prst="rect">
            <a:avLst/>
          </a:prstGeom>
          <a:solidFill>
            <a:srgbClr val="01FF01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16380" rIns="0" bIns="0" anchor="ctr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nl-NL" sz="2600" dirty="0">
                <a:solidFill>
                  <a:srgbClr val="FFFFFF"/>
                </a:solidFill>
                <a:latin typeface="Gill Sans"/>
                <a:ea typeface="ヒラギノ角ゴ Pro W3" charset="0"/>
                <a:cs typeface="Lucida Sans Unicode" charset="0"/>
              </a:rPr>
              <a:t>Ontwerp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054600" y="1955800"/>
            <a:ext cx="1968500" cy="596900"/>
          </a:xfrm>
          <a:prstGeom prst="rect">
            <a:avLst/>
          </a:prstGeom>
          <a:solidFill>
            <a:srgbClr val="00CC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16380" rIns="0" bIns="0" anchor="ctr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nl-NL" sz="2600" dirty="0">
                <a:solidFill>
                  <a:srgbClr val="FFFFFF"/>
                </a:solidFill>
                <a:latin typeface="Gill Sans"/>
                <a:ea typeface="ヒラギノ角ゴ Pro W3" charset="0"/>
                <a:cs typeface="Lucida Sans Unicode" charset="0"/>
              </a:rPr>
              <a:t>Bouw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7213600" y="1955800"/>
            <a:ext cx="1968500" cy="596900"/>
          </a:xfrm>
          <a:prstGeom prst="rect">
            <a:avLst/>
          </a:prstGeom>
          <a:solidFill>
            <a:srgbClr val="3366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16380" rIns="0" bIns="0" anchor="ctr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nl-NL" sz="2600">
                <a:solidFill>
                  <a:srgbClr val="FFFFFF"/>
                </a:solidFill>
                <a:latin typeface="Gill Sans"/>
                <a:ea typeface="ヒラギノ角ゴ Pro W3" charset="0"/>
                <a:cs typeface="Lucida Sans Unicode" charset="0"/>
              </a:rPr>
              <a:t>Test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nl-NL" sz="4800">
                <a:solidFill>
                  <a:srgbClr val="5F7BAE"/>
                </a:solidFill>
                <a:sym typeface="Gill Sans" charset="0"/>
              </a:rPr>
              <a:t>Geen wijzigingen tijdens een sprint</a:t>
            </a:r>
            <a:endParaRPr lang="nl-NL" sz="4800">
              <a:solidFill>
                <a:srgbClr val="5F7BAE"/>
              </a:solidFill>
              <a:sym typeface="Gill Sans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42900" y="5410200"/>
            <a:ext cx="94615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28224" rIns="0" bIns="0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0" fontAlgn="base" hangingPunct="0">
              <a:lnSpc>
                <a:spcPct val="93000"/>
              </a:lnSpc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0" fontAlgn="base" hangingPunct="0">
              <a:lnSpc>
                <a:spcPct val="93000"/>
              </a:lnSpc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0" fontAlgn="base" hangingPunct="0">
              <a:lnSpc>
                <a:spcPct val="93000"/>
              </a:lnSpc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0" fontAlgn="base" hangingPunct="0">
              <a:lnSpc>
                <a:spcPct val="93000"/>
              </a:lnSpc>
              <a:spcBef>
                <a:spcPts val="1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0" indent="-444500" eaLnBrk="1" hangingPunct="1">
              <a:spcBef>
                <a:spcPts val="9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>
                <a:solidFill>
                  <a:schemeClr val="tx1"/>
                </a:solidFill>
                <a:sym typeface="Gill Sans" charset="0"/>
              </a:rPr>
              <a:t>Plan de duur van een sprint zodanig, dat u het zich kunt veroorloven wijzigingen af te houden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794000" y="1881188"/>
            <a:ext cx="3975100" cy="3060700"/>
            <a:chOff x="0" y="0"/>
            <a:chExt cx="2504" cy="1927"/>
          </a:xfrm>
        </p:grpSpPr>
        <p:pic>
          <p:nvPicPr>
            <p:cNvPr id="32777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04" cy="1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8" name="Rectangle 6"/>
            <p:cNvSpPr>
              <a:spLocks/>
            </p:cNvSpPr>
            <p:nvPr/>
          </p:nvSpPr>
          <p:spPr bwMode="auto">
            <a:xfrm>
              <a:off x="224" y="254"/>
              <a:ext cx="2056" cy="1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</p:grpSp>
      <p:grpSp>
        <p:nvGrpSpPr>
          <p:cNvPr id="32773" name="Group 7"/>
          <p:cNvGrpSpPr>
            <a:grpSpLocks/>
          </p:cNvGrpSpPr>
          <p:nvPr/>
        </p:nvGrpSpPr>
        <p:grpSpPr bwMode="auto">
          <a:xfrm>
            <a:off x="3754438" y="2324100"/>
            <a:ext cx="2062162" cy="2171700"/>
            <a:chOff x="0" y="0"/>
            <a:chExt cx="1298" cy="1368"/>
          </a:xfrm>
        </p:grpSpPr>
        <p:pic>
          <p:nvPicPr>
            <p:cNvPr id="3277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9"/>
              <a:ext cx="1298" cy="1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6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0"/>
              <a:ext cx="623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1219200" y="1752600"/>
            <a:ext cx="1493838" cy="1116013"/>
          </a:xfrm>
          <a:prstGeom prst="lightningBolt">
            <a:avLst/>
          </a:prstGeom>
          <a:solidFill>
            <a:srgbClr val="99CCFF"/>
          </a:solidFill>
          <a:ln w="9525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nl-NL" sz="2000">
                <a:solidFill>
                  <a:schemeClr val="tx1"/>
                </a:solidFill>
                <a:latin typeface="Tahoma" charset="0"/>
                <a:ea typeface="ヒラギノ角ゴ Pro W3" charset="0"/>
                <a:sym typeface="Gill Sans" charset="0"/>
              </a:rPr>
              <a:t>Wijziging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342900" y="84138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6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>
              <a:defRPr/>
            </a:pPr>
            <a:r>
              <a:rPr lang="en-US" sz="4800" dirty="0">
                <a:solidFill>
                  <a:srgbClr val="7189B5"/>
                </a:solidFill>
                <a:sym typeface="Gill Sans" charset="0"/>
              </a:rPr>
              <a:t>Scrum framework</a:t>
            </a:r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723900" y="1079500"/>
            <a:ext cx="4140200" cy="2044700"/>
            <a:chOff x="0" y="0"/>
            <a:chExt cx="2608" cy="1288"/>
          </a:xfrm>
        </p:grpSpPr>
        <p:sp>
          <p:nvSpPr>
            <p:cNvPr id="6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3814" name="Rectangle 4"/>
            <p:cNvSpPr>
              <a:spLocks/>
            </p:cNvSpPr>
            <p:nvPr/>
          </p:nvSpPr>
          <p:spPr bwMode="auto">
            <a:xfrm>
              <a:off x="96" y="392"/>
              <a:ext cx="2344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fr-FR" sz="2800">
                  <a:solidFill>
                    <a:srgbClr val="FFFFFF"/>
                  </a:solidFill>
                </a:rPr>
                <a:t>Product eigenaar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fr-FR" sz="2800">
                  <a:solidFill>
                    <a:srgbClr val="FFFFFF"/>
                  </a:solidFill>
                </a:rPr>
                <a:t>ScrumMaster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fr-FR" sz="2800">
                  <a:solidFill>
                    <a:srgbClr val="FFFFFF"/>
                  </a:solidFill>
                </a:rPr>
                <a:t>Team</a:t>
              </a:r>
            </a:p>
          </p:txBody>
        </p:sp>
        <p:sp>
          <p:nvSpPr>
            <p:cNvPr id="33815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3816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3817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3818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3819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3820" name="Rectangle 10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en-US" altLang="fr-FR">
                  <a:solidFill>
                    <a:srgbClr val="FFFFFF"/>
                  </a:solidFill>
                </a:rPr>
                <a:t>Rollen</a:t>
              </a:r>
            </a:p>
          </p:txBody>
        </p:sp>
      </p:grpSp>
      <p:grpSp>
        <p:nvGrpSpPr>
          <p:cNvPr id="33795" name="Group 11"/>
          <p:cNvGrpSpPr>
            <a:grpSpLocks/>
          </p:cNvGrpSpPr>
          <p:nvPr/>
        </p:nvGrpSpPr>
        <p:grpSpPr bwMode="auto">
          <a:xfrm>
            <a:off x="3251200" y="2352675"/>
            <a:ext cx="4140200" cy="2527300"/>
            <a:chOff x="0" y="0"/>
            <a:chExt cx="2608" cy="1592"/>
          </a:xfrm>
        </p:grpSpPr>
        <p:sp>
          <p:nvSpPr>
            <p:cNvPr id="15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3806" name="Rectangle 13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fr-FR" sz="2800">
                  <a:solidFill>
                    <a:srgbClr val="FFFFFF"/>
                  </a:solidFill>
                </a:rPr>
                <a:t>Sprint planning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fr-FR" sz="2800">
                  <a:solidFill>
                    <a:srgbClr val="FFFFFF"/>
                  </a:solidFill>
                </a:rPr>
                <a:t>Sprint review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fr-FR" sz="2800">
                  <a:solidFill>
                    <a:srgbClr val="FFFFFF"/>
                  </a:solidFill>
                </a:rPr>
                <a:t>Sprint evaluatie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fr-FR" sz="2800">
                  <a:solidFill>
                    <a:srgbClr val="FFFFFF"/>
                  </a:solidFill>
                </a:rPr>
                <a:t>Dag. scrum meeting</a:t>
              </a:r>
            </a:p>
          </p:txBody>
        </p:sp>
        <p:sp>
          <p:nvSpPr>
            <p:cNvPr id="33807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3808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3809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3810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3811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3812" name="Rectangle 19"/>
            <p:cNvSpPr>
              <a:spLocks/>
            </p:cNvSpPr>
            <p:nvPr/>
          </p:nvSpPr>
          <p:spPr bwMode="auto">
            <a:xfrm>
              <a:off x="104" y="8"/>
              <a:ext cx="1512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en-US" altLang="fr-FR">
                  <a:solidFill>
                    <a:srgbClr val="FFFFFF"/>
                  </a:solidFill>
                </a:rPr>
                <a:t>Activiteiten</a:t>
              </a:r>
            </a:p>
          </p:txBody>
        </p:sp>
      </p:grpSp>
      <p:grpSp>
        <p:nvGrpSpPr>
          <p:cNvPr id="33796" name="Group 20"/>
          <p:cNvGrpSpPr>
            <a:grpSpLocks/>
          </p:cNvGrpSpPr>
          <p:nvPr/>
        </p:nvGrpSpPr>
        <p:grpSpPr bwMode="auto">
          <a:xfrm>
            <a:off x="5194300" y="4765675"/>
            <a:ext cx="4140200" cy="2044700"/>
            <a:chOff x="0" y="0"/>
            <a:chExt cx="2608" cy="1288"/>
          </a:xfrm>
        </p:grpSpPr>
        <p:sp>
          <p:nvSpPr>
            <p:cNvPr id="24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3798" name="Rectangle 22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fr-FR" sz="2800">
                  <a:solidFill>
                    <a:srgbClr val="FFFFFF"/>
                  </a:solidFill>
                </a:rPr>
                <a:t>Product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fr-FR" sz="2800">
                  <a:solidFill>
                    <a:srgbClr val="FFFFFF"/>
                  </a:solidFill>
                </a:rPr>
                <a:t>Sprint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en-US" altLang="fr-FR" sz="2800">
                  <a:solidFill>
                    <a:srgbClr val="FFFFFF"/>
                  </a:solidFill>
                </a:rPr>
                <a:t>Burndown charts</a:t>
              </a:r>
            </a:p>
          </p:txBody>
        </p:sp>
        <p:sp>
          <p:nvSpPr>
            <p:cNvPr id="33799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3800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3801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3802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3803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3804" name="Rectangle 28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en-US" altLang="fr-FR">
                  <a:solidFill>
                    <a:srgbClr val="FFFFFF"/>
                  </a:solidFill>
                </a:rPr>
                <a:t>Resultaten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2"/>
          <p:cNvGrpSpPr>
            <a:grpSpLocks/>
          </p:cNvGrpSpPr>
          <p:nvPr/>
        </p:nvGrpSpPr>
        <p:grpSpPr bwMode="auto">
          <a:xfrm>
            <a:off x="3278188" y="2347913"/>
            <a:ext cx="4140200" cy="2527300"/>
            <a:chOff x="0" y="0"/>
            <a:chExt cx="2608" cy="1592"/>
          </a:xfrm>
        </p:grpSpPr>
        <p:sp>
          <p:nvSpPr>
            <p:cNvPr id="59" name="AutoShape 3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4837" name="Rectangle 4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Sprint planning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Sprint review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Sprint evaluatie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Dag. scrum meeting</a:t>
              </a:r>
            </a:p>
          </p:txBody>
        </p:sp>
        <p:sp>
          <p:nvSpPr>
            <p:cNvPr id="34838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4839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40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41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4842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4843" name="Rectangle 10"/>
            <p:cNvSpPr>
              <a:spLocks/>
            </p:cNvSpPr>
            <p:nvPr/>
          </p:nvSpPr>
          <p:spPr bwMode="auto">
            <a:xfrm>
              <a:off x="104" y="8"/>
              <a:ext cx="1512" cy="3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fr-FR">
                  <a:solidFill>
                    <a:srgbClr val="FFFFFF"/>
                  </a:solidFill>
                </a:rPr>
                <a:t>Activiteiten</a:t>
              </a:r>
            </a:p>
          </p:txBody>
        </p:sp>
      </p:grpSp>
      <p:sp>
        <p:nvSpPr>
          <p:cNvPr id="67" name="AutoShape 11"/>
          <p:cNvSpPr>
            <a:spLocks/>
          </p:cNvSpPr>
          <p:nvPr/>
        </p:nvSpPr>
        <p:spPr bwMode="auto">
          <a:xfrm>
            <a:off x="5233988" y="4760913"/>
            <a:ext cx="4127500" cy="2044700"/>
          </a:xfrm>
          <a:prstGeom prst="roundRect">
            <a:avLst>
              <a:gd name="adj" fmla="val 14903"/>
            </a:avLst>
          </a:prstGeom>
          <a:solidFill>
            <a:srgbClr val="E6E6E6"/>
          </a:solidFill>
          <a:ln w="25400">
            <a:solidFill>
              <a:srgbClr val="B3B3B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34819" name="Rectangle 12"/>
          <p:cNvSpPr>
            <a:spLocks/>
          </p:cNvSpPr>
          <p:nvPr/>
        </p:nvSpPr>
        <p:spPr bwMode="auto">
          <a:xfrm>
            <a:off x="5373688" y="5383213"/>
            <a:ext cx="3771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nl-NL" altLang="fr-FR" sz="2800">
                <a:solidFill>
                  <a:srgbClr val="B3B3B3"/>
                </a:solidFill>
              </a:rPr>
              <a:t>Product backlog</a:t>
            </a:r>
          </a:p>
          <a:p>
            <a:pPr algn="l"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nl-NL" altLang="fr-FR" sz="2800">
                <a:solidFill>
                  <a:srgbClr val="B3B3B3"/>
                </a:solidFill>
              </a:rPr>
              <a:t>Sprint backlog</a:t>
            </a:r>
          </a:p>
          <a:p>
            <a:pPr algn="l" eaLnBrk="1" hangingPunct="1">
              <a:buClr>
                <a:srgbClr val="B3B3B3"/>
              </a:buClr>
              <a:buSzPct val="125000"/>
              <a:buFont typeface="Lucida Grande" pitchFamily="1" charset="0"/>
              <a:buChar char="•"/>
            </a:pPr>
            <a:r>
              <a:rPr lang="nl-NL" altLang="fr-FR" sz="2800">
                <a:solidFill>
                  <a:srgbClr val="B3B3B3"/>
                </a:solidFill>
              </a:rPr>
              <a:t>Burndown charts</a:t>
            </a:r>
          </a:p>
        </p:txBody>
      </p:sp>
      <p:sp>
        <p:nvSpPr>
          <p:cNvPr id="34820" name="Rectangle 13"/>
          <p:cNvSpPr>
            <a:spLocks/>
          </p:cNvSpPr>
          <p:nvPr/>
        </p:nvSpPr>
        <p:spPr bwMode="auto">
          <a:xfrm>
            <a:off x="5703888" y="4760913"/>
            <a:ext cx="1905000" cy="5969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fr-FR"/>
          </a:p>
        </p:txBody>
      </p:sp>
      <p:sp>
        <p:nvSpPr>
          <p:cNvPr id="34821" name="AutoShape 14"/>
          <p:cNvSpPr>
            <a:spLocks/>
          </p:cNvSpPr>
          <p:nvPr/>
        </p:nvSpPr>
        <p:spPr bwMode="auto">
          <a:xfrm rot="10800000">
            <a:off x="7494588" y="4900613"/>
            <a:ext cx="4953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34822" name="AutoShape 15"/>
          <p:cNvSpPr>
            <a:spLocks/>
          </p:cNvSpPr>
          <p:nvPr/>
        </p:nvSpPr>
        <p:spPr bwMode="auto">
          <a:xfrm>
            <a:off x="5221288" y="4760913"/>
            <a:ext cx="4953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34823" name="Rectangle 16"/>
          <p:cNvSpPr>
            <a:spLocks/>
          </p:cNvSpPr>
          <p:nvPr/>
        </p:nvSpPr>
        <p:spPr bwMode="auto">
          <a:xfrm>
            <a:off x="5221288" y="5103813"/>
            <a:ext cx="622300" cy="2540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fr-FR"/>
          </a:p>
        </p:txBody>
      </p:sp>
      <p:sp>
        <p:nvSpPr>
          <p:cNvPr id="34824" name="Rectangle 17"/>
          <p:cNvSpPr>
            <a:spLocks/>
          </p:cNvSpPr>
          <p:nvPr/>
        </p:nvSpPr>
        <p:spPr bwMode="auto">
          <a:xfrm>
            <a:off x="7367588" y="4760913"/>
            <a:ext cx="622300" cy="2540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fr-FR"/>
          </a:p>
        </p:txBody>
      </p:sp>
      <p:sp>
        <p:nvSpPr>
          <p:cNvPr id="34825" name="Rectangle 18"/>
          <p:cNvSpPr>
            <a:spLocks/>
          </p:cNvSpPr>
          <p:nvPr/>
        </p:nvSpPr>
        <p:spPr bwMode="auto">
          <a:xfrm>
            <a:off x="5386388" y="4773613"/>
            <a:ext cx="2120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/>
            <a:r>
              <a:rPr lang="nl-NL" altLang="fr-FR">
                <a:solidFill>
                  <a:srgbClr val="FFFFFF"/>
                </a:solidFill>
              </a:rPr>
              <a:t>Resultaten</a:t>
            </a:r>
          </a:p>
        </p:txBody>
      </p:sp>
      <p:sp>
        <p:nvSpPr>
          <p:cNvPr id="30" name="Rectangle 1"/>
          <p:cNvSpPr txBox="1">
            <a:spLocks noChangeArrowheads="1"/>
          </p:cNvSpPr>
          <p:nvPr/>
        </p:nvSpPr>
        <p:spPr bwMode="auto">
          <a:xfrm>
            <a:off x="342900" y="84138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6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64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 eaLnBrk="1" hangingPunct="1">
              <a:defRPr/>
            </a:pPr>
            <a:r>
              <a:rPr lang="nl-NL" sz="4800">
                <a:solidFill>
                  <a:srgbClr val="7189B5"/>
                </a:solidFill>
                <a:sym typeface="Gill Sans" charset="0"/>
              </a:rPr>
              <a:t>Scrum framework</a:t>
            </a:r>
          </a:p>
        </p:txBody>
      </p:sp>
      <p:grpSp>
        <p:nvGrpSpPr>
          <p:cNvPr id="34827" name="Group 2"/>
          <p:cNvGrpSpPr>
            <a:grpSpLocks/>
          </p:cNvGrpSpPr>
          <p:nvPr/>
        </p:nvGrpSpPr>
        <p:grpSpPr bwMode="auto">
          <a:xfrm>
            <a:off x="723900" y="1079500"/>
            <a:ext cx="4140200" cy="2044700"/>
            <a:chOff x="0" y="0"/>
            <a:chExt cx="2608" cy="1288"/>
          </a:xfrm>
        </p:grpSpPr>
        <p:sp>
          <p:nvSpPr>
            <p:cNvPr id="32" name="AutoShape 3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34829" name="Rectangle 4"/>
            <p:cNvSpPr>
              <a:spLocks/>
            </p:cNvSpPr>
            <p:nvPr/>
          </p:nvSpPr>
          <p:spPr bwMode="auto">
            <a:xfrm>
              <a:off x="96" y="392"/>
              <a:ext cx="2344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800">
                  <a:solidFill>
                    <a:srgbClr val="FFFFFF"/>
                  </a:solidFill>
                </a:rPr>
                <a:t>Product eigenaar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800">
                  <a:solidFill>
                    <a:srgbClr val="FFFFFF"/>
                  </a:solidFill>
                </a:rPr>
                <a:t>ScrumMaster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800">
                  <a:solidFill>
                    <a:srgbClr val="FFFFFF"/>
                  </a:solidFill>
                </a:rPr>
                <a:t>Team</a:t>
              </a:r>
            </a:p>
          </p:txBody>
        </p:sp>
        <p:sp>
          <p:nvSpPr>
            <p:cNvPr id="34830" name="Rectangle 5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4831" name="AutoShape 6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32" name="AutoShape 7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33" name="Rectangle 8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4834" name="Rectangle 9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34835" name="Rectangle 10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fr-FR">
                  <a:solidFill>
                    <a:srgbClr val="FFFFFF"/>
                  </a:solidFill>
                </a:rPr>
                <a:t>Rollen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211138"/>
            <a:ext cx="2438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6400">
                <a:solidFill>
                  <a:srgbClr val="5F7BAE"/>
                </a:solidFill>
              </a:rPr>
              <a:t>Product eigenaar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-25400" y="1143000"/>
            <a:ext cx="9461500" cy="662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31752" rIns="0" bIns="0"/>
          <a:lstStyle>
            <a:lvl1pPr marL="696913" indent="-44450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dirty="0"/>
              <a:t>Bepaalt de functionaliteit van het product</a:t>
            </a:r>
          </a:p>
          <a:p>
            <a:pPr algn="l">
              <a:lnSpc>
                <a:spcPct val="93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dirty="0"/>
              <a:t>Bepaalt de einddatum en inhoud</a:t>
            </a:r>
          </a:p>
          <a:p>
            <a:pPr algn="l">
              <a:lnSpc>
                <a:spcPct val="93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dirty="0"/>
              <a:t>Is verantwoordelijk voor de winstgevendheid (ROI)</a:t>
            </a:r>
          </a:p>
          <a:p>
            <a:pPr algn="l">
              <a:lnSpc>
                <a:spcPct val="93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dirty="0" err="1"/>
              <a:t>Prioriteert</a:t>
            </a:r>
            <a:r>
              <a:rPr lang="nl-NL" dirty="0"/>
              <a:t> functionaliteit in volgorde van marktwaarde</a:t>
            </a:r>
          </a:p>
          <a:p>
            <a:pPr algn="l">
              <a:lnSpc>
                <a:spcPct val="93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dirty="0"/>
              <a:t>Functionaliteit en prioriteit kunnen, naar behoefte, elke iteratie worden aangepast</a:t>
            </a:r>
          </a:p>
          <a:p>
            <a:pPr algn="l">
              <a:lnSpc>
                <a:spcPct val="93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dirty="0"/>
              <a:t>Accepteert het uiteindelijke resultaat (of niet)</a:t>
            </a:r>
            <a:endParaRPr lang="nl-NL" sz="360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306388"/>
            <a:ext cx="1828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en-US" sz="6400">
                <a:solidFill>
                  <a:srgbClr val="5F7BAE"/>
                </a:solidFill>
              </a:rPr>
              <a:t>De ScrumMaster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-101600" y="1244600"/>
            <a:ext cx="94615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64620" rIns="38160" bIns="38160"/>
          <a:lstStyle>
            <a:lvl1pPr marL="696913" indent="-44450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000" dirty="0"/>
              <a:t>Vertegenwoordigt het management naar </a:t>
            </a:r>
            <a:br>
              <a:rPr lang="nl-NL" sz="3000" dirty="0"/>
            </a:br>
            <a:r>
              <a:rPr lang="nl-NL" sz="3000" dirty="0"/>
              <a:t>het project</a:t>
            </a:r>
          </a:p>
          <a:p>
            <a:pPr algn="l">
              <a:lnSpc>
                <a:spcPct val="93000"/>
              </a:lnSpc>
              <a:spcBef>
                <a:spcPts val="11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000" dirty="0"/>
              <a:t>Verantwoordelijk voor de toepassing van Scrum waarden en normen</a:t>
            </a:r>
          </a:p>
          <a:p>
            <a:pPr algn="l">
              <a:lnSpc>
                <a:spcPct val="93000"/>
              </a:lnSpc>
              <a:spcBef>
                <a:spcPts val="11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000" dirty="0"/>
              <a:t>Verwijdert belemmeringen</a:t>
            </a:r>
          </a:p>
          <a:p>
            <a:pPr algn="l">
              <a:lnSpc>
                <a:spcPct val="93000"/>
              </a:lnSpc>
              <a:spcBef>
                <a:spcPts val="11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000" dirty="0"/>
              <a:t>Zorgt voor optimale productiviteit van het team</a:t>
            </a:r>
          </a:p>
          <a:p>
            <a:pPr algn="l">
              <a:lnSpc>
                <a:spcPct val="93000"/>
              </a:lnSpc>
              <a:spcBef>
                <a:spcPts val="11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000" dirty="0"/>
              <a:t>Zorgt voor samenwerking tussen de verschillende disciplines en rollen</a:t>
            </a:r>
          </a:p>
          <a:p>
            <a:pPr algn="l">
              <a:lnSpc>
                <a:spcPct val="93000"/>
              </a:lnSpc>
              <a:spcBef>
                <a:spcPts val="11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000" dirty="0"/>
              <a:t>Schermt het team af van verstoringen van buiten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304925" y="2163763"/>
            <a:ext cx="8332788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41580" rIns="0" bIns="0" anchor="ctr">
            <a:spAutoFit/>
          </a:bodyPr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nl-NL" sz="6600">
                <a:solidFill>
                  <a:srgbClr val="000000"/>
                </a:solidFill>
                <a:latin typeface="Gill Sans"/>
                <a:ea typeface="ヒラギノ角ゴ Pro W3" charset="0"/>
                <a:cs typeface="Arial" pitchFamily="34" charset="0"/>
              </a:rPr>
              <a:t>Een Scrum introductie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ChangeArrowheads="1"/>
          </p:cNvSpPr>
          <p:nvPr/>
        </p:nvSpPr>
        <p:spPr bwMode="auto">
          <a:xfrm>
            <a:off x="312738" y="98425"/>
            <a:ext cx="9461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3000"/>
              </a:lnSpc>
            </a:pPr>
            <a:r>
              <a:rPr lang="en-US" altLang="fr-FR" sz="4800">
                <a:solidFill>
                  <a:srgbClr val="5F7BAE"/>
                </a:solidFill>
                <a:sym typeface="Gill Sans" pitchFamily="1" charset="0"/>
              </a:rPr>
              <a:t>Het team</a:t>
            </a:r>
          </a:p>
        </p:txBody>
      </p:sp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261938" y="1584325"/>
            <a:ext cx="96647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98500" indent="-444500"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marL="1041400" indent="-444500"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9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500">
                <a:solidFill>
                  <a:schemeClr val="tx1"/>
                </a:solidFill>
                <a:sym typeface="Gill Sans" pitchFamily="1" charset="0"/>
              </a:rPr>
              <a:t>Meestal 5-9 personen</a:t>
            </a:r>
          </a:p>
          <a:p>
            <a:pPr algn="l" eaLnBrk="1" hangingPunct="1">
              <a:lnSpc>
                <a:spcPct val="90000"/>
              </a:lnSpc>
              <a:spcBef>
                <a:spcPts val="9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500">
                <a:solidFill>
                  <a:schemeClr val="tx1"/>
                </a:solidFill>
                <a:sym typeface="Gill Sans" pitchFamily="1" charset="0"/>
              </a:rPr>
              <a:t>Evenredige bezetting:</a:t>
            </a:r>
          </a:p>
          <a:p>
            <a:pPr lvl="2" algn="l" eaLnBrk="1" hangingPunct="1">
              <a:lnSpc>
                <a:spcPct val="90000"/>
              </a:lnSpc>
              <a:spcBef>
                <a:spcPts val="14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2700">
                <a:solidFill>
                  <a:schemeClr val="tx1"/>
                </a:solidFill>
                <a:sym typeface="Gill Sans" pitchFamily="1" charset="0"/>
              </a:rPr>
              <a:t>Programmeurs, testers, ervaringsdeskundige ontwerpers, etc.</a:t>
            </a:r>
          </a:p>
          <a:p>
            <a:pPr algn="l" eaLnBrk="1" hangingPunct="1">
              <a:lnSpc>
                <a:spcPct val="90000"/>
              </a:lnSpc>
              <a:spcBef>
                <a:spcPts val="9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500">
                <a:solidFill>
                  <a:schemeClr val="tx1"/>
                </a:solidFill>
                <a:sym typeface="Gill Sans" pitchFamily="1" charset="0"/>
              </a:rPr>
              <a:t>Leden full-time inzetbaar</a:t>
            </a:r>
          </a:p>
          <a:p>
            <a:pPr lvl="2" algn="l" eaLnBrk="1" hangingPunct="1">
              <a:lnSpc>
                <a:spcPct val="90000"/>
              </a:lnSpc>
              <a:spcBef>
                <a:spcPts val="14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2700">
                <a:solidFill>
                  <a:schemeClr val="tx1"/>
                </a:solidFill>
                <a:sym typeface="Gill Sans" pitchFamily="1" charset="0"/>
              </a:rPr>
              <a:t>Uitzonderingen daargelaten (zoals database administrator)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6516688" y="561975"/>
            <a:ext cx="2705100" cy="2138363"/>
            <a:chOff x="0" y="0"/>
            <a:chExt cx="1704" cy="1346"/>
          </a:xfrm>
        </p:grpSpPr>
        <p:pic>
          <p:nvPicPr>
            <p:cNvPr id="3994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3994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39948" name="Picture 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949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950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9943" name="Picture 1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9944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39945" name="Picture 1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946" name="Picture 1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947" name="Picture 14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3"/>
          <p:cNvGrpSpPr>
            <a:grpSpLocks/>
          </p:cNvGrpSpPr>
          <p:nvPr/>
        </p:nvGrpSpPr>
        <p:grpSpPr bwMode="auto">
          <a:xfrm>
            <a:off x="6546850" y="577850"/>
            <a:ext cx="2705100" cy="2138363"/>
            <a:chOff x="0" y="0"/>
            <a:chExt cx="1704" cy="1346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65" name="Group 5"/>
            <p:cNvGrpSpPr>
              <a:grpSpLocks/>
            </p:cNvGrpSpPr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4096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40972" name="Picture 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973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974" name="Picture 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0967" name="Picture 1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0968" name="Group 11"/>
              <p:cNvGrpSpPr>
                <a:grpSpLocks/>
              </p:cNvGrpSpPr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40969" name="Picture 1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970" name="Picture 1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971" name="Picture 14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40962" name="Rectangle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3000"/>
              </a:lnSpc>
            </a:pPr>
            <a:r>
              <a:rPr lang="nl-NL" altLang="fr-FR" sz="4800">
                <a:solidFill>
                  <a:srgbClr val="5F7BAE"/>
                </a:solidFill>
                <a:sym typeface="Gill Sans" pitchFamily="1" charset="0"/>
              </a:rPr>
              <a:t>Het team</a:t>
            </a:r>
          </a:p>
        </p:txBody>
      </p:sp>
      <p:sp>
        <p:nvSpPr>
          <p:cNvPr id="40963" name="Rectangle 2"/>
          <p:cNvSpPr txBox="1">
            <a:spLocks noChangeArrowheads="1"/>
          </p:cNvSpPr>
          <p:nvPr/>
        </p:nvSpPr>
        <p:spPr bwMode="auto">
          <a:xfrm>
            <a:off x="292100" y="1600200"/>
            <a:ext cx="96647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98500" indent="-342900"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marL="1041400"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400"/>
              </a:spcBef>
              <a:buFont typeface="Lucida Grande" pitchFamily="1" charset="0"/>
              <a:buChar char="•"/>
            </a:pPr>
            <a:endParaRPr lang="nl-NL" altLang="fr-FR" sz="3500">
              <a:solidFill>
                <a:srgbClr val="000000"/>
              </a:solidFill>
              <a:sym typeface="Gill Sans" pitchFamily="1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  <a:buFont typeface="Lucida Grande" pitchFamily="1" charset="0"/>
              <a:buChar char="•"/>
            </a:pPr>
            <a:r>
              <a:rPr lang="nl-NL" altLang="fr-FR" sz="3500">
                <a:solidFill>
                  <a:srgbClr val="000000"/>
                </a:solidFill>
                <a:sym typeface="Gill Sans" pitchFamily="1" charset="0"/>
              </a:rPr>
              <a:t>Teams zijn zelf-organizerend</a:t>
            </a:r>
          </a:p>
          <a:p>
            <a:pPr lvl="1" algn="l" eaLnBrk="1" hangingPunct="1">
              <a:lnSpc>
                <a:spcPct val="90000"/>
              </a:lnSpc>
              <a:spcBef>
                <a:spcPts val="1400"/>
              </a:spcBef>
              <a:buFont typeface="Lucida Grande" pitchFamily="1" charset="0"/>
              <a:buChar char="•"/>
            </a:pPr>
            <a:r>
              <a:rPr lang="nl-NL" altLang="fr-FR" sz="3100">
                <a:solidFill>
                  <a:srgbClr val="000000"/>
                </a:solidFill>
                <a:sym typeface="Gill Sans" pitchFamily="1" charset="0"/>
              </a:rPr>
              <a:t>Idealiter, geen titels doch mogelijkheden</a:t>
            </a:r>
          </a:p>
          <a:p>
            <a:pPr algn="l" eaLnBrk="1" hangingPunct="1">
              <a:lnSpc>
                <a:spcPct val="90000"/>
              </a:lnSpc>
              <a:spcBef>
                <a:spcPts val="1400"/>
              </a:spcBef>
              <a:buFont typeface="Lucida Grande" pitchFamily="1" charset="0"/>
              <a:buChar char="•"/>
            </a:pPr>
            <a:r>
              <a:rPr lang="nl-NL" altLang="fr-FR" sz="3500">
                <a:solidFill>
                  <a:srgbClr val="000000"/>
                </a:solidFill>
                <a:sym typeface="Gill Sans" pitchFamily="1" charset="0"/>
              </a:rPr>
              <a:t>Deelname mag alleen wijzigen tussen 2 sprints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1"/>
          <p:cNvGrpSpPr>
            <a:grpSpLocks/>
          </p:cNvGrpSpPr>
          <p:nvPr/>
        </p:nvGrpSpPr>
        <p:grpSpPr bwMode="auto">
          <a:xfrm>
            <a:off x="723900" y="1079500"/>
            <a:ext cx="4140200" cy="2044700"/>
            <a:chOff x="0" y="0"/>
            <a:chExt cx="2608" cy="1288"/>
          </a:xfrm>
        </p:grpSpPr>
        <p:sp>
          <p:nvSpPr>
            <p:cNvPr id="3" name="AutoShape 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2006" name="Rectangle 3"/>
            <p:cNvSpPr>
              <a:spLocks/>
            </p:cNvSpPr>
            <p:nvPr/>
          </p:nvSpPr>
          <p:spPr bwMode="auto">
            <a:xfrm>
              <a:off x="96" y="392"/>
              <a:ext cx="2119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Product eigenaar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ScrumMaster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Team</a:t>
              </a:r>
            </a:p>
          </p:txBody>
        </p:sp>
        <p:sp>
          <p:nvSpPr>
            <p:cNvPr id="42007" name="Rectangle 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42008" name="AutoShape 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42009" name="AutoShape 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42010" name="Rectangle 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42011" name="Rectangle 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42012" name="Rectangle 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fr-FR">
                  <a:solidFill>
                    <a:srgbClr val="FFFFFF"/>
                  </a:solidFill>
                </a:rPr>
                <a:t>Rollen</a:t>
              </a:r>
            </a:p>
          </p:txBody>
        </p:sp>
      </p:grpSp>
      <p:sp>
        <p:nvSpPr>
          <p:cNvPr id="41986" name="Rectangle 10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3000"/>
              </a:lnSpc>
            </a:pPr>
            <a:r>
              <a:rPr lang="nl-NL" altLang="fr-FR" sz="4800">
                <a:solidFill>
                  <a:srgbClr val="7189B5"/>
                </a:solidFill>
                <a:sym typeface="Gill Sans" pitchFamily="1" charset="0"/>
              </a:rPr>
              <a:t>Scrum framework</a:t>
            </a:r>
          </a:p>
        </p:txBody>
      </p:sp>
      <p:grpSp>
        <p:nvGrpSpPr>
          <p:cNvPr id="41987" name="Group 11"/>
          <p:cNvGrpSpPr>
            <a:grpSpLocks/>
          </p:cNvGrpSpPr>
          <p:nvPr/>
        </p:nvGrpSpPr>
        <p:grpSpPr bwMode="auto">
          <a:xfrm>
            <a:off x="5105400" y="4802188"/>
            <a:ext cx="4140200" cy="2044700"/>
            <a:chOff x="0" y="0"/>
            <a:chExt cx="2608" cy="1288"/>
          </a:xfrm>
        </p:grpSpPr>
        <p:sp>
          <p:nvSpPr>
            <p:cNvPr id="13" name="AutoShape 1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1998" name="Rectangle 13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Product backlog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Sprint backlog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Burndown charts</a:t>
              </a:r>
            </a:p>
          </p:txBody>
        </p:sp>
        <p:sp>
          <p:nvSpPr>
            <p:cNvPr id="41999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42000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42001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42002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42003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42004" name="Rectangle 1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fr-FR">
                  <a:solidFill>
                    <a:srgbClr val="FFFFFF"/>
                  </a:solidFill>
                </a:rPr>
                <a:t>Resultaten</a:t>
              </a:r>
            </a:p>
          </p:txBody>
        </p:sp>
      </p:grpSp>
      <p:grpSp>
        <p:nvGrpSpPr>
          <p:cNvPr id="41988" name="Group 20"/>
          <p:cNvGrpSpPr>
            <a:grpSpLocks/>
          </p:cNvGrpSpPr>
          <p:nvPr/>
        </p:nvGrpSpPr>
        <p:grpSpPr bwMode="auto">
          <a:xfrm>
            <a:off x="3289300" y="2419350"/>
            <a:ext cx="4140200" cy="2527300"/>
            <a:chOff x="0" y="0"/>
            <a:chExt cx="2608" cy="1592"/>
          </a:xfrm>
        </p:grpSpPr>
        <p:sp>
          <p:nvSpPr>
            <p:cNvPr id="22" name="AutoShape 21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1990" name="Rectangle 22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800">
                  <a:solidFill>
                    <a:srgbClr val="FFFFFF"/>
                  </a:solidFill>
                </a:rPr>
                <a:t>Sprint planning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800">
                  <a:solidFill>
                    <a:srgbClr val="FFFFFF"/>
                  </a:solidFill>
                </a:rPr>
                <a:t>Sprint review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800">
                  <a:solidFill>
                    <a:srgbClr val="FFFFFF"/>
                  </a:solidFill>
                </a:rPr>
                <a:t>Sprint evaluatie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800">
                  <a:solidFill>
                    <a:srgbClr val="FFFFFF"/>
                  </a:solidFill>
                </a:rPr>
                <a:t>Dag. scrum meeting</a:t>
              </a:r>
            </a:p>
          </p:txBody>
        </p:sp>
        <p:sp>
          <p:nvSpPr>
            <p:cNvPr id="41991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41992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41993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41994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41995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41996" name="Rectangle 28"/>
            <p:cNvSpPr>
              <a:spLocks/>
            </p:cNvSpPr>
            <p:nvPr/>
          </p:nvSpPr>
          <p:spPr bwMode="auto">
            <a:xfrm>
              <a:off x="104" y="8"/>
              <a:ext cx="164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fr-FR">
                  <a:solidFill>
                    <a:srgbClr val="FFFFFF"/>
                  </a:solidFill>
                </a:rPr>
                <a:t>Activiteiten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>
            <a:spLocks/>
          </p:cNvSpPr>
          <p:nvPr/>
        </p:nvSpPr>
        <p:spPr bwMode="auto">
          <a:xfrm>
            <a:off x="2463800" y="804863"/>
            <a:ext cx="5092700" cy="6019800"/>
          </a:xfrm>
          <a:prstGeom prst="roundRect">
            <a:avLst>
              <a:gd name="adj" fmla="val 598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2933700" y="804863"/>
            <a:ext cx="3492500" cy="59690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fr-FR"/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>
            <a:off x="2451100" y="804863"/>
            <a:ext cx="4953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2451100" y="1147763"/>
            <a:ext cx="622300" cy="254000"/>
          </a:xfrm>
          <a:prstGeom prst="rect">
            <a:avLst/>
          </a:prstGeom>
          <a:solidFill>
            <a:srgbClr val="003C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fr-FR"/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6235700" y="804863"/>
            <a:ext cx="622300" cy="596900"/>
            <a:chOff x="0" y="0"/>
            <a:chExt cx="392" cy="376"/>
          </a:xfrm>
        </p:grpSpPr>
        <p:sp>
          <p:nvSpPr>
            <p:cNvPr id="43045" name="AutoShape 6"/>
            <p:cNvSpPr>
              <a:spLocks/>
            </p:cNvSpPr>
            <p:nvPr/>
          </p:nvSpPr>
          <p:spPr bwMode="auto">
            <a:xfrm rot="10800000">
              <a:off x="80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43046" name="Rectangle 7"/>
            <p:cNvSpPr>
              <a:spLocks/>
            </p:cNvSpPr>
            <p:nvPr/>
          </p:nvSpPr>
          <p:spPr bwMode="auto">
            <a:xfrm>
              <a:off x="0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</p:grpSp>
      <p:sp>
        <p:nvSpPr>
          <p:cNvPr id="43014" name="Rectangle 8"/>
          <p:cNvSpPr>
            <a:spLocks/>
          </p:cNvSpPr>
          <p:nvPr/>
        </p:nvSpPr>
        <p:spPr bwMode="auto">
          <a:xfrm>
            <a:off x="2616200" y="804863"/>
            <a:ext cx="4241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6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/>
            <a:r>
              <a:rPr lang="nl-NL" altLang="fr-FR" sz="2800">
                <a:solidFill>
                  <a:srgbClr val="FFFFFF"/>
                </a:solidFill>
              </a:rPr>
              <a:t>Sprint planning meeting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17800" y="1604963"/>
            <a:ext cx="4660900" cy="1866900"/>
            <a:chOff x="0" y="0"/>
            <a:chExt cx="2936" cy="1176"/>
          </a:xfrm>
        </p:grpSpPr>
        <p:sp>
          <p:nvSpPr>
            <p:cNvPr id="11" name="AutoShape 10"/>
            <p:cNvSpPr>
              <a:spLocks/>
            </p:cNvSpPr>
            <p:nvPr/>
          </p:nvSpPr>
          <p:spPr bwMode="auto">
            <a:xfrm>
              <a:off x="0" y="0"/>
              <a:ext cx="2936" cy="1176"/>
            </a:xfrm>
            <a:prstGeom prst="roundRect">
              <a:avLst>
                <a:gd name="adj" fmla="val 16324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3040" name="Rectangle 11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43041" name="AutoShape 12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43042" name="AutoShape 13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43043" name="Rectangle 14"/>
            <p:cNvSpPr>
              <a:spLocks/>
            </p:cNvSpPr>
            <p:nvPr/>
          </p:nvSpPr>
          <p:spPr bwMode="auto">
            <a:xfrm>
              <a:off x="104" y="0"/>
              <a:ext cx="1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fr-FR" sz="2400">
                  <a:solidFill>
                    <a:srgbClr val="FFFFFF"/>
                  </a:solidFill>
                </a:rPr>
                <a:t>Sprint prioritering</a:t>
              </a:r>
            </a:p>
          </p:txBody>
        </p:sp>
        <p:sp>
          <p:nvSpPr>
            <p:cNvPr id="43044" name="Rectangle 15"/>
            <p:cNvSpPr>
              <a:spLocks/>
            </p:cNvSpPr>
            <p:nvPr/>
          </p:nvSpPr>
          <p:spPr bwMode="auto">
            <a:xfrm>
              <a:off x="40" y="336"/>
              <a:ext cx="2720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marL="280988" indent="-280988"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300">
                  <a:solidFill>
                    <a:srgbClr val="FFFFFF"/>
                  </a:solidFill>
                </a:rPr>
                <a:t>Analyseer en evalueer product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300">
                  <a:solidFill>
                    <a:srgbClr val="FFFFFF"/>
                  </a:solidFill>
                </a:rPr>
                <a:t>Bepaal sprint doel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17800" y="3649663"/>
            <a:ext cx="4660900" cy="2933700"/>
            <a:chOff x="0" y="0"/>
            <a:chExt cx="2936" cy="1848"/>
          </a:xfrm>
        </p:grpSpPr>
        <p:sp>
          <p:nvSpPr>
            <p:cNvPr id="18" name="AutoShape 17"/>
            <p:cNvSpPr>
              <a:spLocks/>
            </p:cNvSpPr>
            <p:nvPr/>
          </p:nvSpPr>
          <p:spPr bwMode="auto">
            <a:xfrm>
              <a:off x="0" y="0"/>
              <a:ext cx="2936" cy="1848"/>
            </a:xfrm>
            <a:prstGeom prst="roundRect">
              <a:avLst>
                <a:gd name="adj" fmla="val 10389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3034" name="Rectangle 18"/>
            <p:cNvSpPr>
              <a:spLocks/>
            </p:cNvSpPr>
            <p:nvPr/>
          </p:nvSpPr>
          <p:spPr bwMode="auto">
            <a:xfrm>
              <a:off x="304" y="0"/>
              <a:ext cx="1432" cy="288"/>
            </a:xfrm>
            <a:prstGeom prst="rect">
              <a:avLst/>
            </a:pr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43035" name="AutoShape 19"/>
            <p:cNvSpPr>
              <a:spLocks/>
            </p:cNvSpPr>
            <p:nvPr/>
          </p:nvSpPr>
          <p:spPr bwMode="auto">
            <a:xfrm rot="10800000">
              <a:off x="1656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43036" name="AutoShape 20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5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43037" name="Rectangle 21"/>
            <p:cNvSpPr>
              <a:spLocks/>
            </p:cNvSpPr>
            <p:nvPr/>
          </p:nvSpPr>
          <p:spPr bwMode="auto">
            <a:xfrm>
              <a:off x="104" y="0"/>
              <a:ext cx="1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fr-FR" sz="2400">
                  <a:solidFill>
                    <a:srgbClr val="FFFFFF"/>
                  </a:solidFill>
                </a:rPr>
                <a:t>Sprint planning</a:t>
              </a:r>
            </a:p>
          </p:txBody>
        </p:sp>
        <p:sp>
          <p:nvSpPr>
            <p:cNvPr id="43038" name="Rectangle 22"/>
            <p:cNvSpPr>
              <a:spLocks/>
            </p:cNvSpPr>
            <p:nvPr/>
          </p:nvSpPr>
          <p:spPr bwMode="auto">
            <a:xfrm>
              <a:off x="40" y="336"/>
              <a:ext cx="2896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marL="280988" indent="-280988"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300">
                  <a:solidFill>
                    <a:srgbClr val="FFFFFF"/>
                  </a:solidFill>
                </a:rPr>
                <a:t>Bepaal hoe sprint doel wordt bereikt (design)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300">
                  <a:solidFill>
                    <a:srgbClr val="FFFFFF"/>
                  </a:solidFill>
                </a:rPr>
                <a:t>Maak sprint backlog (taken) van product backlog items (user stories / features)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300">
                  <a:solidFill>
                    <a:srgbClr val="FFFFFF"/>
                  </a:solidFill>
                </a:rPr>
                <a:t>Schat sprint backlog in uren in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378700" y="1960563"/>
            <a:ext cx="2527300" cy="1155700"/>
            <a:chOff x="0" y="0"/>
            <a:chExt cx="1592" cy="728"/>
          </a:xfrm>
        </p:grpSpPr>
        <p:sp>
          <p:nvSpPr>
            <p:cNvPr id="43031" name="Line 24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6" name="AutoShape 25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066800" algn="l"/>
                </a:tabLst>
                <a:defRPr/>
              </a:pPr>
              <a:r>
                <a:rPr lang="nl-NL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Sprint</a:t>
              </a:r>
            </a:p>
            <a:p>
              <a:pPr>
                <a:tabLst>
                  <a:tab pos="1066800" algn="l"/>
                </a:tabLst>
                <a:defRPr/>
              </a:pPr>
              <a:r>
                <a:rPr lang="nl-NL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doel</a:t>
              </a:r>
            </a:p>
          </p:txBody>
        </p:sp>
      </p:grpSp>
      <p:sp>
        <p:nvSpPr>
          <p:cNvPr id="43018" name="Line 26"/>
          <p:cNvSpPr>
            <a:spLocks noChangeShapeType="1"/>
          </p:cNvSpPr>
          <p:nvPr/>
        </p:nvSpPr>
        <p:spPr bwMode="auto">
          <a:xfrm flipH="1">
            <a:off x="1809750" y="1403350"/>
            <a:ext cx="654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378700" y="4525963"/>
            <a:ext cx="2527300" cy="1155700"/>
            <a:chOff x="0" y="0"/>
            <a:chExt cx="1592" cy="728"/>
          </a:xfrm>
        </p:grpSpPr>
        <p:sp>
          <p:nvSpPr>
            <p:cNvPr id="29" name="AutoShape 28"/>
            <p:cNvSpPr>
              <a:spLocks/>
            </p:cNvSpPr>
            <p:nvPr/>
          </p:nvSpPr>
          <p:spPr bwMode="auto">
            <a:xfrm>
              <a:off x="528" y="0"/>
              <a:ext cx="1064" cy="728"/>
            </a:xfrm>
            <a:prstGeom prst="roundRect">
              <a:avLst>
                <a:gd name="adj" fmla="val 2637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rgbClr val="910000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066800" algn="l"/>
                </a:tabLst>
                <a:defRPr/>
              </a:pPr>
              <a:r>
                <a:rPr lang="nl-NL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Sprint</a:t>
              </a:r>
            </a:p>
            <a:p>
              <a:pPr>
                <a:tabLst>
                  <a:tab pos="1066800" algn="l"/>
                </a:tabLst>
                <a:defRPr/>
              </a:pPr>
              <a:r>
                <a:rPr lang="nl-NL">
                  <a:solidFill>
                    <a:srgbClr val="E3F0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backlog</a:t>
              </a:r>
            </a:p>
          </p:txBody>
        </p:sp>
        <p:sp>
          <p:nvSpPr>
            <p:cNvPr id="43030" name="Line 29"/>
            <p:cNvSpPr>
              <a:spLocks noChangeShapeType="1"/>
            </p:cNvSpPr>
            <p:nvPr/>
          </p:nvSpPr>
          <p:spPr bwMode="auto">
            <a:xfrm flipH="1">
              <a:off x="0" y="363"/>
              <a:ext cx="5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31" name="AutoShape 30"/>
          <p:cNvSpPr>
            <a:spLocks/>
          </p:cNvSpPr>
          <p:nvPr/>
        </p:nvSpPr>
        <p:spPr bwMode="auto">
          <a:xfrm>
            <a:off x="215900" y="3319463"/>
            <a:ext cx="1676400" cy="1016000"/>
          </a:xfrm>
          <a:prstGeom prst="roundRect">
            <a:avLst>
              <a:gd name="adj" fmla="val 30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2000" dirty="0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Business condities</a:t>
            </a:r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>
            <a:off x="215900" y="906463"/>
            <a:ext cx="1676400" cy="1016000"/>
          </a:xfrm>
          <a:prstGeom prst="roundRect">
            <a:avLst>
              <a:gd name="adj" fmla="val 30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2000" dirty="0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Team capaciteit</a:t>
            </a:r>
          </a:p>
        </p:txBody>
      </p:sp>
      <p:sp>
        <p:nvSpPr>
          <p:cNvPr id="33" name="AutoShape 32"/>
          <p:cNvSpPr>
            <a:spLocks/>
          </p:cNvSpPr>
          <p:nvPr/>
        </p:nvSpPr>
        <p:spPr bwMode="auto">
          <a:xfrm>
            <a:off x="215900" y="2112963"/>
            <a:ext cx="1676400" cy="1016000"/>
          </a:xfrm>
          <a:prstGeom prst="roundRect">
            <a:avLst>
              <a:gd name="adj" fmla="val 30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2000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Product backlog</a:t>
            </a:r>
          </a:p>
        </p:txBody>
      </p:sp>
      <p:sp>
        <p:nvSpPr>
          <p:cNvPr id="34" name="AutoShape 33"/>
          <p:cNvSpPr>
            <a:spLocks/>
          </p:cNvSpPr>
          <p:nvPr/>
        </p:nvSpPr>
        <p:spPr bwMode="auto">
          <a:xfrm>
            <a:off x="215900" y="5732463"/>
            <a:ext cx="1676400" cy="1016000"/>
          </a:xfrm>
          <a:prstGeom prst="roundRect">
            <a:avLst>
              <a:gd name="adj" fmla="val 30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2000" dirty="0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Technologie</a:t>
            </a:r>
          </a:p>
        </p:txBody>
      </p:sp>
      <p:sp>
        <p:nvSpPr>
          <p:cNvPr id="35" name="AutoShape 34"/>
          <p:cNvSpPr>
            <a:spLocks/>
          </p:cNvSpPr>
          <p:nvPr/>
        </p:nvSpPr>
        <p:spPr bwMode="auto">
          <a:xfrm>
            <a:off x="215900" y="4525963"/>
            <a:ext cx="1676400" cy="1016000"/>
          </a:xfrm>
          <a:prstGeom prst="roundRect">
            <a:avLst>
              <a:gd name="adj" fmla="val 30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7500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2000" dirty="0">
                <a:solidFill>
                  <a:srgbClr val="E3F0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Huidig product</a:t>
            </a:r>
          </a:p>
        </p:txBody>
      </p:sp>
      <p:sp>
        <p:nvSpPr>
          <p:cNvPr id="43025" name="Line 35"/>
          <p:cNvSpPr>
            <a:spLocks noChangeShapeType="1"/>
          </p:cNvSpPr>
          <p:nvPr/>
        </p:nvSpPr>
        <p:spPr bwMode="auto">
          <a:xfrm flipH="1">
            <a:off x="1809750" y="2609850"/>
            <a:ext cx="654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43026" name="Line 36"/>
          <p:cNvSpPr>
            <a:spLocks noChangeShapeType="1"/>
          </p:cNvSpPr>
          <p:nvPr/>
        </p:nvSpPr>
        <p:spPr bwMode="auto">
          <a:xfrm flipH="1">
            <a:off x="1809750" y="3816350"/>
            <a:ext cx="654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43027" name="Line 37"/>
          <p:cNvSpPr>
            <a:spLocks noChangeShapeType="1"/>
          </p:cNvSpPr>
          <p:nvPr/>
        </p:nvSpPr>
        <p:spPr bwMode="auto">
          <a:xfrm flipH="1">
            <a:off x="1809750" y="5022850"/>
            <a:ext cx="654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43028" name="Line 38"/>
          <p:cNvSpPr>
            <a:spLocks noChangeShapeType="1"/>
          </p:cNvSpPr>
          <p:nvPr/>
        </p:nvSpPr>
        <p:spPr bwMode="auto">
          <a:xfrm flipH="1">
            <a:off x="1809750" y="6229350"/>
            <a:ext cx="654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3000"/>
              </a:lnSpc>
            </a:pPr>
            <a:r>
              <a:rPr lang="nl-NL" altLang="fr-FR" sz="6400">
                <a:solidFill>
                  <a:srgbClr val="5F7BAE"/>
                </a:solidFill>
                <a:sym typeface="Gill Sans" pitchFamily="1" charset="0"/>
              </a:rPr>
              <a:t>Sprint planning</a:t>
            </a:r>
          </a:p>
        </p:txBody>
      </p:sp>
      <p:sp>
        <p:nvSpPr>
          <p:cNvPr id="44034" name="Rectangle 2"/>
          <p:cNvSpPr txBox="1">
            <a:spLocks noChangeArrowheads="1"/>
          </p:cNvSpPr>
          <p:nvPr/>
        </p:nvSpPr>
        <p:spPr bwMode="auto">
          <a:xfrm>
            <a:off x="342900" y="1217613"/>
            <a:ext cx="9461500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98500" indent="-444500"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marL="1041400"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ts val="9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100">
                <a:solidFill>
                  <a:schemeClr val="tx1"/>
                </a:solidFill>
                <a:sym typeface="Gill Sans" pitchFamily="1" charset="0"/>
              </a:rPr>
              <a:t>Team selecteert items van de product backlog welke zeker kunnen worden gerealiseerd</a:t>
            </a:r>
          </a:p>
          <a:p>
            <a:pPr algn="l" eaLnBrk="1" hangingPunct="1">
              <a:lnSpc>
                <a:spcPct val="80000"/>
              </a:lnSpc>
              <a:spcBef>
                <a:spcPts val="9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100">
                <a:solidFill>
                  <a:schemeClr val="tx1"/>
                </a:solidFill>
                <a:sym typeface="Gill Sans" pitchFamily="1" charset="0"/>
              </a:rPr>
              <a:t>Sprint backlog wordt gemaakt</a:t>
            </a:r>
          </a:p>
          <a:p>
            <a:pPr lvl="1" algn="l" eaLnBrk="1" hangingPunct="1">
              <a:lnSpc>
                <a:spcPct val="80000"/>
              </a:lnSpc>
              <a:spcBef>
                <a:spcPts val="1400"/>
              </a:spcBef>
              <a:buFont typeface="Lucida Grande" pitchFamily="1" charset="0"/>
              <a:buChar char="•"/>
            </a:pPr>
            <a:r>
              <a:rPr lang="nl-NL" altLang="fr-FR" sz="2700">
                <a:solidFill>
                  <a:srgbClr val="000000"/>
                </a:solidFill>
                <a:sym typeface="Gill Sans" pitchFamily="1" charset="0"/>
              </a:rPr>
              <a:t>Taken worden onderkend en elke taak wordt begroot (1-16 uur)</a:t>
            </a:r>
          </a:p>
          <a:p>
            <a:pPr lvl="1" algn="l" eaLnBrk="1" hangingPunct="1">
              <a:lnSpc>
                <a:spcPct val="80000"/>
              </a:lnSpc>
              <a:spcBef>
                <a:spcPts val="1400"/>
              </a:spcBef>
              <a:buFont typeface="Lucida Grande" pitchFamily="1" charset="0"/>
              <a:buChar char="•"/>
            </a:pPr>
            <a:r>
              <a:rPr lang="nl-NL" altLang="fr-FR" sz="2700">
                <a:solidFill>
                  <a:srgbClr val="000000"/>
                </a:solidFill>
                <a:sym typeface="Gill Sans" pitchFamily="1" charset="0"/>
              </a:rPr>
              <a:t>Gezamenlijk, niet alleen door de ScrumMaster</a:t>
            </a:r>
          </a:p>
          <a:p>
            <a:pPr algn="l" eaLnBrk="1" hangingPunct="1">
              <a:lnSpc>
                <a:spcPct val="80000"/>
              </a:lnSpc>
              <a:spcBef>
                <a:spcPts val="9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100">
                <a:solidFill>
                  <a:schemeClr val="tx1"/>
                </a:solidFill>
                <a:sym typeface="Gill Sans" pitchFamily="1" charset="0"/>
              </a:rPr>
              <a:t>High-level ontwerp wordt overwogen</a:t>
            </a:r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 flipH="1">
            <a:off x="4660900" y="5770563"/>
            <a:ext cx="639763" cy="0"/>
          </a:xfrm>
          <a:prstGeom prst="line">
            <a:avLst/>
          </a:prstGeom>
          <a:noFill/>
          <a:ln w="50800">
            <a:solidFill>
              <a:srgbClr val="577AB1">
                <a:alpha val="50195"/>
              </a:srgbClr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9938" y="4452938"/>
            <a:ext cx="3898900" cy="26035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27000" dist="101599" dir="3119987" algn="ctr" rotWithShape="0">
              <a:schemeClr val="bg2">
                <a:alpha val="74997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</a:extLst>
        </p:spPr>
        <p:txBody>
          <a:bodyPr lIns="152400" tIns="152400" rIns="152400" bIns="152400"/>
          <a:lstStyle>
            <a:lvl1pPr eaLnBrk="0" hangingPunct="0">
              <a:tabLst>
                <a:tab pos="4572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4572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4572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4572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4572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nl-NL" altLang="fr-FR">
                <a:solidFill>
                  <a:schemeClr val="tx1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Als vacantie planner, wil ik foto</a:t>
            </a:r>
            <a:r>
              <a:rPr lang="nl-NL" altLang="en-US">
                <a:solidFill>
                  <a:schemeClr val="tx1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’</a:t>
            </a:r>
            <a:r>
              <a:rPr lang="nl-NL" altLang="fr-FR">
                <a:solidFill>
                  <a:schemeClr val="tx1"/>
                </a:solidFill>
                <a:latin typeface="Comic Sans MS" panose="030F0702030302020204" pitchFamily="66" charset="0"/>
                <a:sym typeface="Comic Sans MS" panose="030F0702030302020204" pitchFamily="66" charset="0"/>
              </a:rPr>
              <a:t>s van de hotels kunnen zien.</a:t>
            </a: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5308600" y="4627563"/>
            <a:ext cx="4521200" cy="2286000"/>
            <a:chOff x="0" y="0"/>
            <a:chExt cx="2848" cy="1440"/>
          </a:xfrm>
        </p:grpSpPr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0" y="0"/>
              <a:ext cx="2848" cy="1440"/>
            </a:xfrm>
            <a:prstGeom prst="roundRect">
              <a:avLst>
                <a:gd name="adj" fmla="val 1333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44039" name="Rectangle 7"/>
            <p:cNvSpPr>
              <a:spLocks/>
            </p:cNvSpPr>
            <p:nvPr/>
          </p:nvSpPr>
          <p:spPr bwMode="auto">
            <a:xfrm>
              <a:off x="40" y="48"/>
              <a:ext cx="2760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fr-FR" sz="2200">
                  <a:solidFill>
                    <a:srgbClr val="FFFFFF"/>
                  </a:solidFill>
                </a:rPr>
                <a:t>Bouw de tussenlaag (8 hours)</a:t>
              </a:r>
            </a:p>
            <a:p>
              <a:pPr algn="l" eaLnBrk="1" hangingPunct="1"/>
              <a:r>
                <a:rPr lang="nl-NL" altLang="fr-FR" sz="2200">
                  <a:solidFill>
                    <a:srgbClr val="FFFFFF"/>
                  </a:solidFill>
                </a:rPr>
                <a:t>Bouw de user interface (4)</a:t>
              </a:r>
            </a:p>
            <a:p>
              <a:pPr algn="l" eaLnBrk="1" hangingPunct="1"/>
              <a:r>
                <a:rPr lang="nl-NL" altLang="fr-FR" sz="2200">
                  <a:solidFill>
                    <a:srgbClr val="FFFFFF"/>
                  </a:solidFill>
                </a:rPr>
                <a:t>Schrijf test plan (4)</a:t>
              </a:r>
            </a:p>
            <a:p>
              <a:pPr algn="l" eaLnBrk="1" hangingPunct="1"/>
              <a:r>
                <a:rPr lang="nl-NL" altLang="fr-FR" sz="2200">
                  <a:solidFill>
                    <a:srgbClr val="FFFFFF"/>
                  </a:solidFill>
                </a:rPr>
                <a:t>Bouw de </a:t>
              </a:r>
              <a:r>
                <a:rPr lang="nl-NL" altLang="en-US" sz="2200">
                  <a:solidFill>
                    <a:srgbClr val="FFFFFF"/>
                  </a:solidFill>
                </a:rPr>
                <a:t>“</a:t>
              </a:r>
              <a:r>
                <a:rPr lang="nl-NL" altLang="fr-FR" sz="2200">
                  <a:solidFill>
                    <a:srgbClr val="FFFFFF"/>
                  </a:solidFill>
                </a:rPr>
                <a:t>Foo</a:t>
              </a:r>
              <a:r>
                <a:rPr lang="nl-NL" altLang="en-US" sz="2200">
                  <a:solidFill>
                    <a:srgbClr val="FFFFFF"/>
                  </a:solidFill>
                </a:rPr>
                <a:t>”</a:t>
              </a:r>
              <a:r>
                <a:rPr lang="nl-NL" altLang="fr-FR" sz="2200">
                  <a:solidFill>
                    <a:srgbClr val="FFFFFF"/>
                  </a:solidFill>
                </a:rPr>
                <a:t> class (6)</a:t>
              </a:r>
            </a:p>
            <a:p>
              <a:pPr algn="l" eaLnBrk="1" hangingPunct="1"/>
              <a:r>
                <a:rPr lang="nl-NL" altLang="fr-FR" sz="2200">
                  <a:solidFill>
                    <a:srgbClr val="FFFFFF"/>
                  </a:solidFill>
                </a:rPr>
                <a:t>Werk performance testen bij (4)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992188"/>
            <a:ext cx="3965575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6400" dirty="0">
                <a:solidFill>
                  <a:srgbClr val="5F7BAE"/>
                </a:solidFill>
              </a:rPr>
              <a:t>De dagelijkse scrum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42900" y="1600200"/>
            <a:ext cx="9461500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151560" rIns="38160" bIns="38160"/>
          <a:lstStyle>
            <a:lvl1pPr marL="696913" indent="-44450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 marL="1039813" indent="-442913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75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 dirty="0"/>
              <a:t>Eigenschappen</a:t>
            </a:r>
          </a:p>
          <a:p>
            <a:pPr lvl="1" algn="l">
              <a:lnSpc>
                <a:spcPct val="75000"/>
              </a:lnSpc>
              <a:spcBef>
                <a:spcPts val="1500"/>
              </a:spcBef>
              <a:buSzPct val="150000"/>
              <a:buFont typeface="Lucida Grande" charset="0"/>
              <a:buChar char="•"/>
              <a:defRPr/>
            </a:pPr>
            <a:r>
              <a:rPr lang="nl-NL" dirty="0"/>
              <a:t>Dagelijks</a:t>
            </a:r>
          </a:p>
          <a:p>
            <a:pPr lvl="1" algn="l">
              <a:lnSpc>
                <a:spcPct val="75000"/>
              </a:lnSpc>
              <a:spcBef>
                <a:spcPts val="1500"/>
              </a:spcBef>
              <a:buSzPct val="150000"/>
              <a:buFont typeface="Lucida Grande" charset="0"/>
              <a:buChar char="•"/>
              <a:defRPr/>
            </a:pPr>
            <a:r>
              <a:rPr lang="nl-NL" dirty="0"/>
              <a:t>Maximaal 15-minuten</a:t>
            </a:r>
          </a:p>
          <a:p>
            <a:pPr lvl="1" algn="l">
              <a:lnSpc>
                <a:spcPct val="75000"/>
              </a:lnSpc>
              <a:spcBef>
                <a:spcPts val="1500"/>
              </a:spcBef>
              <a:buSzPct val="150000"/>
              <a:buFont typeface="Lucida Grande" charset="0"/>
              <a:buChar char="•"/>
              <a:defRPr/>
            </a:pPr>
            <a:r>
              <a:rPr lang="nl-NL" dirty="0"/>
              <a:t>Staand</a:t>
            </a:r>
          </a:p>
          <a:p>
            <a:pPr algn="l">
              <a:lnSpc>
                <a:spcPct val="75000"/>
              </a:lnSpc>
              <a:spcBef>
                <a:spcPts val="15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 dirty="0"/>
              <a:t>Niet bedoeld om problemen op te lossen</a:t>
            </a:r>
          </a:p>
          <a:p>
            <a:pPr lvl="1" algn="l">
              <a:lnSpc>
                <a:spcPct val="75000"/>
              </a:lnSpc>
              <a:spcBef>
                <a:spcPts val="1500"/>
              </a:spcBef>
              <a:buSzPct val="150000"/>
              <a:buFont typeface="Lucida Grande" charset="0"/>
              <a:buChar char="•"/>
              <a:defRPr/>
            </a:pPr>
            <a:r>
              <a:rPr lang="nl-NL" dirty="0"/>
              <a:t>Iedereen welkom</a:t>
            </a:r>
          </a:p>
          <a:p>
            <a:pPr lvl="1" algn="l">
              <a:lnSpc>
                <a:spcPct val="75000"/>
              </a:lnSpc>
              <a:spcBef>
                <a:spcPts val="1500"/>
              </a:spcBef>
              <a:buSzPct val="150000"/>
              <a:buFont typeface="Lucida Grande" charset="0"/>
              <a:buChar char="•"/>
              <a:defRPr/>
            </a:pPr>
            <a:r>
              <a:rPr lang="nl-NL" dirty="0"/>
              <a:t>Alleen de teamleden, </a:t>
            </a:r>
            <a:r>
              <a:rPr lang="nl-NL" dirty="0" err="1"/>
              <a:t>ScrumMaster</a:t>
            </a:r>
            <a:r>
              <a:rPr lang="nl-NL" dirty="0"/>
              <a:t> en de product eigenaar mogen praten</a:t>
            </a:r>
          </a:p>
          <a:p>
            <a:pPr algn="l">
              <a:lnSpc>
                <a:spcPct val="75000"/>
              </a:lnSpc>
              <a:spcBef>
                <a:spcPts val="15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 dirty="0"/>
              <a:t>Helpt onnodige andere meetings te voorkomen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3000"/>
              </a:lnSpc>
            </a:pPr>
            <a:r>
              <a:rPr lang="nl-NL" altLang="fr-FR" sz="4800">
                <a:solidFill>
                  <a:srgbClr val="5F7BAE"/>
                </a:solidFill>
                <a:sym typeface="Gill Sans" pitchFamily="1" charset="0"/>
              </a:rPr>
              <a:t>Iedereen beantwoord 3 vragen</a:t>
            </a:r>
          </a:p>
        </p:txBody>
      </p:sp>
      <p:sp>
        <p:nvSpPr>
          <p:cNvPr id="47106" name="Rectangle 2"/>
          <p:cNvSpPr txBox="1">
            <a:spLocks noChangeArrowheads="1"/>
          </p:cNvSpPr>
          <p:nvPr/>
        </p:nvSpPr>
        <p:spPr bwMode="auto">
          <a:xfrm>
            <a:off x="342900" y="5753100"/>
            <a:ext cx="9461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98500" indent="-342900"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marL="1041400"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ts val="1800"/>
              </a:spcBef>
              <a:buFont typeface="Lucida Grande" pitchFamily="1" charset="0"/>
              <a:buChar char="•"/>
            </a:pPr>
            <a:r>
              <a:rPr lang="nl-NL" altLang="fr-FR">
                <a:solidFill>
                  <a:srgbClr val="000000"/>
                </a:solidFill>
                <a:sym typeface="Gill Sans" pitchFamily="1" charset="0"/>
              </a:rPr>
              <a:t>Dit is </a:t>
            </a:r>
            <a:r>
              <a:rPr lang="nl-NL" altLang="fr-FR" i="1">
                <a:solidFill>
                  <a:srgbClr val="FF0000"/>
                </a:solidFill>
                <a:sym typeface="Gill Sans" pitchFamily="1" charset="0"/>
              </a:rPr>
              <a:t>geen</a:t>
            </a:r>
            <a:r>
              <a:rPr lang="nl-NL" altLang="fr-FR">
                <a:solidFill>
                  <a:srgbClr val="000000"/>
                </a:solidFill>
                <a:sym typeface="Gill Sans" pitchFamily="1" charset="0"/>
              </a:rPr>
              <a:t> statusrapport voor de ScrumMaster</a:t>
            </a:r>
          </a:p>
          <a:p>
            <a:pPr lvl="1" algn="l" eaLnBrk="1" hangingPunct="1">
              <a:lnSpc>
                <a:spcPct val="70000"/>
              </a:lnSpc>
              <a:spcBef>
                <a:spcPts val="1800"/>
              </a:spcBef>
              <a:buFont typeface="Lucida Grande" pitchFamily="1" charset="0"/>
              <a:buChar char="•"/>
            </a:pPr>
            <a:r>
              <a:rPr lang="nl-NL" altLang="fr-FR">
                <a:solidFill>
                  <a:srgbClr val="000000"/>
                </a:solidFill>
                <a:sym typeface="Gill Sans" pitchFamily="1" charset="0"/>
              </a:rPr>
              <a:t>Dit zijn afspraken tussen gelijken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676400" y="1054100"/>
            <a:ext cx="6870700" cy="1524000"/>
            <a:chOff x="0" y="0"/>
            <a:chExt cx="4328" cy="960"/>
          </a:xfrm>
        </p:grpSpPr>
        <p:sp>
          <p:nvSpPr>
            <p:cNvPr id="5" name="AutoShape 4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l">
                <a:tabLst>
                  <a:tab pos="1066800" algn="l"/>
                </a:tabLst>
                <a:defRPr/>
              </a:pPr>
              <a:r>
                <a:rPr lang="nl-NL" sz="360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Wat heb je gisteren gedaan?</a:t>
              </a:r>
            </a:p>
          </p:txBody>
        </p:sp>
        <p:grpSp>
          <p:nvGrpSpPr>
            <p:cNvPr id="47119" name="Group 5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7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7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/>
              <a:p>
                <a:pPr>
                  <a:tabLst>
                    <a:tab pos="1066800" algn="l"/>
                  </a:tabLst>
                  <a:defRPr/>
                </a:pPr>
                <a:r>
                  <a:rPr lang="nl-NL" sz="50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1</a:t>
                </a:r>
              </a:p>
            </p:txBody>
          </p:sp>
        </p:grpSp>
      </p:grpSp>
      <p:grpSp>
        <p:nvGrpSpPr>
          <p:cNvPr id="47108" name="Group 8"/>
          <p:cNvGrpSpPr>
            <a:grpSpLocks/>
          </p:cNvGrpSpPr>
          <p:nvPr/>
        </p:nvGrpSpPr>
        <p:grpSpPr bwMode="auto">
          <a:xfrm>
            <a:off x="1676400" y="2590800"/>
            <a:ext cx="6870700" cy="1524000"/>
            <a:chOff x="0" y="0"/>
            <a:chExt cx="4328" cy="960"/>
          </a:xfrm>
        </p:grpSpPr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l">
                <a:tabLst>
                  <a:tab pos="1066800" algn="l"/>
                </a:tabLst>
                <a:defRPr/>
              </a:pPr>
              <a:r>
                <a:rPr lang="nl-NL" sz="360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Wat ga je vandaag doen?</a:t>
              </a:r>
            </a:p>
          </p:txBody>
        </p:sp>
        <p:grpSp>
          <p:nvGrpSpPr>
            <p:cNvPr id="47115" name="Group 10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12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Rectangle 12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/>
              <a:p>
                <a:pPr>
                  <a:tabLst>
                    <a:tab pos="1066800" algn="l"/>
                  </a:tabLst>
                  <a:defRPr/>
                </a:pPr>
                <a:r>
                  <a:rPr lang="nl-NL" sz="50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2</a:t>
                </a:r>
              </a:p>
            </p:txBody>
          </p:sp>
        </p:grpSp>
      </p:grpSp>
      <p:grpSp>
        <p:nvGrpSpPr>
          <p:cNvPr id="47109" name="Group 13"/>
          <p:cNvGrpSpPr>
            <a:grpSpLocks/>
          </p:cNvGrpSpPr>
          <p:nvPr/>
        </p:nvGrpSpPr>
        <p:grpSpPr bwMode="auto">
          <a:xfrm>
            <a:off x="1676400" y="4127500"/>
            <a:ext cx="6870700" cy="1524000"/>
            <a:chOff x="0" y="0"/>
            <a:chExt cx="4328" cy="960"/>
          </a:xfrm>
        </p:grpSpPr>
        <p:sp>
          <p:nvSpPr>
            <p:cNvPr id="15" name="AutoShape 14"/>
            <p:cNvSpPr>
              <a:spLocks/>
            </p:cNvSpPr>
            <p:nvPr/>
          </p:nvSpPr>
          <p:spPr bwMode="auto">
            <a:xfrm>
              <a:off x="0" y="312"/>
              <a:ext cx="4264" cy="648"/>
            </a:xfrm>
            <a:prstGeom prst="roundRect">
              <a:avLst>
                <a:gd name="adj" fmla="val 2963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 algn="l">
                <a:tabLst>
                  <a:tab pos="1066800" algn="l"/>
                </a:tabLst>
                <a:defRPr/>
              </a:pPr>
              <a:r>
                <a:rPr lang="nl-NL" sz="3600">
                  <a:solidFill>
                    <a:srgbClr val="FFFFFF"/>
                  </a:solidFill>
                  <a:latin typeface="Arial" charset="0"/>
                  <a:ea typeface="ヒラギノ角ゴ Pro W3" pitchFamily="80" charset="-128"/>
                  <a:cs typeface="Arial" charset="0"/>
                  <a:sym typeface="Arial" charset="0"/>
                </a:rPr>
                <a:t>Zijn er obstakels?</a:t>
              </a:r>
            </a:p>
          </p:txBody>
        </p:sp>
        <p:grpSp>
          <p:nvGrpSpPr>
            <p:cNvPr id="47111" name="Group 15"/>
            <p:cNvGrpSpPr>
              <a:grpSpLocks/>
            </p:cNvGrpSpPr>
            <p:nvPr/>
          </p:nvGrpSpPr>
          <p:grpSpPr bwMode="auto">
            <a:xfrm>
              <a:off x="3728" y="0"/>
              <a:ext cx="600" cy="600"/>
              <a:chOff x="0" y="0"/>
              <a:chExt cx="600" cy="600"/>
            </a:xfrm>
          </p:grpSpPr>
          <p:pic>
            <p:nvPicPr>
              <p:cNvPr id="17" name="Picture 1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00" cy="6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0" dist="101600" dir="2700000" algn="ctr" rotWithShape="0">
                  <a:schemeClr val="bg2">
                    <a:alpha val="79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Rectangle 17"/>
              <p:cNvSpPr>
                <a:spLocks/>
              </p:cNvSpPr>
              <p:nvPr/>
            </p:nvSpPr>
            <p:spPr bwMode="auto">
              <a:xfrm>
                <a:off x="123" y="40"/>
                <a:ext cx="336" cy="52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399" dir="13500000" algn="ctr" rotWithShape="0">
                  <a:schemeClr val="bg2">
                    <a:alpha val="74997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/>
              <a:lstStyle/>
              <a:p>
                <a:pPr>
                  <a:tabLst>
                    <a:tab pos="1066800" algn="l"/>
                  </a:tabLst>
                  <a:defRPr/>
                </a:pPr>
                <a:r>
                  <a:rPr lang="nl-NL" sz="5000">
                    <a:solidFill>
                      <a:srgbClr val="FFFFFF"/>
                    </a:solidFill>
                    <a:latin typeface="Arial Rounded MT Bold" pitchFamily="80" charset="0"/>
                    <a:ea typeface="Arial Rounded MT Bold" pitchFamily="80" charset="0"/>
                    <a:cs typeface="Arial Rounded MT Bold" pitchFamily="80" charset="0"/>
                    <a:sym typeface="Arial Rounded MT Bold" pitchFamily="80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13" y="4878388"/>
            <a:ext cx="278765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3278188"/>
            <a:ext cx="278765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6400">
                <a:solidFill>
                  <a:srgbClr val="5F7BAE"/>
                </a:solidFill>
              </a:rPr>
              <a:t>De sprint review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42900" y="1600200"/>
            <a:ext cx="94615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151560" rIns="38160" bIns="38160"/>
          <a:lstStyle>
            <a:lvl1pPr marL="696913" indent="-44450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 marL="1039813" indent="-442913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75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 dirty="0"/>
              <a:t>Team presenteert wat het heeft bereikt tijdens de sprint</a:t>
            </a:r>
          </a:p>
          <a:p>
            <a:pPr algn="l">
              <a:lnSpc>
                <a:spcPct val="75000"/>
              </a:lnSpc>
              <a:spcBef>
                <a:spcPts val="15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 dirty="0"/>
              <a:t>Vaak een demonstratie van de nieuwe eigenschappen of architectuur</a:t>
            </a:r>
          </a:p>
          <a:p>
            <a:pPr algn="l">
              <a:lnSpc>
                <a:spcPct val="75000"/>
              </a:lnSpc>
              <a:spcBef>
                <a:spcPts val="15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 dirty="0"/>
              <a:t>Informeel</a:t>
            </a:r>
          </a:p>
          <a:p>
            <a:pPr lvl="1" algn="l">
              <a:lnSpc>
                <a:spcPct val="75000"/>
              </a:lnSpc>
              <a:spcBef>
                <a:spcPts val="1500"/>
              </a:spcBef>
              <a:buSzPct val="150000"/>
              <a:buFont typeface="Lucida Grande" charset="0"/>
              <a:buChar char="•"/>
              <a:defRPr/>
            </a:pPr>
            <a:r>
              <a:rPr lang="nl-NL" dirty="0"/>
              <a:t>2 uur voorbereidingstijd</a:t>
            </a:r>
          </a:p>
          <a:p>
            <a:pPr lvl="1" algn="l">
              <a:lnSpc>
                <a:spcPct val="75000"/>
              </a:lnSpc>
              <a:spcBef>
                <a:spcPts val="1500"/>
              </a:spcBef>
              <a:buSzPct val="150000"/>
              <a:buFont typeface="Lucida Grande" charset="0"/>
              <a:buChar char="•"/>
              <a:defRPr/>
            </a:pPr>
            <a:r>
              <a:rPr lang="nl-NL" dirty="0"/>
              <a:t>Geen slides</a:t>
            </a:r>
          </a:p>
          <a:p>
            <a:pPr algn="l">
              <a:lnSpc>
                <a:spcPct val="75000"/>
              </a:lnSpc>
              <a:spcBef>
                <a:spcPts val="15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 dirty="0"/>
              <a:t>Het hele team doet mee</a:t>
            </a:r>
          </a:p>
          <a:p>
            <a:pPr algn="l">
              <a:lnSpc>
                <a:spcPct val="75000"/>
              </a:lnSpc>
              <a:spcBef>
                <a:spcPts val="15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 dirty="0"/>
              <a:t>Iedereen is welkom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6400">
                <a:solidFill>
                  <a:srgbClr val="5F7BAE"/>
                </a:solidFill>
              </a:rPr>
              <a:t>Sprint evaluatie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42900" y="1600200"/>
            <a:ext cx="9461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151560" rIns="38160" bIns="38160"/>
          <a:lstStyle>
            <a:lvl1pPr marL="696913" indent="-44450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 marL="1039813" indent="-442913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75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/>
              <a:t>Neem regelmatig de tijd om te kijken wat wel en niet werkt</a:t>
            </a:r>
          </a:p>
          <a:p>
            <a:pPr algn="l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/>
              <a:t>Normaal tussen de 15 tot 30 minuten</a:t>
            </a:r>
          </a:p>
          <a:p>
            <a:pPr algn="l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/>
              <a:t>Aan het einde van elke sprint</a:t>
            </a:r>
          </a:p>
          <a:p>
            <a:pPr algn="l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/>
              <a:t>Het hele team doet mee:</a:t>
            </a:r>
          </a:p>
          <a:p>
            <a:pPr lvl="1" algn="l">
              <a:lnSpc>
                <a:spcPct val="75000"/>
              </a:lnSpc>
              <a:spcBef>
                <a:spcPts val="1300"/>
              </a:spcBef>
              <a:buSzPct val="150000"/>
              <a:buFont typeface="Lucida Grande" charset="0"/>
              <a:buChar char="•"/>
              <a:defRPr/>
            </a:pPr>
            <a:r>
              <a:rPr lang="nl-NL"/>
              <a:t>ScrumMaster</a:t>
            </a:r>
          </a:p>
          <a:p>
            <a:pPr lvl="1" algn="l">
              <a:lnSpc>
                <a:spcPct val="75000"/>
              </a:lnSpc>
              <a:spcBef>
                <a:spcPts val="1300"/>
              </a:spcBef>
              <a:buSzPct val="150000"/>
              <a:buFont typeface="Lucida Grande" charset="0"/>
              <a:buChar char="•"/>
              <a:defRPr/>
            </a:pPr>
            <a:r>
              <a:rPr lang="nl-NL"/>
              <a:t>Product eigenaar</a:t>
            </a:r>
          </a:p>
          <a:p>
            <a:pPr lvl="1" algn="l">
              <a:lnSpc>
                <a:spcPct val="75000"/>
              </a:lnSpc>
              <a:spcBef>
                <a:spcPts val="1300"/>
              </a:spcBef>
              <a:buSzPct val="150000"/>
              <a:buFont typeface="Lucida Grande" charset="0"/>
              <a:buChar char="•"/>
              <a:defRPr/>
            </a:pPr>
            <a:r>
              <a:rPr lang="nl-NL"/>
              <a:t>Team</a:t>
            </a:r>
          </a:p>
          <a:p>
            <a:pPr lvl="1" algn="l">
              <a:lnSpc>
                <a:spcPct val="75000"/>
              </a:lnSpc>
              <a:spcBef>
                <a:spcPts val="1300"/>
              </a:spcBef>
              <a:buSzPct val="150000"/>
              <a:buFont typeface="Lucida Grande" charset="0"/>
              <a:buChar char="•"/>
              <a:defRPr/>
            </a:pPr>
            <a:r>
              <a:rPr lang="nl-NL"/>
              <a:t>Eventueel klanten en anderen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ts val="1200"/>
              </a:spcBef>
            </a:pPr>
            <a:r>
              <a:rPr lang="nl-NL" altLang="fr-FR" sz="4800">
                <a:solidFill>
                  <a:srgbClr val="5F7BAE"/>
                </a:solidFill>
                <a:sym typeface="Gill Sans" pitchFamily="1" charset="0"/>
              </a:rPr>
              <a:t>Starten / Stoppen / Doorgaan</a:t>
            </a:r>
          </a:p>
        </p:txBody>
      </p:sp>
      <p:sp>
        <p:nvSpPr>
          <p:cNvPr id="52226" name="Rectangle 2"/>
          <p:cNvSpPr txBox="1">
            <a:spLocks noChangeArrowheads="1"/>
          </p:cNvSpPr>
          <p:nvPr/>
        </p:nvSpPr>
        <p:spPr bwMode="auto">
          <a:xfrm>
            <a:off x="342900" y="1600200"/>
            <a:ext cx="94615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98500" indent="-342900"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93000"/>
              </a:lnSpc>
              <a:spcBef>
                <a:spcPts val="1800"/>
              </a:spcBef>
            </a:pPr>
            <a:r>
              <a:rPr lang="nl-NL" altLang="fr-FR">
                <a:solidFill>
                  <a:srgbClr val="000000"/>
                </a:solidFill>
              </a:rPr>
              <a:t>Hele team komt bijeen en discussieert over waarmee ze zouden willen</a:t>
            </a:r>
            <a:r>
              <a:rPr lang="nl-NL" altLang="ja-JP">
                <a:solidFill>
                  <a:srgbClr val="000000"/>
                </a:solidFill>
              </a:rPr>
              <a:t>:</a:t>
            </a:r>
            <a:endParaRPr lang="nl-NL" altLang="fr-FR">
              <a:solidFill>
                <a:srgbClr val="000000"/>
              </a:solidFill>
            </a:endParaRPr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1498600" y="2819400"/>
            <a:ext cx="3822700" cy="977900"/>
          </a:xfrm>
          <a:prstGeom prst="roundRect">
            <a:avLst>
              <a:gd name="adj" fmla="val 311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40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Starten</a:t>
            </a:r>
            <a:endParaRPr lang="nl-NL" sz="36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pitchFamily="80" charset="0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3162300" y="4051300"/>
            <a:ext cx="3822700" cy="977900"/>
          </a:xfrm>
          <a:prstGeom prst="roundRect">
            <a:avLst>
              <a:gd name="adj" fmla="val 311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40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Stoppen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826000" y="5283200"/>
            <a:ext cx="3822700" cy="977900"/>
          </a:xfrm>
          <a:prstGeom prst="roundRect">
            <a:avLst>
              <a:gd name="adj" fmla="val 311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40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Doorgaan</a:t>
            </a:r>
            <a:endParaRPr lang="nl-NL" sz="36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pitchFamily="80" charset="0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grpSp>
        <p:nvGrpSpPr>
          <p:cNvPr id="52230" name="Group 6"/>
          <p:cNvGrpSpPr>
            <a:grpSpLocks/>
          </p:cNvGrpSpPr>
          <p:nvPr/>
        </p:nvGrpSpPr>
        <p:grpSpPr bwMode="auto">
          <a:xfrm>
            <a:off x="1117600" y="4851400"/>
            <a:ext cx="3275013" cy="2343150"/>
            <a:chOff x="0" y="0"/>
            <a:chExt cx="1951" cy="1476"/>
          </a:xfrm>
        </p:grpSpPr>
        <p:pic>
          <p:nvPicPr>
            <p:cNvPr id="522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51" cy="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2" name="Rectangle 8"/>
            <p:cNvSpPr>
              <a:spLocks/>
            </p:cNvSpPr>
            <p:nvPr/>
          </p:nvSpPr>
          <p:spPr bwMode="auto">
            <a:xfrm>
              <a:off x="47" y="144"/>
              <a:ext cx="172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nl-NL" altLang="fr-FR" sz="2600">
                  <a:solidFill>
                    <a:srgbClr val="FF0000"/>
                  </a:solidFill>
                  <a:latin typeface="Comic Sans MS" panose="030F0702030302020204" pitchFamily="66" charset="0"/>
                  <a:sym typeface="Comic Sans MS" panose="030F0702030302020204" pitchFamily="66" charset="0"/>
                </a:rPr>
                <a:t>Dit is slechts een van vele manieren om een sprint evaluatie te doen.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sz="6000"/>
              <a:t>We ve</a:t>
            </a:r>
            <a:r>
              <a:rPr lang="nl-NL" altLang="ja-JP" sz="6000"/>
              <a:t>rliezen de estafette</a:t>
            </a:r>
            <a:endParaRPr lang="nl-NL" sz="6000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-368300" y="5741988"/>
            <a:ext cx="49530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fr-FR"/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371600" y="2211388"/>
            <a:ext cx="7770813" cy="4495800"/>
            <a:chOff x="0" y="0"/>
            <a:chExt cx="4896" cy="2680"/>
          </a:xfrm>
        </p:grpSpPr>
        <p:sp>
          <p:nvSpPr>
            <p:cNvPr id="2" name="AutoShape 4"/>
            <p:cNvSpPr>
              <a:spLocks/>
            </p:cNvSpPr>
            <p:nvPr/>
          </p:nvSpPr>
          <p:spPr bwMode="auto">
            <a:xfrm>
              <a:off x="0" y="0"/>
              <a:ext cx="4896" cy="2680"/>
            </a:xfrm>
            <a:prstGeom prst="roundRect">
              <a:avLst>
                <a:gd name="adj" fmla="val 7162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7173" name="Rectangle 5"/>
            <p:cNvSpPr>
              <a:spLocks/>
            </p:cNvSpPr>
            <p:nvPr/>
          </p:nvSpPr>
          <p:spPr bwMode="auto">
            <a:xfrm>
              <a:off x="1936" y="2144"/>
              <a:ext cx="2648" cy="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65100" eaLnBrk="0" hangingPunct="0"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fr-FR" sz="1600">
                  <a:solidFill>
                    <a:schemeClr val="tx1"/>
                  </a:solidFill>
                </a:rPr>
                <a:t>Hirotaka Takeuchi en Ikujiro Nonaka, </a:t>
              </a:r>
              <a:r>
                <a:rPr lang="nl-NL" altLang="ja-JP" sz="1600">
                  <a:solidFill>
                    <a:schemeClr val="tx1"/>
                  </a:solidFill>
                </a:rPr>
                <a:t>“The New New Product Development Game”,  </a:t>
              </a:r>
              <a:r>
                <a:rPr lang="nl-NL" altLang="ja-JP" sz="1600" i="1">
                  <a:solidFill>
                    <a:schemeClr val="tx1"/>
                  </a:solidFill>
                </a:rPr>
                <a:t>Harvard Business Review</a:t>
              </a:r>
              <a:r>
                <a:rPr lang="nl-NL" altLang="ja-JP" sz="1600">
                  <a:solidFill>
                    <a:schemeClr val="tx1"/>
                  </a:solidFill>
                </a:rPr>
                <a:t>,</a:t>
              </a:r>
              <a:r>
                <a:rPr lang="nl-NL" altLang="ja-JP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nl-NL" altLang="ja-JP" sz="1600">
                  <a:solidFill>
                    <a:schemeClr val="tx1"/>
                  </a:solidFill>
                </a:rPr>
                <a:t>Januari 1986.</a:t>
              </a:r>
              <a:endParaRPr lang="nl-NL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10246" name="AutoShape 6"/>
            <p:cNvSpPr>
              <a:spLocks/>
            </p:cNvSpPr>
            <p:nvPr/>
          </p:nvSpPr>
          <p:spPr bwMode="auto">
            <a:xfrm rot="10800000">
              <a:off x="4576" y="2384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0247" name="AutoShape 7"/>
            <p:cNvSpPr>
              <a:spLocks/>
            </p:cNvSpPr>
            <p:nvPr/>
          </p:nvSpPr>
          <p:spPr bwMode="auto">
            <a:xfrm>
              <a:off x="1632" y="2144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10248" name="Rectangle 8"/>
            <p:cNvSpPr>
              <a:spLocks/>
            </p:cNvSpPr>
            <p:nvPr/>
          </p:nvSpPr>
          <p:spPr bwMode="auto">
            <a:xfrm>
              <a:off x="4576" y="2144"/>
              <a:ext cx="312" cy="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10249" name="Rectangle 9"/>
            <p:cNvSpPr>
              <a:spLocks/>
            </p:cNvSpPr>
            <p:nvPr/>
          </p:nvSpPr>
          <p:spPr bwMode="auto">
            <a:xfrm>
              <a:off x="1632" y="2424"/>
              <a:ext cx="312" cy="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10250" name="Rectangle 10"/>
            <p:cNvSpPr>
              <a:spLocks/>
            </p:cNvSpPr>
            <p:nvPr/>
          </p:nvSpPr>
          <p:spPr bwMode="auto">
            <a:xfrm>
              <a:off x="64" y="40"/>
              <a:ext cx="4824" cy="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ja-JP" sz="2800">
                  <a:solidFill>
                    <a:srgbClr val="FFFFFF"/>
                  </a:solidFill>
                </a:rPr>
                <a:t>“De …‘estafette’ benadering van product ontwikkeling… kan botsen met doelstellingen m.b.t. maximale snelheid en flexibiliteit.</a:t>
              </a:r>
              <a:br>
                <a:rPr lang="nl-NL" altLang="ja-JP" sz="2800">
                  <a:solidFill>
                    <a:srgbClr val="FFFFFF"/>
                  </a:solidFill>
                </a:rPr>
              </a:br>
              <a:r>
                <a:rPr lang="nl-NL" altLang="ja-JP" sz="2800">
                  <a:solidFill>
                    <a:srgbClr val="FFFFFF"/>
                  </a:solidFill>
                </a:rPr>
                <a:t>Een holistische of ‘rugby’ benadering —waarbij een team probeert om de afstand als een, de bal over en weer spelende, eenheid te overbruggen— zou in de hedendaagse concurrentiestrijd beter passen</a:t>
              </a:r>
              <a:r>
                <a:rPr lang="nl-NL" altLang="ja-JP" sz="3000">
                  <a:solidFill>
                    <a:srgbClr val="FFFFFF"/>
                  </a:solidFill>
                </a:rPr>
                <a:t>.”</a:t>
              </a:r>
              <a:endParaRPr lang="nl-NL" altLang="fr-FR" sz="3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9" name="Group 1"/>
          <p:cNvGrpSpPr>
            <a:grpSpLocks/>
          </p:cNvGrpSpPr>
          <p:nvPr/>
        </p:nvGrpSpPr>
        <p:grpSpPr bwMode="auto">
          <a:xfrm>
            <a:off x="723900" y="1079500"/>
            <a:ext cx="4140200" cy="2044700"/>
            <a:chOff x="0" y="0"/>
            <a:chExt cx="2608" cy="1288"/>
          </a:xfrm>
        </p:grpSpPr>
        <p:sp>
          <p:nvSpPr>
            <p:cNvPr id="3" name="AutoShape 2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3270" name="Rectangle 3"/>
            <p:cNvSpPr>
              <a:spLocks/>
            </p:cNvSpPr>
            <p:nvPr/>
          </p:nvSpPr>
          <p:spPr bwMode="auto">
            <a:xfrm>
              <a:off x="96" y="392"/>
              <a:ext cx="1879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Product eigenaar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ScrumMaster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Team</a:t>
              </a:r>
            </a:p>
          </p:txBody>
        </p:sp>
        <p:sp>
          <p:nvSpPr>
            <p:cNvPr id="53271" name="Rectangle 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53272" name="AutoShape 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53273" name="AutoShape 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53274" name="Rectangle 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53275" name="Rectangle 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53276" name="Rectangle 9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fr-FR">
                  <a:solidFill>
                    <a:srgbClr val="FFFFFF"/>
                  </a:solidFill>
                </a:rPr>
                <a:t>Rollen</a:t>
              </a:r>
            </a:p>
          </p:txBody>
        </p:sp>
      </p:grpSp>
      <p:sp>
        <p:nvSpPr>
          <p:cNvPr id="53250" name="Rectangle 10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lnSpc>
                <a:spcPct val="93000"/>
              </a:lnSpc>
            </a:pPr>
            <a:r>
              <a:rPr lang="nl-NL" altLang="fr-FR" sz="4800">
                <a:solidFill>
                  <a:srgbClr val="7189B5"/>
                </a:solidFill>
                <a:sym typeface="Gill Sans" pitchFamily="1" charset="0"/>
              </a:rPr>
              <a:t>Scrum framework</a:t>
            </a:r>
          </a:p>
        </p:txBody>
      </p:sp>
      <p:grpSp>
        <p:nvGrpSpPr>
          <p:cNvPr id="53251" name="Group 11"/>
          <p:cNvGrpSpPr>
            <a:grpSpLocks/>
          </p:cNvGrpSpPr>
          <p:nvPr/>
        </p:nvGrpSpPr>
        <p:grpSpPr bwMode="auto">
          <a:xfrm>
            <a:off x="3162300" y="2414588"/>
            <a:ext cx="4140200" cy="2527300"/>
            <a:chOff x="0" y="0"/>
            <a:chExt cx="2608" cy="1592"/>
          </a:xfrm>
        </p:grpSpPr>
        <p:sp>
          <p:nvSpPr>
            <p:cNvPr id="13" name="AutoShape 12"/>
            <p:cNvSpPr>
              <a:spLocks/>
            </p:cNvSpPr>
            <p:nvPr/>
          </p:nvSpPr>
          <p:spPr bwMode="auto">
            <a:xfrm>
              <a:off x="8" y="0"/>
              <a:ext cx="2600" cy="1592"/>
            </a:xfrm>
            <a:prstGeom prst="roundRect">
              <a:avLst>
                <a:gd name="adj" fmla="val 12060"/>
              </a:avLst>
            </a:prstGeom>
            <a:solidFill>
              <a:srgbClr val="E6E6E6"/>
            </a:solidFill>
            <a:ln w="25400">
              <a:solidFill>
                <a:srgbClr val="B3B3B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3262" name="Rectangle 13"/>
            <p:cNvSpPr>
              <a:spLocks/>
            </p:cNvSpPr>
            <p:nvPr/>
          </p:nvSpPr>
          <p:spPr bwMode="auto">
            <a:xfrm>
              <a:off x="96" y="392"/>
              <a:ext cx="2320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Sprint planning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Sprint review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Sprint evaluatie</a:t>
              </a:r>
            </a:p>
            <a:p>
              <a:pPr algn="l" eaLnBrk="1" hangingPunct="1">
                <a:buClr>
                  <a:srgbClr val="B3B3B3"/>
                </a:buClr>
                <a:buSzPct val="125000"/>
                <a:buFont typeface="Lucida Grande" pitchFamily="1" charset="0"/>
                <a:buChar char="•"/>
              </a:pPr>
              <a:r>
                <a:rPr lang="nl-NL" altLang="fr-FR" sz="2800">
                  <a:solidFill>
                    <a:srgbClr val="B3B3B3"/>
                  </a:solidFill>
                </a:rPr>
                <a:t>Dag. scrum meeting</a:t>
              </a:r>
            </a:p>
          </p:txBody>
        </p:sp>
        <p:sp>
          <p:nvSpPr>
            <p:cNvPr id="53263" name="Rectangle 14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53264" name="AutoShape 15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53265" name="AutoShape 16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53266" name="Rectangle 17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53267" name="Rectangle 18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53268" name="Rectangle 19"/>
            <p:cNvSpPr>
              <a:spLocks/>
            </p:cNvSpPr>
            <p:nvPr/>
          </p:nvSpPr>
          <p:spPr bwMode="auto">
            <a:xfrm>
              <a:off x="104" y="8"/>
              <a:ext cx="1640" cy="3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fr-FR">
                  <a:solidFill>
                    <a:srgbClr val="FFFFFF"/>
                  </a:solidFill>
                </a:rPr>
                <a:t>Activiteiten</a:t>
              </a:r>
            </a:p>
          </p:txBody>
        </p:sp>
      </p:grpSp>
      <p:grpSp>
        <p:nvGrpSpPr>
          <p:cNvPr id="53252" name="Group 20"/>
          <p:cNvGrpSpPr>
            <a:grpSpLocks/>
          </p:cNvGrpSpPr>
          <p:nvPr/>
        </p:nvGrpSpPr>
        <p:grpSpPr bwMode="auto">
          <a:xfrm>
            <a:off x="5105400" y="4797425"/>
            <a:ext cx="4140200" cy="2044700"/>
            <a:chOff x="0" y="0"/>
            <a:chExt cx="2608" cy="1288"/>
          </a:xfrm>
        </p:grpSpPr>
        <p:sp>
          <p:nvSpPr>
            <p:cNvPr id="22" name="AutoShape 21"/>
            <p:cNvSpPr>
              <a:spLocks/>
            </p:cNvSpPr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sp>
          <p:nvSpPr>
            <p:cNvPr id="53254" name="Rectangle 22"/>
            <p:cNvSpPr>
              <a:spLocks/>
            </p:cNvSpPr>
            <p:nvPr/>
          </p:nvSpPr>
          <p:spPr bwMode="auto">
            <a:xfrm>
              <a:off x="96" y="392"/>
              <a:ext cx="2376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800">
                  <a:solidFill>
                    <a:srgbClr val="FFFFFF"/>
                  </a:solidFill>
                </a:rPr>
                <a:t>Product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800">
                  <a:solidFill>
                    <a:srgbClr val="FFFFFF"/>
                  </a:solidFill>
                </a:rPr>
                <a:t>Sprint backlog</a:t>
              </a:r>
            </a:p>
            <a:p>
              <a:pPr algn="l" eaLnBrk="1" hangingPunct="1">
                <a:buClr>
                  <a:srgbClr val="FFFFFF"/>
                </a:buClr>
                <a:buSzPct val="125000"/>
                <a:buFont typeface="Gill Sans" pitchFamily="1" charset="0"/>
                <a:buChar char="•"/>
              </a:pPr>
              <a:r>
                <a:rPr lang="nl-NL" altLang="fr-FR" sz="2800">
                  <a:solidFill>
                    <a:srgbClr val="FFFFFF"/>
                  </a:solidFill>
                </a:rPr>
                <a:t>Burndown charts</a:t>
              </a:r>
            </a:p>
          </p:txBody>
        </p:sp>
        <p:sp>
          <p:nvSpPr>
            <p:cNvPr id="53255" name="Rectangle 23"/>
            <p:cNvSpPr>
              <a:spLocks/>
            </p:cNvSpPr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53256" name="AutoShape 24"/>
            <p:cNvSpPr>
              <a:spLocks/>
            </p:cNvSpPr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53257" name="AutoShape 25"/>
            <p:cNvSpPr>
              <a:spLocks/>
            </p:cNvSpPr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53258" name="Rectangle 26"/>
            <p:cNvSpPr>
              <a:spLocks/>
            </p:cNvSpPr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53259" name="Rectangle 27"/>
            <p:cNvSpPr>
              <a:spLocks/>
            </p:cNvSpPr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53260" name="Rectangle 28"/>
            <p:cNvSpPr>
              <a:spLocks/>
            </p:cNvSpPr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/>
            <a:lstStyle>
              <a:lvl1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1pPr>
              <a:lvl2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2pPr>
              <a:lvl3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3pPr>
              <a:lvl4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4pPr>
              <a:lvl5pPr eaLnBrk="0" hangingPunct="0"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5pPr>
              <a:lvl6pPr marL="25146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6pPr>
              <a:lvl7pPr marL="29718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7pPr>
              <a:lvl8pPr marL="34290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8pPr>
              <a:lvl9pPr marL="3886200" indent="-228600"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1066800" algn="l"/>
                </a:tabLst>
                <a:defRPr sz="3200">
                  <a:solidFill>
                    <a:schemeClr val="bg1"/>
                  </a:solidFill>
                  <a:latin typeface="Gill Sans" pitchFamily="1" charset="0"/>
                  <a:ea typeface="ヒラギノ角ゴ Pro W3" pitchFamily="1" charset="-128"/>
                </a:defRPr>
              </a:lvl9pPr>
            </a:lstStyle>
            <a:p>
              <a:pPr algn="l" eaLnBrk="1" hangingPunct="1"/>
              <a:r>
                <a:rPr lang="nl-NL" altLang="fr-FR">
                  <a:solidFill>
                    <a:srgbClr val="FFFFFF"/>
                  </a:solidFill>
                </a:rPr>
                <a:t>Resultaten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6400">
                <a:solidFill>
                  <a:srgbClr val="5F7BAE"/>
                </a:solidFill>
              </a:rPr>
              <a:t>Product backlog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483100" y="1739900"/>
            <a:ext cx="54864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132660" rIns="38160" bIns="38160"/>
          <a:lstStyle>
            <a:lvl1pPr marL="547688" indent="-293688"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75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000" dirty="0"/>
              <a:t>Het eisenpakket</a:t>
            </a:r>
          </a:p>
          <a:p>
            <a:pPr algn="l">
              <a:lnSpc>
                <a:spcPct val="75000"/>
              </a:lnSpc>
              <a:spcBef>
                <a:spcPts val="14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000" dirty="0"/>
              <a:t>Een lijst van al het gewenste werk</a:t>
            </a:r>
          </a:p>
          <a:p>
            <a:pPr algn="l">
              <a:lnSpc>
                <a:spcPct val="75000"/>
              </a:lnSpc>
              <a:spcBef>
                <a:spcPts val="14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000" dirty="0"/>
              <a:t>Idealiter zo uitgedrukt dat elk item een waarde heeft voor de gebruikers van het product</a:t>
            </a:r>
          </a:p>
          <a:p>
            <a:pPr algn="l">
              <a:lnSpc>
                <a:spcPct val="75000"/>
              </a:lnSpc>
              <a:spcBef>
                <a:spcPts val="14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000" dirty="0"/>
              <a:t>Geprioriteerd door de product eigenaar</a:t>
            </a:r>
          </a:p>
          <a:p>
            <a:pPr algn="l">
              <a:lnSpc>
                <a:spcPct val="75000"/>
              </a:lnSpc>
              <a:spcBef>
                <a:spcPts val="14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000" dirty="0"/>
              <a:t>Herprioritering aan het begin van elke sprint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321050"/>
            <a:ext cx="44958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587500" y="5943600"/>
            <a:ext cx="2806700" cy="10160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560">
            <a:solidFill>
              <a:srgbClr val="003C83"/>
            </a:solidFill>
            <a:miter lim="800000"/>
            <a:headEnd/>
            <a:tailEnd/>
          </a:ln>
          <a:effectLst>
            <a:outerShdw blurRad="63500" dist="63640" dir="2700000" algn="ctr" rotWithShape="0">
              <a:srgbClr val="000000">
                <a:alpha val="30037"/>
              </a:srgbClr>
            </a:outerShdw>
          </a:effectLst>
        </p:spPr>
        <p:txBody>
          <a:bodyPr lIns="0" tIns="19530" rIns="0" bIns="0" anchor="ctr"/>
          <a:lstStyle/>
          <a:p>
            <a:pPr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nl-NL" sz="3100" dirty="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2" charset="0"/>
              </a:rPr>
              <a:t>Dit is de product </a:t>
            </a:r>
            <a:r>
              <a:rPr lang="nl-NL" sz="3100" dirty="0" err="1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2" charset="0"/>
              </a:rPr>
              <a:t>backlog</a:t>
            </a:r>
            <a:endParaRPr lang="nl-NL" sz="3100" dirty="0">
              <a:solidFill>
                <a:srgbClr val="FFFFFF"/>
              </a:solidFill>
              <a:latin typeface="Gill Sans" pitchFamily="80" charset="0"/>
              <a:ea typeface="Gill Sans" pitchFamily="80" charset="0"/>
              <a:cs typeface="Gill Sans" pitchFamily="80" charset="0"/>
              <a:sym typeface="Gill Sans" pitchFamily="2" charset="0"/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092200" y="4597400"/>
            <a:ext cx="430213" cy="1524000"/>
          </a:xfrm>
          <a:prstGeom prst="line">
            <a:avLst/>
          </a:prstGeom>
          <a:noFill/>
          <a:ln w="38160">
            <a:solidFill>
              <a:srgbClr val="033F7F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39725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2844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4800">
                <a:solidFill>
                  <a:srgbClr val="5F7BAE"/>
                </a:solidFill>
                <a:latin typeface="+mj-lt"/>
                <a:ea typeface="+mj-ea"/>
                <a:sym typeface="Gill Sans" pitchFamily="2" charset="0"/>
              </a:rPr>
              <a:t>Voorbeeld product backlog</a:t>
            </a:r>
          </a:p>
        </p:txBody>
      </p:sp>
      <p:graphicFrame>
        <p:nvGraphicFramePr>
          <p:cNvPr id="36866" name="Group 2"/>
          <p:cNvGraphicFramePr>
            <a:graphicFrameLocks noGrp="1"/>
          </p:cNvGraphicFramePr>
          <p:nvPr/>
        </p:nvGraphicFramePr>
        <p:xfrm>
          <a:off x="787400" y="1143000"/>
          <a:ext cx="8864600" cy="5689602"/>
        </p:xfrm>
        <a:graphic>
          <a:graphicData uri="http://schemas.openxmlformats.org/drawingml/2006/table">
            <a:tbl>
              <a:tblPr/>
              <a:tblGrid>
                <a:gridCol w="66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56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1066800" algn="l"/>
                        </a:tabLst>
                      </a:pPr>
                      <a:r>
                        <a:rPr kumimoji="0" lang="nl-NL" sz="28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Backlog item</a:t>
                      </a:r>
                    </a:p>
                  </a:txBody>
                  <a:tcPr marT="20924" marB="42180" anchor="ctr" horzOverflow="overflow">
                    <a:lnL w="25560" cap="flat" cmpd="sng" algn="ctr">
                      <a:solidFill>
                        <a:srgbClr val="83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83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83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83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1066800" algn="l"/>
                        </a:tabLst>
                      </a:pPr>
                      <a:r>
                        <a:rPr kumimoji="0" lang="nl-NL" sz="28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Inschatting</a:t>
                      </a:r>
                    </a:p>
                  </a:txBody>
                  <a:tcPr marT="20924" marB="42180" anchor="ctr" horzOverflow="overflow">
                    <a:lnL w="25560" cap="flat" cmpd="sng" algn="ctr">
                      <a:solidFill>
                        <a:srgbClr val="83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83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83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83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265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De gast kan reserveren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83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3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833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231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Als gast ben ik in staat een reservering te annuleren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5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231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Als gast wil ik de datum van een reservering kunnen veranderen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3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0422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Als hotel medewerker kan ik RevPAR  (revenue-per-available-room) rapportage opvragen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8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265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Verbeter exception handling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8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265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...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30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265">
                <a:tc>
                  <a:txBody>
                    <a:bodyPr/>
                    <a:lstStyle/>
                    <a:p>
                      <a:pPr marL="1143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...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F7BAE"/>
                        </a:buClr>
                        <a:buSzPct val="150000"/>
                        <a:buFont typeface="Lucida Grande" pitchFamily="8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nl-NL" sz="24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80" charset="0"/>
                          <a:ea typeface="ヒラギノ角ゴ Pro W3" pitchFamily="80" charset="-128"/>
                          <a:cs typeface="+mn-cs"/>
                        </a:rPr>
                        <a:t>50</a:t>
                      </a:r>
                    </a:p>
                  </a:txBody>
                  <a:tcPr marT="16274" marB="42180" anchor="ctr" horzOverflow="overflow">
                    <a:lnL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5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4800" dirty="0">
                <a:solidFill>
                  <a:srgbClr val="5F7BAE"/>
                </a:solidFill>
                <a:latin typeface="+mj-lt"/>
              </a:rPr>
              <a:t>Het doel van de sprint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42900" y="1447800"/>
            <a:ext cx="94615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69912" rIns="38160" bIns="38160"/>
          <a:lstStyle>
            <a:lvl1pPr marL="696913" indent="-44450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sz="3600" dirty="0">
                <a:latin typeface="+mn-lt"/>
              </a:rPr>
              <a:t>Een korte beschrijving van de focus van het werk gedurende de sprint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342900" y="3746500"/>
            <a:ext cx="4902200" cy="1665288"/>
          </a:xfrm>
          <a:prstGeom prst="roundRect">
            <a:avLst>
              <a:gd name="adj" fmla="val 1568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560">
            <a:solidFill>
              <a:srgbClr val="003C83"/>
            </a:solidFill>
            <a:miter lim="800000"/>
            <a:headEnd/>
            <a:tailEnd/>
          </a:ln>
          <a:effectLst>
            <a:outerShdw blurRad="63500" dist="63640" dir="2700000" algn="ctr" rotWithShape="0">
              <a:srgbClr val="000000">
                <a:alpha val="30037"/>
              </a:srgbClr>
            </a:outerShdw>
          </a:effec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25500" y="3746500"/>
            <a:ext cx="3797300" cy="457200"/>
          </a:xfrm>
          <a:prstGeom prst="rect">
            <a:avLst/>
          </a:prstGeom>
          <a:solidFill>
            <a:srgbClr val="003C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 rot="10800000">
            <a:off x="3327400" y="3748088"/>
            <a:ext cx="495300" cy="457200"/>
          </a:xfrm>
          <a:custGeom>
            <a:avLst/>
            <a:gdLst>
              <a:gd name="T0" fmla="*/ 0 w 21600"/>
              <a:gd name="T1" fmla="*/ 0 h 21600"/>
              <a:gd name="T2" fmla="*/ 260433876 w 21600"/>
              <a:gd name="T3" fmla="*/ 20483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342900" y="3746500"/>
            <a:ext cx="495300" cy="457200"/>
          </a:xfrm>
          <a:custGeom>
            <a:avLst/>
            <a:gdLst>
              <a:gd name="T0" fmla="*/ 0 w 21600"/>
              <a:gd name="T1" fmla="*/ 0 h 21600"/>
              <a:gd name="T2" fmla="*/ 260433876 w 21600"/>
              <a:gd name="T3" fmla="*/ 20483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08000" y="3708400"/>
            <a:ext cx="4191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760" tIns="67140" rIns="50760" bIns="50760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nl-NL" sz="2400">
                <a:solidFill>
                  <a:srgbClr val="FFFFFF"/>
                </a:solidFill>
                <a:latin typeface="Gill Sans"/>
                <a:ea typeface="ヒラギノ角ゴ Pro W3" charset="0"/>
                <a:cs typeface="Lucida Sans Unicode" charset="0"/>
              </a:rPr>
              <a:t>Database Applicatie</a:t>
            </a: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4851400" y="4970463"/>
            <a:ext cx="4902200" cy="1703387"/>
          </a:xfrm>
          <a:prstGeom prst="roundRect">
            <a:avLst>
              <a:gd name="adj" fmla="val 1568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560">
            <a:solidFill>
              <a:srgbClr val="003C83"/>
            </a:solidFill>
            <a:miter lim="800000"/>
            <a:headEnd/>
            <a:tailEnd/>
          </a:ln>
          <a:effectLst>
            <a:outerShdw blurRad="63500" dist="63640" dir="2700000" algn="ctr" rotWithShape="0">
              <a:srgbClr val="000000">
                <a:alpha val="30037"/>
              </a:srgbClr>
            </a:outerShdw>
          </a:effec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334000" y="4970463"/>
            <a:ext cx="2603500" cy="457200"/>
          </a:xfrm>
          <a:prstGeom prst="rect">
            <a:avLst/>
          </a:prstGeom>
          <a:solidFill>
            <a:srgbClr val="003C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 rot="10800000">
            <a:off x="7835900" y="4972050"/>
            <a:ext cx="495300" cy="457200"/>
          </a:xfrm>
          <a:custGeom>
            <a:avLst/>
            <a:gdLst>
              <a:gd name="T0" fmla="*/ 0 w 21600"/>
              <a:gd name="T1" fmla="*/ 0 h 21600"/>
              <a:gd name="T2" fmla="*/ 260433876 w 21600"/>
              <a:gd name="T3" fmla="*/ 20483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4851400" y="4970463"/>
            <a:ext cx="495300" cy="457200"/>
          </a:xfrm>
          <a:custGeom>
            <a:avLst/>
            <a:gdLst>
              <a:gd name="T0" fmla="*/ 0 w 21600"/>
              <a:gd name="T1" fmla="*/ 0 h 21600"/>
              <a:gd name="T2" fmla="*/ 260433876 w 21600"/>
              <a:gd name="T3" fmla="*/ 20483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016500" y="4932363"/>
            <a:ext cx="3149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760" tIns="67140" rIns="50760" bIns="50760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95000"/>
              </a:lnSpc>
            </a:pPr>
            <a:r>
              <a:rPr lang="nl-NL" altLang="fr-FR" sz="2400">
                <a:solidFill>
                  <a:srgbClr val="FFFFFF"/>
                </a:solidFill>
              </a:rPr>
              <a:t>Financiële diensten</a:t>
            </a:r>
          </a:p>
        </p:txBody>
      </p:sp>
      <p:sp>
        <p:nvSpPr>
          <p:cNvPr id="37901" name="AutoShape 13"/>
          <p:cNvSpPr>
            <a:spLocks noChangeArrowheads="1"/>
          </p:cNvSpPr>
          <p:nvPr/>
        </p:nvSpPr>
        <p:spPr bwMode="auto">
          <a:xfrm>
            <a:off x="4851400" y="2781300"/>
            <a:ext cx="4902200" cy="1536700"/>
          </a:xfrm>
          <a:prstGeom prst="roundRect">
            <a:avLst>
              <a:gd name="adj" fmla="val 1983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560">
            <a:solidFill>
              <a:srgbClr val="003C83"/>
            </a:solidFill>
            <a:miter lim="800000"/>
            <a:headEnd/>
            <a:tailEnd/>
          </a:ln>
          <a:effectLst>
            <a:outerShdw blurRad="63500" dist="63640" dir="2700000" algn="ctr" rotWithShape="0">
              <a:srgbClr val="000000">
                <a:alpha val="30037"/>
              </a:srgbClr>
            </a:outerShdw>
          </a:effec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5334000" y="2781300"/>
            <a:ext cx="2603500" cy="457200"/>
          </a:xfrm>
          <a:prstGeom prst="rect">
            <a:avLst/>
          </a:prstGeom>
          <a:solidFill>
            <a:srgbClr val="003C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37903" name="AutoShape 15"/>
          <p:cNvSpPr>
            <a:spLocks noChangeArrowheads="1"/>
          </p:cNvSpPr>
          <p:nvPr/>
        </p:nvSpPr>
        <p:spPr bwMode="auto">
          <a:xfrm rot="10800000">
            <a:off x="7835900" y="2782888"/>
            <a:ext cx="495300" cy="457200"/>
          </a:xfrm>
          <a:custGeom>
            <a:avLst/>
            <a:gdLst>
              <a:gd name="T0" fmla="*/ 0 w 21600"/>
              <a:gd name="T1" fmla="*/ 0 h 21600"/>
              <a:gd name="T2" fmla="*/ 260433876 w 21600"/>
              <a:gd name="T3" fmla="*/ 20483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4851400" y="2781300"/>
            <a:ext cx="495300" cy="457200"/>
          </a:xfrm>
          <a:custGeom>
            <a:avLst/>
            <a:gdLst>
              <a:gd name="T0" fmla="*/ 0 w 21600"/>
              <a:gd name="T1" fmla="*/ 0 h 21600"/>
              <a:gd name="T2" fmla="*/ 260433876 w 21600"/>
              <a:gd name="T3" fmla="*/ 20483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003C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5016500" y="2743200"/>
            <a:ext cx="3149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760" tIns="67140" rIns="50760" bIns="50760"/>
          <a:lstStyle/>
          <a:p>
            <a:pPr algn="l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nl-NL" sz="2400">
                <a:solidFill>
                  <a:srgbClr val="FFFFFF"/>
                </a:solidFill>
                <a:latin typeface="Gill Sans"/>
                <a:ea typeface="ヒラギノ角ゴ Pro W3" charset="0"/>
                <a:cs typeface="Lucida Sans Unicode" charset="0"/>
              </a:rPr>
              <a:t>Life Sciences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864100" y="3251200"/>
            <a:ext cx="51689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760" tIns="68400" rIns="50760" bIns="50760" anchor="ctr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nl-NL" sz="2000" dirty="0">
                <a:solidFill>
                  <a:srgbClr val="FFFFFF"/>
                </a:solidFill>
                <a:latin typeface="Gill Sans" pitchFamily="2" charset="0"/>
                <a:ea typeface="ヒラギノ角ゴ Pro W3" pitchFamily="2" charset="-128"/>
                <a:sym typeface="Gill Sans" pitchFamily="2" charset="0"/>
              </a:rPr>
              <a:t>Ondersteun functionaliteit om genetische studies te vullen met data.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991100" y="5478463"/>
            <a:ext cx="4965700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760" tIns="68400" rIns="50760" bIns="50760" anchor="ctr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nl-NL" sz="2000">
                <a:solidFill>
                  <a:srgbClr val="FFFFFF"/>
                </a:solidFill>
                <a:latin typeface="Gill Sans" pitchFamily="2" charset="0"/>
                <a:ea typeface="ヒラギノ角ゴ Pro W3" pitchFamily="2" charset="-128"/>
              </a:rPr>
              <a:t>Lever meer technische indicatoren dan bedrijfs ABC met realtime data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379413" y="4259263"/>
            <a:ext cx="46609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760" tIns="68400" rIns="50760" bIns="50760" anchor="ctr"/>
          <a:lstStyle/>
          <a:p>
            <a:pPr algn="l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nl-NL" sz="2000" dirty="0">
                <a:solidFill>
                  <a:srgbClr val="FFFFFF"/>
                </a:solidFill>
                <a:latin typeface="Gill Sans" pitchFamily="2" charset="0"/>
                <a:ea typeface="ヒラギノ角ゴ Pro W3" pitchFamily="2" charset="-128"/>
              </a:rPr>
              <a:t>Laat de applicatie, naast Oracle, ook draaien op SQL Server.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-25400" y="114300"/>
            <a:ext cx="10299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6400" dirty="0">
                <a:solidFill>
                  <a:srgbClr val="5F7BAE"/>
                </a:solidFill>
              </a:rPr>
              <a:t>De sprint </a:t>
            </a:r>
            <a:r>
              <a:rPr lang="nl-NL" sz="6400" dirty="0" err="1">
                <a:solidFill>
                  <a:srgbClr val="5F7BAE"/>
                </a:solidFill>
              </a:rPr>
              <a:t>backlog</a:t>
            </a:r>
            <a:endParaRPr lang="nl-NL" sz="6400" dirty="0">
              <a:solidFill>
                <a:srgbClr val="5F7BAE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0800" y="1358900"/>
            <a:ext cx="99060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102671" rIns="38160" bIns="38160"/>
          <a:lstStyle>
            <a:lvl1pPr marL="696913" indent="-44450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 marL="1039813" indent="-442913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84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dirty="0"/>
              <a:t>Teamleden zoeken zelf hun werk uit</a:t>
            </a:r>
          </a:p>
          <a:p>
            <a:pPr lvl="1" algn="l">
              <a:lnSpc>
                <a:spcPct val="84000"/>
              </a:lnSpc>
              <a:spcBef>
                <a:spcPts val="1400"/>
              </a:spcBef>
              <a:buSzPct val="150000"/>
              <a:buFont typeface="Lucida Grande" charset="0"/>
              <a:buChar char="•"/>
              <a:defRPr/>
            </a:pPr>
            <a:r>
              <a:rPr lang="nl-NL" dirty="0"/>
              <a:t>Werk wordt nooit opgedragen</a:t>
            </a:r>
          </a:p>
          <a:p>
            <a:pPr algn="l">
              <a:lnSpc>
                <a:spcPct val="84000"/>
              </a:lnSpc>
              <a:spcBef>
                <a:spcPts val="14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dirty="0"/>
              <a:t>De inschatting van resterende taken wordt elke dag bijgewerkt</a:t>
            </a:r>
          </a:p>
          <a:p>
            <a:pPr algn="l">
              <a:lnSpc>
                <a:spcPct val="84000"/>
              </a:lnSpc>
              <a:spcBef>
                <a:spcPts val="14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dirty="0"/>
              <a:t>Elk teamlid mag aan de sprint </a:t>
            </a:r>
            <a:r>
              <a:rPr lang="nl-NL" dirty="0" err="1"/>
              <a:t>backlog</a:t>
            </a:r>
            <a:r>
              <a:rPr lang="nl-NL" dirty="0"/>
              <a:t> taken toevoegen, verwijderen of wijzigen</a:t>
            </a:r>
          </a:p>
          <a:p>
            <a:pPr algn="l">
              <a:lnSpc>
                <a:spcPct val="84000"/>
              </a:lnSpc>
              <a:spcBef>
                <a:spcPts val="14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dirty="0"/>
              <a:t>Taken in de sprint komen vanzelf te voorschijn</a:t>
            </a:r>
          </a:p>
          <a:p>
            <a:pPr algn="l">
              <a:lnSpc>
                <a:spcPct val="84000"/>
              </a:lnSpc>
              <a:spcBef>
                <a:spcPts val="14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dirty="0"/>
              <a:t>Voor onduidelijk werk, voeg een taak toe die later wordt gedetailleerd</a:t>
            </a:r>
          </a:p>
          <a:p>
            <a:pPr algn="l">
              <a:lnSpc>
                <a:spcPct val="84000"/>
              </a:lnSpc>
              <a:spcBef>
                <a:spcPts val="14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nl-NL" dirty="0"/>
              <a:t>Werk de resterende taken bij, zodra meer duidelijkheid is verkregen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lnSpc>
                <a:spcPct val="93000"/>
              </a:lnSpc>
            </a:pPr>
            <a:r>
              <a:rPr lang="nl-NL" altLang="fr-FR" sz="4800">
                <a:solidFill>
                  <a:srgbClr val="5F7BAE"/>
                </a:solidFill>
                <a:sym typeface="Gill Sans" pitchFamily="1" charset="0"/>
              </a:rPr>
              <a:t>Een sprint backlog</a:t>
            </a: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698500" y="1917700"/>
            <a:ext cx="3683000" cy="58420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33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Taken</a:t>
            </a:r>
          </a:p>
        </p:txBody>
      </p:sp>
      <p:sp>
        <p:nvSpPr>
          <p:cNvPr id="62467" name="Rectangle 3"/>
          <p:cNvSpPr>
            <a:spLocks/>
          </p:cNvSpPr>
          <p:nvPr/>
        </p:nvSpPr>
        <p:spPr bwMode="auto">
          <a:xfrm>
            <a:off x="698500" y="2501900"/>
            <a:ext cx="3683000" cy="584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 anchor="ctr"/>
          <a:lstStyle/>
          <a:p>
            <a:pPr algn="l"/>
            <a:r>
              <a:rPr lang="nl-NL" altLang="fr-FR" sz="2400">
                <a:solidFill>
                  <a:schemeClr val="tx1"/>
                </a:solidFill>
              </a:rPr>
              <a:t>Bouw de user interface</a:t>
            </a:r>
          </a:p>
        </p:txBody>
      </p:sp>
      <p:sp>
        <p:nvSpPr>
          <p:cNvPr id="62468" name="Rectangle 4"/>
          <p:cNvSpPr>
            <a:spLocks/>
          </p:cNvSpPr>
          <p:nvPr/>
        </p:nvSpPr>
        <p:spPr bwMode="auto">
          <a:xfrm>
            <a:off x="698500" y="3086100"/>
            <a:ext cx="3683000" cy="584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 anchor="ctr"/>
          <a:lstStyle/>
          <a:p>
            <a:pPr algn="l"/>
            <a:r>
              <a:rPr lang="nl-NL" altLang="fr-FR" sz="2400">
                <a:solidFill>
                  <a:schemeClr val="tx1"/>
                </a:solidFill>
              </a:rPr>
              <a:t>Bouw de verwerking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698500" y="3670300"/>
            <a:ext cx="3683000" cy="584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 anchor="ctr"/>
          <a:lstStyle/>
          <a:p>
            <a:pPr algn="l"/>
            <a:r>
              <a:rPr lang="nl-NL" altLang="fr-FR" sz="2400">
                <a:solidFill>
                  <a:schemeClr val="tx1"/>
                </a:solidFill>
              </a:rPr>
              <a:t>Test de verwerking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698500" y="4254500"/>
            <a:ext cx="3683000" cy="584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 anchor="ctr"/>
          <a:lstStyle/>
          <a:p>
            <a:pPr algn="l"/>
            <a:r>
              <a:rPr lang="nl-NL" altLang="fr-FR" sz="2400">
                <a:solidFill>
                  <a:schemeClr val="tx1"/>
                </a:solidFill>
              </a:rPr>
              <a:t>Schrijf online help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698500" y="4838700"/>
            <a:ext cx="3683000" cy="584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 anchor="ctr"/>
          <a:lstStyle/>
          <a:p>
            <a:pPr algn="l"/>
            <a:r>
              <a:rPr lang="nl-NL" altLang="fr-FR" sz="2400">
                <a:solidFill>
                  <a:schemeClr val="tx1"/>
                </a:solidFill>
              </a:rPr>
              <a:t>Schrijf de </a:t>
            </a:r>
            <a:r>
              <a:rPr lang="nl-NL" altLang="en-US" sz="2400">
                <a:solidFill>
                  <a:schemeClr val="tx1"/>
                </a:solidFill>
              </a:rPr>
              <a:t>‘</a:t>
            </a:r>
            <a:r>
              <a:rPr lang="nl-NL" altLang="fr-FR" sz="2400">
                <a:solidFill>
                  <a:schemeClr val="tx1"/>
                </a:solidFill>
              </a:rPr>
              <a:t>foo</a:t>
            </a:r>
            <a:r>
              <a:rPr lang="nl-NL" altLang="en-US" sz="2400">
                <a:solidFill>
                  <a:schemeClr val="tx1"/>
                </a:solidFill>
              </a:rPr>
              <a:t>’</a:t>
            </a:r>
            <a:r>
              <a:rPr lang="nl-NL" altLang="fr-FR" sz="2400">
                <a:solidFill>
                  <a:schemeClr val="tx1"/>
                </a:solidFill>
              </a:rPr>
              <a:t> klasse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4381500" y="1917700"/>
            <a:ext cx="1016000" cy="58420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33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Ma</a:t>
            </a: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4381500" y="2501900"/>
            <a:ext cx="1016000" cy="2921000"/>
            <a:chOff x="0" y="0"/>
            <a:chExt cx="640" cy="1840"/>
          </a:xfrm>
        </p:grpSpPr>
        <p:sp>
          <p:nvSpPr>
            <p:cNvPr id="62508" name="Rectangle 10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2509" name="Rectangle 11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2510" name="Rectangle 12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2511" name="Rectangle 13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2512" name="Rectangle 14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6" name="Rectangle 15"/>
          <p:cNvSpPr>
            <a:spLocks/>
          </p:cNvSpPr>
          <p:nvPr/>
        </p:nvSpPr>
        <p:spPr bwMode="auto">
          <a:xfrm>
            <a:off x="5397500" y="1917700"/>
            <a:ext cx="1016000" cy="58420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33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Di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397500" y="2501900"/>
            <a:ext cx="1016000" cy="2921000"/>
            <a:chOff x="0" y="0"/>
            <a:chExt cx="640" cy="1840"/>
          </a:xfrm>
        </p:grpSpPr>
        <p:sp>
          <p:nvSpPr>
            <p:cNvPr id="62503" name="Rectangle 17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504" name="Rectangle 18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2505" name="Rectangle 19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2506" name="Rectangle 20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2507" name="Rectangle 21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3" name="Rectangle 22"/>
          <p:cNvSpPr>
            <a:spLocks/>
          </p:cNvSpPr>
          <p:nvPr/>
        </p:nvSpPr>
        <p:spPr bwMode="auto">
          <a:xfrm>
            <a:off x="6413500" y="1917700"/>
            <a:ext cx="1016000" cy="58420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33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Wo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429500" y="1917700"/>
            <a:ext cx="1016000" cy="58420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33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Do</a:t>
            </a: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429500" y="2501900"/>
            <a:ext cx="1016000" cy="3505200"/>
            <a:chOff x="0" y="0"/>
            <a:chExt cx="640" cy="2208"/>
          </a:xfrm>
        </p:grpSpPr>
        <p:sp>
          <p:nvSpPr>
            <p:cNvPr id="62497" name="Rectangle 25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2498" name="Rectangle 26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499" name="Rectangle 27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2500" name="Rectangle 28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2501" name="Rectangle 29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2502" name="Rectangle 30"/>
            <p:cNvSpPr>
              <a:spLocks/>
            </p:cNvSpPr>
            <p:nvPr/>
          </p:nvSpPr>
          <p:spPr bwMode="auto">
            <a:xfrm>
              <a:off x="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32" name="Rectangle 31"/>
          <p:cNvSpPr>
            <a:spLocks/>
          </p:cNvSpPr>
          <p:nvPr/>
        </p:nvSpPr>
        <p:spPr bwMode="auto">
          <a:xfrm>
            <a:off x="8445500" y="1917700"/>
            <a:ext cx="1016000" cy="58420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33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Vr</a:t>
            </a:r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445500" y="2501900"/>
            <a:ext cx="1016000" cy="3505200"/>
            <a:chOff x="0" y="0"/>
            <a:chExt cx="640" cy="2208"/>
          </a:xfrm>
        </p:grpSpPr>
        <p:sp>
          <p:nvSpPr>
            <p:cNvPr id="62491" name="Rectangle 33"/>
            <p:cNvSpPr>
              <a:spLocks/>
            </p:cNvSpPr>
            <p:nvPr/>
          </p:nvSpPr>
          <p:spPr bwMode="auto">
            <a:xfrm>
              <a:off x="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2492" name="Rectangle 34"/>
            <p:cNvSpPr>
              <a:spLocks/>
            </p:cNvSpPr>
            <p:nvPr/>
          </p:nvSpPr>
          <p:spPr bwMode="auto">
            <a:xfrm>
              <a:off x="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2493" name="Rectangle 35"/>
            <p:cNvSpPr>
              <a:spLocks/>
            </p:cNvSpPr>
            <p:nvPr/>
          </p:nvSpPr>
          <p:spPr bwMode="auto">
            <a:xfrm>
              <a:off x="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2494" name="Rectangle 36"/>
            <p:cNvSpPr>
              <a:spLocks/>
            </p:cNvSpPr>
            <p:nvPr/>
          </p:nvSpPr>
          <p:spPr bwMode="auto">
            <a:xfrm>
              <a:off x="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2495" name="Rectangle 37"/>
            <p:cNvSpPr>
              <a:spLocks/>
            </p:cNvSpPr>
            <p:nvPr/>
          </p:nvSpPr>
          <p:spPr bwMode="auto">
            <a:xfrm>
              <a:off x="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2496" name="Rectangle 38"/>
            <p:cNvSpPr>
              <a:spLocks/>
            </p:cNvSpPr>
            <p:nvPr/>
          </p:nvSpPr>
          <p:spPr bwMode="auto">
            <a:xfrm>
              <a:off x="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98500" y="2501900"/>
            <a:ext cx="6731000" cy="3505200"/>
            <a:chOff x="0" y="0"/>
            <a:chExt cx="4240" cy="2208"/>
          </a:xfrm>
        </p:grpSpPr>
        <p:sp>
          <p:nvSpPr>
            <p:cNvPr id="62482" name="Rectangle 40"/>
            <p:cNvSpPr>
              <a:spLocks/>
            </p:cNvSpPr>
            <p:nvPr/>
          </p:nvSpPr>
          <p:spPr bwMode="auto">
            <a:xfrm>
              <a:off x="0" y="1840"/>
              <a:ext cx="232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63500" bIns="63500" anchor="ctr"/>
            <a:lstStyle/>
            <a:p>
              <a:pPr algn="l"/>
              <a:r>
                <a:rPr lang="nl-NL" altLang="fr-FR" sz="2400">
                  <a:solidFill>
                    <a:schemeClr val="tx1"/>
                  </a:solidFill>
                </a:rPr>
                <a:t>Voeg error logging toe</a:t>
              </a:r>
            </a:p>
          </p:txBody>
        </p:sp>
        <p:sp>
          <p:nvSpPr>
            <p:cNvPr id="62483" name="Rectangle 41"/>
            <p:cNvSpPr>
              <a:spLocks/>
            </p:cNvSpPr>
            <p:nvPr/>
          </p:nvSpPr>
          <p:spPr bwMode="auto">
            <a:xfrm>
              <a:off x="232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2484" name="Rectangle 42"/>
            <p:cNvSpPr>
              <a:spLocks/>
            </p:cNvSpPr>
            <p:nvPr/>
          </p:nvSpPr>
          <p:spPr bwMode="auto">
            <a:xfrm>
              <a:off x="296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2485" name="Rectangle 43"/>
            <p:cNvSpPr>
              <a:spLocks/>
            </p:cNvSpPr>
            <p:nvPr/>
          </p:nvSpPr>
          <p:spPr bwMode="auto">
            <a:xfrm>
              <a:off x="3600" y="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2486" name="Rectangle 44"/>
            <p:cNvSpPr>
              <a:spLocks/>
            </p:cNvSpPr>
            <p:nvPr/>
          </p:nvSpPr>
          <p:spPr bwMode="auto">
            <a:xfrm>
              <a:off x="3600" y="368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2487" name="Rectangle 45"/>
            <p:cNvSpPr>
              <a:spLocks/>
            </p:cNvSpPr>
            <p:nvPr/>
          </p:nvSpPr>
          <p:spPr bwMode="auto">
            <a:xfrm>
              <a:off x="3600" y="736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2488" name="Rectangle 46"/>
            <p:cNvSpPr>
              <a:spLocks/>
            </p:cNvSpPr>
            <p:nvPr/>
          </p:nvSpPr>
          <p:spPr bwMode="auto">
            <a:xfrm>
              <a:off x="3600" y="1104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2489" name="Rectangle 47"/>
            <p:cNvSpPr>
              <a:spLocks/>
            </p:cNvSpPr>
            <p:nvPr/>
          </p:nvSpPr>
          <p:spPr bwMode="auto">
            <a:xfrm>
              <a:off x="3600" y="1472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2490" name="Rectangle 48"/>
            <p:cNvSpPr>
              <a:spLocks/>
            </p:cNvSpPr>
            <p:nvPr/>
          </p:nvSpPr>
          <p:spPr bwMode="auto">
            <a:xfrm>
              <a:off x="3600" y="1840"/>
              <a:ext cx="640" cy="368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800">
                  <a:solidFill>
                    <a:schemeClr val="tx1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81000" y="1109663"/>
            <a:ext cx="9385300" cy="5689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360">
            <a:solidFill>
              <a:srgbClr val="8E8E8E"/>
            </a:solidFill>
            <a:miter lim="800000"/>
            <a:headEnd/>
            <a:tailEnd/>
          </a:ln>
          <a:effectLst>
            <a:outerShdw blurRad="63500" dist="50792" dir="21478145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Gill Sans" charset="0"/>
              <a:ea typeface="ヒラギノ角ゴ Pro W3" charset="0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en-US" sz="4800" dirty="0">
                <a:solidFill>
                  <a:srgbClr val="5F7BAE"/>
                </a:solidFill>
              </a:rPr>
              <a:t>Sprint </a:t>
            </a:r>
            <a:r>
              <a:rPr lang="en-US" sz="4800" dirty="0" err="1">
                <a:solidFill>
                  <a:srgbClr val="5F7BAE"/>
                </a:solidFill>
              </a:rPr>
              <a:t>burndown</a:t>
            </a:r>
            <a:r>
              <a:rPr lang="en-US" sz="4800" dirty="0">
                <a:solidFill>
                  <a:srgbClr val="5F7BAE"/>
                </a:solidFill>
              </a:rPr>
              <a:t> diagram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485775" y="1249363"/>
          <a:ext cx="91757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249363"/>
                        <a:ext cx="917575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 rot="-5400000">
            <a:off x="-1466057" y="3225007"/>
            <a:ext cx="417671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15750" rIns="0" bIns="0" anchor="ctr"/>
          <a:lstStyle/>
          <a:p>
            <a:pPr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Uren</a:t>
            </a: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1498600" y="3213100"/>
            <a:ext cx="7061200" cy="37226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8E8E8E"/>
            </a:solidFill>
            <a:miter lim="800000"/>
            <a:headEnd/>
            <a:tailEnd/>
          </a:ln>
          <a:effectLst>
            <a:outerShdw blurRad="76200" dist="50800" dir="21480060" algn="ctr" rotWithShape="0">
              <a:schemeClr val="bg2">
                <a:alpha val="39998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65538" name="Rectangle 3"/>
          <p:cNvSpPr>
            <a:spLocks/>
          </p:cNvSpPr>
          <p:nvPr/>
        </p:nvSpPr>
        <p:spPr bwMode="auto">
          <a:xfrm rot="-5400000">
            <a:off x="554037" y="4773613"/>
            <a:ext cx="262096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nl-NL" altLang="fr-FR" sz="2300">
                <a:solidFill>
                  <a:schemeClr val="tx1"/>
                </a:solidFill>
              </a:rPr>
              <a:t>Uren</a:t>
            </a:r>
          </a:p>
        </p:txBody>
      </p:sp>
      <p:sp>
        <p:nvSpPr>
          <p:cNvPr id="65539" name="Line 4"/>
          <p:cNvSpPr>
            <a:spLocks noChangeShapeType="1"/>
          </p:cNvSpPr>
          <p:nvPr/>
        </p:nvSpPr>
        <p:spPr bwMode="auto">
          <a:xfrm>
            <a:off x="2565400" y="5867400"/>
            <a:ext cx="5545138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65540" name="Line 5"/>
          <p:cNvSpPr>
            <a:spLocks noChangeShapeType="1"/>
          </p:cNvSpPr>
          <p:nvPr/>
        </p:nvSpPr>
        <p:spPr bwMode="auto">
          <a:xfrm>
            <a:off x="2565400" y="4229100"/>
            <a:ext cx="5545138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65541" name="Line 6"/>
          <p:cNvSpPr>
            <a:spLocks noChangeShapeType="1"/>
          </p:cNvSpPr>
          <p:nvPr/>
        </p:nvSpPr>
        <p:spPr bwMode="auto">
          <a:xfrm>
            <a:off x="2565400" y="4775200"/>
            <a:ext cx="5545138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65542" name="Line 7"/>
          <p:cNvSpPr>
            <a:spLocks noChangeShapeType="1"/>
          </p:cNvSpPr>
          <p:nvPr/>
        </p:nvSpPr>
        <p:spPr bwMode="auto">
          <a:xfrm>
            <a:off x="2565400" y="5321300"/>
            <a:ext cx="5545138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65543" name="Line 8"/>
          <p:cNvSpPr>
            <a:spLocks noChangeShapeType="1"/>
          </p:cNvSpPr>
          <p:nvPr/>
        </p:nvSpPr>
        <p:spPr bwMode="auto">
          <a:xfrm>
            <a:off x="2565400" y="6413500"/>
            <a:ext cx="5545138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65544" name="Rectangle 9"/>
          <p:cNvSpPr>
            <a:spLocks/>
          </p:cNvSpPr>
          <p:nvPr/>
        </p:nvSpPr>
        <p:spPr bwMode="auto">
          <a:xfrm>
            <a:off x="1968500" y="4019550"/>
            <a:ext cx="5048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nl-NL" altLang="fr-FR" sz="230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5545" name="Rectangle 10"/>
          <p:cNvSpPr>
            <a:spLocks/>
          </p:cNvSpPr>
          <p:nvPr/>
        </p:nvSpPr>
        <p:spPr bwMode="auto">
          <a:xfrm>
            <a:off x="1968500" y="4565650"/>
            <a:ext cx="5048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nl-NL" altLang="fr-FR" sz="23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5546" name="Rectangle 11"/>
          <p:cNvSpPr>
            <a:spLocks/>
          </p:cNvSpPr>
          <p:nvPr/>
        </p:nvSpPr>
        <p:spPr bwMode="auto">
          <a:xfrm>
            <a:off x="1968500" y="5111750"/>
            <a:ext cx="5048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nl-NL" altLang="fr-FR" sz="23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5547" name="Rectangle 12"/>
          <p:cNvSpPr>
            <a:spLocks/>
          </p:cNvSpPr>
          <p:nvPr/>
        </p:nvSpPr>
        <p:spPr bwMode="auto">
          <a:xfrm>
            <a:off x="1968500" y="5657850"/>
            <a:ext cx="5048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nl-NL" altLang="fr-FR" sz="23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548" name="Rectangle 13"/>
          <p:cNvSpPr>
            <a:spLocks/>
          </p:cNvSpPr>
          <p:nvPr/>
        </p:nvSpPr>
        <p:spPr bwMode="auto">
          <a:xfrm>
            <a:off x="1968500" y="6178550"/>
            <a:ext cx="5048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nl-NL" altLang="fr-FR" sz="23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549" name="Rectangle 14"/>
          <p:cNvSpPr>
            <a:spLocks/>
          </p:cNvSpPr>
          <p:nvPr/>
        </p:nvSpPr>
        <p:spPr bwMode="auto">
          <a:xfrm>
            <a:off x="2679700" y="6356350"/>
            <a:ext cx="611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nl-NL" altLang="fr-FR" sz="2300">
                <a:solidFill>
                  <a:schemeClr val="tx1"/>
                </a:solidFill>
              </a:rPr>
              <a:t>Ma</a:t>
            </a:r>
          </a:p>
        </p:txBody>
      </p:sp>
      <p:sp>
        <p:nvSpPr>
          <p:cNvPr id="65550" name="Rectangle 15"/>
          <p:cNvSpPr>
            <a:spLocks/>
          </p:cNvSpPr>
          <p:nvPr/>
        </p:nvSpPr>
        <p:spPr bwMode="auto">
          <a:xfrm>
            <a:off x="3886200" y="6356350"/>
            <a:ext cx="611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nl-NL" altLang="fr-FR" sz="2300">
                <a:solidFill>
                  <a:schemeClr val="tx1"/>
                </a:solidFill>
              </a:rPr>
              <a:t>Di</a:t>
            </a:r>
          </a:p>
        </p:txBody>
      </p:sp>
      <p:sp>
        <p:nvSpPr>
          <p:cNvPr id="65551" name="Rectangle 16"/>
          <p:cNvSpPr>
            <a:spLocks/>
          </p:cNvSpPr>
          <p:nvPr/>
        </p:nvSpPr>
        <p:spPr bwMode="auto">
          <a:xfrm>
            <a:off x="5092700" y="6356350"/>
            <a:ext cx="611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nl-NL" altLang="fr-FR" sz="2300">
                <a:solidFill>
                  <a:schemeClr val="tx1"/>
                </a:solidFill>
              </a:rPr>
              <a:t>Wo</a:t>
            </a:r>
          </a:p>
        </p:txBody>
      </p:sp>
      <p:sp>
        <p:nvSpPr>
          <p:cNvPr id="65552" name="Rectangle 17"/>
          <p:cNvSpPr>
            <a:spLocks/>
          </p:cNvSpPr>
          <p:nvPr/>
        </p:nvSpPr>
        <p:spPr bwMode="auto">
          <a:xfrm>
            <a:off x="6299200" y="6356350"/>
            <a:ext cx="611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nl-NL" altLang="fr-FR" sz="2300">
                <a:solidFill>
                  <a:schemeClr val="tx1"/>
                </a:solidFill>
              </a:rPr>
              <a:t>Do</a:t>
            </a:r>
          </a:p>
        </p:txBody>
      </p:sp>
      <p:sp>
        <p:nvSpPr>
          <p:cNvPr id="65553" name="Rectangle 18"/>
          <p:cNvSpPr>
            <a:spLocks/>
          </p:cNvSpPr>
          <p:nvPr/>
        </p:nvSpPr>
        <p:spPr bwMode="auto">
          <a:xfrm>
            <a:off x="7505700" y="6356350"/>
            <a:ext cx="611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nl-NL" altLang="fr-FR" sz="2300">
                <a:solidFill>
                  <a:schemeClr val="tx1"/>
                </a:solidFill>
              </a:rPr>
              <a:t>Vr</a:t>
            </a:r>
          </a:p>
        </p:txBody>
      </p:sp>
      <p:sp>
        <p:nvSpPr>
          <p:cNvPr id="19" name="Rectangle 19"/>
          <p:cNvSpPr>
            <a:spLocks/>
          </p:cNvSpPr>
          <p:nvPr/>
        </p:nvSpPr>
        <p:spPr bwMode="auto">
          <a:xfrm>
            <a:off x="698500" y="228600"/>
            <a:ext cx="3683000" cy="49530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31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Taken</a:t>
            </a:r>
          </a:p>
        </p:txBody>
      </p:sp>
      <p:sp>
        <p:nvSpPr>
          <p:cNvPr id="65555" name="Rectangle 20"/>
          <p:cNvSpPr>
            <a:spLocks/>
          </p:cNvSpPr>
          <p:nvPr/>
        </p:nvSpPr>
        <p:spPr bwMode="auto">
          <a:xfrm>
            <a:off x="698500" y="723900"/>
            <a:ext cx="3683000" cy="4953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 anchor="ctr"/>
          <a:lstStyle/>
          <a:p>
            <a:pPr algn="l"/>
            <a:r>
              <a:rPr lang="nl-NL" altLang="fr-FR" sz="2600">
                <a:solidFill>
                  <a:schemeClr val="tx1"/>
                </a:solidFill>
              </a:rPr>
              <a:t>Bouw de user interface</a:t>
            </a:r>
          </a:p>
        </p:txBody>
      </p:sp>
      <p:sp>
        <p:nvSpPr>
          <p:cNvPr id="65556" name="Rectangle 21"/>
          <p:cNvSpPr>
            <a:spLocks/>
          </p:cNvSpPr>
          <p:nvPr/>
        </p:nvSpPr>
        <p:spPr bwMode="auto">
          <a:xfrm>
            <a:off x="698500" y="1219200"/>
            <a:ext cx="3683000" cy="4953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 anchor="ctr"/>
          <a:lstStyle/>
          <a:p>
            <a:pPr algn="l"/>
            <a:r>
              <a:rPr lang="nl-NL" altLang="fr-FR" sz="2600">
                <a:solidFill>
                  <a:schemeClr val="tx1"/>
                </a:solidFill>
              </a:rPr>
              <a:t>Bouw de verwerking</a:t>
            </a:r>
          </a:p>
        </p:txBody>
      </p:sp>
      <p:sp>
        <p:nvSpPr>
          <p:cNvPr id="65557" name="Rectangle 22"/>
          <p:cNvSpPr>
            <a:spLocks/>
          </p:cNvSpPr>
          <p:nvPr/>
        </p:nvSpPr>
        <p:spPr bwMode="auto">
          <a:xfrm>
            <a:off x="698500" y="1714500"/>
            <a:ext cx="3683000" cy="4953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 anchor="ctr"/>
          <a:lstStyle/>
          <a:p>
            <a:pPr algn="l"/>
            <a:r>
              <a:rPr lang="nl-NL" altLang="fr-FR" sz="2600">
                <a:solidFill>
                  <a:schemeClr val="tx1"/>
                </a:solidFill>
              </a:rPr>
              <a:t>Test de verwerking</a:t>
            </a:r>
          </a:p>
        </p:txBody>
      </p:sp>
      <p:sp>
        <p:nvSpPr>
          <p:cNvPr id="65558" name="Rectangle 23"/>
          <p:cNvSpPr>
            <a:spLocks/>
          </p:cNvSpPr>
          <p:nvPr/>
        </p:nvSpPr>
        <p:spPr bwMode="auto">
          <a:xfrm>
            <a:off x="698500" y="2209800"/>
            <a:ext cx="3683000" cy="4953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 anchor="ctr"/>
          <a:lstStyle/>
          <a:p>
            <a:pPr algn="l"/>
            <a:r>
              <a:rPr lang="nl-NL" altLang="fr-FR" sz="2600">
                <a:solidFill>
                  <a:schemeClr val="tx1"/>
                </a:solidFill>
              </a:rPr>
              <a:t>Schrijf online help</a:t>
            </a:r>
          </a:p>
        </p:txBody>
      </p:sp>
      <p:sp>
        <p:nvSpPr>
          <p:cNvPr id="24" name="Rectangle 24"/>
          <p:cNvSpPr>
            <a:spLocks/>
          </p:cNvSpPr>
          <p:nvPr/>
        </p:nvSpPr>
        <p:spPr bwMode="auto">
          <a:xfrm>
            <a:off x="4381500" y="228600"/>
            <a:ext cx="1016000" cy="49530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31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Ma</a:t>
            </a:r>
          </a:p>
        </p:txBody>
      </p:sp>
      <p:sp>
        <p:nvSpPr>
          <p:cNvPr id="65560" name="Rectangle 25"/>
          <p:cNvSpPr>
            <a:spLocks/>
          </p:cNvSpPr>
          <p:nvPr/>
        </p:nvSpPr>
        <p:spPr bwMode="auto">
          <a:xfrm>
            <a:off x="4381500" y="723900"/>
            <a:ext cx="1016000" cy="4953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203068" bIns="63500" anchor="ctr"/>
          <a:lstStyle/>
          <a:p>
            <a:pPr algn="r"/>
            <a:r>
              <a:rPr lang="nl-NL" altLang="fr-FR" sz="2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561" name="Rectangle 26"/>
          <p:cNvSpPr>
            <a:spLocks/>
          </p:cNvSpPr>
          <p:nvPr/>
        </p:nvSpPr>
        <p:spPr bwMode="auto">
          <a:xfrm>
            <a:off x="4381500" y="1219200"/>
            <a:ext cx="1016000" cy="4953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203068" bIns="63500" anchor="ctr"/>
          <a:lstStyle/>
          <a:p>
            <a:pPr algn="r"/>
            <a:r>
              <a:rPr lang="nl-NL" altLang="fr-FR" sz="26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5562" name="Rectangle 27"/>
          <p:cNvSpPr>
            <a:spLocks/>
          </p:cNvSpPr>
          <p:nvPr/>
        </p:nvSpPr>
        <p:spPr bwMode="auto">
          <a:xfrm>
            <a:off x="4381500" y="1714500"/>
            <a:ext cx="1016000" cy="4953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203068" bIns="63500" anchor="ctr"/>
          <a:lstStyle/>
          <a:p>
            <a:pPr algn="r"/>
            <a:r>
              <a:rPr lang="nl-NL" altLang="fr-FR" sz="2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563" name="Rectangle 28"/>
          <p:cNvSpPr>
            <a:spLocks/>
          </p:cNvSpPr>
          <p:nvPr/>
        </p:nvSpPr>
        <p:spPr bwMode="auto">
          <a:xfrm>
            <a:off x="4381500" y="2209800"/>
            <a:ext cx="1016000" cy="4953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203068" bIns="63500" anchor="ctr"/>
          <a:lstStyle/>
          <a:p>
            <a:pPr algn="r"/>
            <a:r>
              <a:rPr lang="nl-NL" altLang="fr-FR" sz="26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9"/>
          <p:cNvSpPr>
            <a:spLocks/>
          </p:cNvSpPr>
          <p:nvPr/>
        </p:nvSpPr>
        <p:spPr bwMode="auto">
          <a:xfrm>
            <a:off x="5397500" y="228600"/>
            <a:ext cx="1016000" cy="49530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31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Di</a:t>
            </a:r>
          </a:p>
        </p:txBody>
      </p:sp>
      <p:sp>
        <p:nvSpPr>
          <p:cNvPr id="30" name="Rectangle 30"/>
          <p:cNvSpPr>
            <a:spLocks/>
          </p:cNvSpPr>
          <p:nvPr/>
        </p:nvSpPr>
        <p:spPr bwMode="auto">
          <a:xfrm>
            <a:off x="6413500" y="228600"/>
            <a:ext cx="1016000" cy="49530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31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Wo</a:t>
            </a:r>
          </a:p>
        </p:txBody>
      </p:sp>
      <p:sp>
        <p:nvSpPr>
          <p:cNvPr id="31" name="Rectangle 31"/>
          <p:cNvSpPr>
            <a:spLocks/>
          </p:cNvSpPr>
          <p:nvPr/>
        </p:nvSpPr>
        <p:spPr bwMode="auto">
          <a:xfrm>
            <a:off x="7429500" y="228600"/>
            <a:ext cx="1016000" cy="49530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31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Do</a:t>
            </a:r>
          </a:p>
        </p:txBody>
      </p:sp>
      <p:sp>
        <p:nvSpPr>
          <p:cNvPr id="32" name="Rectangle 32"/>
          <p:cNvSpPr>
            <a:spLocks/>
          </p:cNvSpPr>
          <p:nvPr/>
        </p:nvSpPr>
        <p:spPr bwMode="auto">
          <a:xfrm>
            <a:off x="8445500" y="228600"/>
            <a:ext cx="1016000" cy="495300"/>
          </a:xfrm>
          <a:prstGeom prst="rect">
            <a:avLst/>
          </a:prstGeom>
          <a:solidFill>
            <a:srgbClr val="3C88DC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>
              <a:tabLst>
                <a:tab pos="1066800" algn="l"/>
              </a:tabLst>
              <a:defRPr/>
            </a:pPr>
            <a:r>
              <a:rPr lang="nl-NL" sz="31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Vr</a:t>
            </a:r>
          </a:p>
        </p:txBody>
      </p:sp>
      <p:sp>
        <p:nvSpPr>
          <p:cNvPr id="65568" name="Line 33"/>
          <p:cNvSpPr>
            <a:spLocks noChangeShapeType="1"/>
          </p:cNvSpPr>
          <p:nvPr/>
        </p:nvSpPr>
        <p:spPr bwMode="auto">
          <a:xfrm>
            <a:off x="2565400" y="3683000"/>
            <a:ext cx="5545138" cy="0"/>
          </a:xfrm>
          <a:prstGeom prst="line">
            <a:avLst/>
          </a:prstGeom>
          <a:noFill/>
          <a:ln w="25400">
            <a:solidFill>
              <a:srgbClr val="577AB1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040063" y="3937000"/>
            <a:ext cx="1071562" cy="723900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35" name="Oval 35"/>
          <p:cNvSpPr>
            <a:spLocks/>
          </p:cNvSpPr>
          <p:nvPr/>
        </p:nvSpPr>
        <p:spPr bwMode="auto">
          <a:xfrm>
            <a:off x="2857500" y="3771900"/>
            <a:ext cx="269875" cy="269875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36" name="Oval 36"/>
          <p:cNvSpPr>
            <a:spLocks/>
          </p:cNvSpPr>
          <p:nvPr/>
        </p:nvSpPr>
        <p:spPr bwMode="auto">
          <a:xfrm>
            <a:off x="4889500" y="2806700"/>
            <a:ext cx="292100" cy="29210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37" name="Oval 37"/>
          <p:cNvSpPr>
            <a:spLocks/>
          </p:cNvSpPr>
          <p:nvPr/>
        </p:nvSpPr>
        <p:spPr bwMode="auto">
          <a:xfrm>
            <a:off x="5905500" y="2806700"/>
            <a:ext cx="292100" cy="29210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38" name="Oval 38"/>
          <p:cNvSpPr>
            <a:spLocks/>
          </p:cNvSpPr>
          <p:nvPr/>
        </p:nvSpPr>
        <p:spPr bwMode="auto">
          <a:xfrm>
            <a:off x="6921500" y="2806700"/>
            <a:ext cx="292100" cy="29210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39" name="Oval 39"/>
          <p:cNvSpPr>
            <a:spLocks/>
          </p:cNvSpPr>
          <p:nvPr/>
        </p:nvSpPr>
        <p:spPr bwMode="auto">
          <a:xfrm>
            <a:off x="7937500" y="2806700"/>
            <a:ext cx="292100" cy="29210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40" name="Oval 40"/>
          <p:cNvSpPr>
            <a:spLocks/>
          </p:cNvSpPr>
          <p:nvPr/>
        </p:nvSpPr>
        <p:spPr bwMode="auto">
          <a:xfrm>
            <a:off x="8953500" y="2806700"/>
            <a:ext cx="292100" cy="292100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rot="10800000" flipH="1">
            <a:off x="4208463" y="4583113"/>
            <a:ext cx="1131887" cy="138112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42" name="Oval 42"/>
          <p:cNvSpPr>
            <a:spLocks/>
          </p:cNvSpPr>
          <p:nvPr/>
        </p:nvSpPr>
        <p:spPr bwMode="auto">
          <a:xfrm>
            <a:off x="4051300" y="4572000"/>
            <a:ext cx="269875" cy="269875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5413375" y="4602163"/>
            <a:ext cx="1150938" cy="809625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44" name="Oval 44"/>
          <p:cNvSpPr>
            <a:spLocks/>
          </p:cNvSpPr>
          <p:nvPr/>
        </p:nvSpPr>
        <p:spPr bwMode="auto">
          <a:xfrm>
            <a:off x="5270500" y="4445000"/>
            <a:ext cx="269875" cy="269875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6629400" y="5461000"/>
            <a:ext cx="1130300" cy="496888"/>
          </a:xfrm>
          <a:prstGeom prst="line">
            <a:avLst/>
          </a:prstGeom>
          <a:noFill/>
          <a:ln w="38100">
            <a:solidFill>
              <a:srgbClr val="023E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46" name="Oval 46"/>
          <p:cNvSpPr>
            <a:spLocks/>
          </p:cNvSpPr>
          <p:nvPr/>
        </p:nvSpPr>
        <p:spPr bwMode="auto">
          <a:xfrm>
            <a:off x="7683500" y="5842000"/>
            <a:ext cx="269875" cy="269875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47" name="Oval 47"/>
          <p:cNvSpPr>
            <a:spLocks/>
          </p:cNvSpPr>
          <p:nvPr/>
        </p:nvSpPr>
        <p:spPr bwMode="auto">
          <a:xfrm>
            <a:off x="6477000" y="5308600"/>
            <a:ext cx="269875" cy="269875"/>
          </a:xfrm>
          <a:prstGeom prst="ellipse">
            <a:avLst/>
          </a:prstGeom>
          <a:solidFill>
            <a:srgbClr val="0887E2"/>
          </a:solidFill>
          <a:ln w="25400">
            <a:solidFill>
              <a:srgbClr val="023E7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nl-NL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grpSp>
        <p:nvGrpSpPr>
          <p:cNvPr id="65583" name="Group 48"/>
          <p:cNvGrpSpPr>
            <a:grpSpLocks/>
          </p:cNvGrpSpPr>
          <p:nvPr/>
        </p:nvGrpSpPr>
        <p:grpSpPr bwMode="auto">
          <a:xfrm>
            <a:off x="6413500" y="723900"/>
            <a:ext cx="1016000" cy="1981200"/>
            <a:chOff x="0" y="0"/>
            <a:chExt cx="640" cy="1248"/>
          </a:xfrm>
        </p:grpSpPr>
        <p:sp>
          <p:nvSpPr>
            <p:cNvPr id="65620" name="Rectangle 4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21" name="Rectangle 5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22" name="Rectangle 5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23" name="Rectangle 5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</p:grpSp>
      <p:grpSp>
        <p:nvGrpSpPr>
          <p:cNvPr id="65584" name="Group 53"/>
          <p:cNvGrpSpPr>
            <a:grpSpLocks/>
          </p:cNvGrpSpPr>
          <p:nvPr/>
        </p:nvGrpSpPr>
        <p:grpSpPr bwMode="auto">
          <a:xfrm>
            <a:off x="5397500" y="723900"/>
            <a:ext cx="1016000" cy="1981200"/>
            <a:chOff x="0" y="0"/>
            <a:chExt cx="640" cy="1248"/>
          </a:xfrm>
        </p:grpSpPr>
        <p:sp>
          <p:nvSpPr>
            <p:cNvPr id="65616" name="Rectangle 5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17" name="Rectangle 5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18" name="Rectangle 5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19" name="Rectangle 5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</p:grpSp>
      <p:grpSp>
        <p:nvGrpSpPr>
          <p:cNvPr id="65585" name="Group 58"/>
          <p:cNvGrpSpPr>
            <a:grpSpLocks/>
          </p:cNvGrpSpPr>
          <p:nvPr/>
        </p:nvGrpSpPr>
        <p:grpSpPr bwMode="auto">
          <a:xfrm>
            <a:off x="8445500" y="723900"/>
            <a:ext cx="1016000" cy="1981200"/>
            <a:chOff x="0" y="0"/>
            <a:chExt cx="640" cy="1248"/>
          </a:xfrm>
        </p:grpSpPr>
        <p:sp>
          <p:nvSpPr>
            <p:cNvPr id="65612" name="Rectangle 5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13" name="Rectangle 6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14" name="Rectangle 6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15" name="Rectangle 6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</p:grpSp>
      <p:grpSp>
        <p:nvGrpSpPr>
          <p:cNvPr id="65586" name="Group 63"/>
          <p:cNvGrpSpPr>
            <a:grpSpLocks/>
          </p:cNvGrpSpPr>
          <p:nvPr/>
        </p:nvGrpSpPr>
        <p:grpSpPr bwMode="auto">
          <a:xfrm>
            <a:off x="7429500" y="723900"/>
            <a:ext cx="1016000" cy="1981200"/>
            <a:chOff x="0" y="0"/>
            <a:chExt cx="640" cy="1248"/>
          </a:xfrm>
        </p:grpSpPr>
        <p:sp>
          <p:nvSpPr>
            <p:cNvPr id="65608" name="Rectangle 6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09" name="Rectangle 6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10" name="Rectangle 6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11" name="Rectangle 6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</p:grpSp>
      <p:grpSp>
        <p:nvGrpSpPr>
          <p:cNvPr id="68" name="Group 68"/>
          <p:cNvGrpSpPr>
            <a:grpSpLocks/>
          </p:cNvGrpSpPr>
          <p:nvPr/>
        </p:nvGrpSpPr>
        <p:grpSpPr bwMode="auto">
          <a:xfrm>
            <a:off x="5397500" y="723900"/>
            <a:ext cx="1016000" cy="1981200"/>
            <a:chOff x="0" y="0"/>
            <a:chExt cx="640" cy="1248"/>
          </a:xfrm>
        </p:grpSpPr>
        <p:sp>
          <p:nvSpPr>
            <p:cNvPr id="65604" name="Rectangle 6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5605" name="Rectangle 7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6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5606" name="Rectangle 7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6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5607" name="Rectangle 7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</p:grpSp>
      <p:grpSp>
        <p:nvGrpSpPr>
          <p:cNvPr id="73" name="Group 73"/>
          <p:cNvGrpSpPr>
            <a:grpSpLocks/>
          </p:cNvGrpSpPr>
          <p:nvPr/>
        </p:nvGrpSpPr>
        <p:grpSpPr bwMode="auto">
          <a:xfrm>
            <a:off x="7429500" y="723900"/>
            <a:ext cx="1016000" cy="1981200"/>
            <a:chOff x="0" y="0"/>
            <a:chExt cx="640" cy="1248"/>
          </a:xfrm>
        </p:grpSpPr>
        <p:sp>
          <p:nvSpPr>
            <p:cNvPr id="65600" name="Rectangle 7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601" name="Rectangle 7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5602" name="Rectangle 7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6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5603" name="Rectangle 7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</p:grpSp>
      <p:grpSp>
        <p:nvGrpSpPr>
          <p:cNvPr id="78" name="Group 78"/>
          <p:cNvGrpSpPr>
            <a:grpSpLocks/>
          </p:cNvGrpSpPr>
          <p:nvPr/>
        </p:nvGrpSpPr>
        <p:grpSpPr bwMode="auto">
          <a:xfrm>
            <a:off x="6413500" y="723900"/>
            <a:ext cx="1016000" cy="1981200"/>
            <a:chOff x="0" y="0"/>
            <a:chExt cx="640" cy="1248"/>
          </a:xfrm>
        </p:grpSpPr>
        <p:sp>
          <p:nvSpPr>
            <p:cNvPr id="65596" name="Rectangle 79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5597" name="Rectangle 80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5598" name="Rectangle 81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6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5599" name="Rectangle 82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</p:grpSp>
      <p:grpSp>
        <p:nvGrpSpPr>
          <p:cNvPr id="83" name="Group 83"/>
          <p:cNvGrpSpPr>
            <a:grpSpLocks/>
          </p:cNvGrpSpPr>
          <p:nvPr/>
        </p:nvGrpSpPr>
        <p:grpSpPr bwMode="auto">
          <a:xfrm>
            <a:off x="8445500" y="723900"/>
            <a:ext cx="1016000" cy="1981200"/>
            <a:chOff x="0" y="0"/>
            <a:chExt cx="640" cy="1248"/>
          </a:xfrm>
        </p:grpSpPr>
        <p:sp>
          <p:nvSpPr>
            <p:cNvPr id="65592" name="Rectangle 84"/>
            <p:cNvSpPr>
              <a:spLocks/>
            </p:cNvSpPr>
            <p:nvPr/>
          </p:nvSpPr>
          <p:spPr bwMode="auto">
            <a:xfrm>
              <a:off x="0" y="0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593" name="Rectangle 85"/>
            <p:cNvSpPr>
              <a:spLocks/>
            </p:cNvSpPr>
            <p:nvPr/>
          </p:nvSpPr>
          <p:spPr bwMode="auto">
            <a:xfrm>
              <a:off x="0" y="312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  <p:sp>
          <p:nvSpPr>
            <p:cNvPr id="65594" name="Rectangle 86"/>
            <p:cNvSpPr>
              <a:spLocks/>
            </p:cNvSpPr>
            <p:nvPr/>
          </p:nvSpPr>
          <p:spPr bwMode="auto">
            <a:xfrm>
              <a:off x="0" y="624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63500" rIns="203068" bIns="63500" anchor="ctr"/>
            <a:lstStyle/>
            <a:p>
              <a:pPr algn="r"/>
              <a:r>
                <a:rPr lang="nl-NL" altLang="fr-FR" sz="2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5595" name="Rectangle 87"/>
            <p:cNvSpPr>
              <a:spLocks/>
            </p:cNvSpPr>
            <p:nvPr/>
          </p:nvSpPr>
          <p:spPr bwMode="auto">
            <a:xfrm>
              <a:off x="0" y="936"/>
              <a:ext cx="640" cy="31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NL" altLang="fr-FR"/>
            </a:p>
          </p:txBody>
        </p:sp>
      </p:grpSp>
      <p:sp>
        <p:nvSpPr>
          <p:cNvPr id="65591" name="Rectangle 88"/>
          <p:cNvSpPr>
            <a:spLocks/>
          </p:cNvSpPr>
          <p:nvPr/>
        </p:nvSpPr>
        <p:spPr bwMode="auto">
          <a:xfrm>
            <a:off x="1968500" y="3473450"/>
            <a:ext cx="5048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nl-NL" altLang="fr-FR" sz="2300">
                <a:solidFill>
                  <a:schemeClr val="tx1"/>
                </a:solidFill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 autoUpdateAnimBg="0"/>
      <p:bldP spid="36" grpId="0" animBg="1" autoUpdateAnimBg="0"/>
      <p:bldP spid="36" grpId="1" animBg="1" autoUpdateAnimBg="0"/>
      <p:bldP spid="37" grpId="0" animBg="1" autoUpdateAnimBg="0"/>
      <p:bldP spid="37" grpId="1" animBg="1" autoUpdateAnimBg="0"/>
      <p:bldP spid="38" grpId="0" animBg="1" autoUpdateAnimBg="0"/>
      <p:bldP spid="38" grpId="1" animBg="1" autoUpdateAnimBg="0"/>
      <p:bldP spid="39" grpId="0" animBg="1" autoUpdateAnimBg="0"/>
      <p:bldP spid="39" grpId="1" animBg="1" autoUpdateAnimBg="0"/>
      <p:bldP spid="40" grpId="0" animBg="1" autoUpdateAnimBg="0"/>
      <p:bldP spid="40" grpId="1" animBg="1" autoUpdateAnimBg="0"/>
      <p:bldP spid="41" grpId="0" animBg="1"/>
      <p:bldP spid="42" grpId="0" animBg="1" autoUpdateAnimBg="0"/>
      <p:bldP spid="43" grpId="0" animBg="1"/>
      <p:bldP spid="44" grpId="0" animBg="1" autoUpdateAnimBg="0"/>
      <p:bldP spid="45" grpId="0" animBg="1"/>
      <p:bldP spid="46" grpId="0" animBg="1" autoUpdateAnimBg="0"/>
      <p:bldP spid="4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4800" dirty="0">
                <a:solidFill>
                  <a:srgbClr val="5F7BAE"/>
                </a:solidFill>
                <a:latin typeface="+mj-lt"/>
              </a:rPr>
              <a:t>Schaalbaarheid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42900" y="1600200"/>
            <a:ext cx="946150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106704" rIns="38160" bIns="38160"/>
          <a:lstStyle>
            <a:lvl1pPr marL="696913" indent="-444500"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marL="1039813" indent="-442913"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84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400">
                <a:solidFill>
                  <a:srgbClr val="000000"/>
                </a:solidFill>
              </a:rPr>
              <a:t>Een team is normaliter 7 ± 2 mensen</a:t>
            </a:r>
          </a:p>
          <a:p>
            <a:pPr lvl="1" algn="l" eaLnBrk="1" hangingPunct="1">
              <a:lnSpc>
                <a:spcPct val="84000"/>
              </a:lnSpc>
              <a:spcBef>
                <a:spcPts val="13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3000">
                <a:solidFill>
                  <a:srgbClr val="000000"/>
                </a:solidFill>
              </a:rPr>
              <a:t>Schaalbaarheid door teams van teams</a:t>
            </a:r>
          </a:p>
          <a:p>
            <a:pPr algn="l" eaLnBrk="1" hangingPunct="1">
              <a:lnSpc>
                <a:spcPct val="84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400">
                <a:solidFill>
                  <a:srgbClr val="000000"/>
                </a:solidFill>
              </a:rPr>
              <a:t>Factoren bij inschalen</a:t>
            </a:r>
          </a:p>
          <a:p>
            <a:pPr lvl="1" algn="l" eaLnBrk="1" hangingPunct="1">
              <a:lnSpc>
                <a:spcPct val="84000"/>
              </a:lnSpc>
              <a:spcBef>
                <a:spcPts val="13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3000">
                <a:solidFill>
                  <a:srgbClr val="000000"/>
                </a:solidFill>
              </a:rPr>
              <a:t>Type toepassing</a:t>
            </a:r>
          </a:p>
          <a:p>
            <a:pPr lvl="1" algn="l" eaLnBrk="1" hangingPunct="1">
              <a:lnSpc>
                <a:spcPct val="84000"/>
              </a:lnSpc>
              <a:spcBef>
                <a:spcPts val="13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3000">
                <a:solidFill>
                  <a:srgbClr val="000000"/>
                </a:solidFill>
              </a:rPr>
              <a:t>Teamgrootte</a:t>
            </a:r>
          </a:p>
          <a:p>
            <a:pPr lvl="1" algn="l" eaLnBrk="1" hangingPunct="1">
              <a:lnSpc>
                <a:spcPct val="84000"/>
              </a:lnSpc>
              <a:spcBef>
                <a:spcPts val="13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3000">
                <a:solidFill>
                  <a:srgbClr val="000000"/>
                </a:solidFill>
              </a:rPr>
              <a:t>Teamsamenstelling</a:t>
            </a:r>
          </a:p>
          <a:p>
            <a:pPr lvl="1" algn="l">
              <a:lnSpc>
                <a:spcPct val="93000"/>
              </a:lnSpc>
              <a:spcBef>
                <a:spcPts val="18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3000">
                <a:solidFill>
                  <a:srgbClr val="000000"/>
                </a:solidFill>
              </a:rPr>
              <a:t>Projectduur</a:t>
            </a:r>
          </a:p>
          <a:p>
            <a:pPr lvl="1" algn="l" eaLnBrk="1" hangingPunct="1">
              <a:lnSpc>
                <a:spcPct val="84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400">
                <a:solidFill>
                  <a:srgbClr val="000000"/>
                </a:solidFill>
              </a:rPr>
              <a:t>Scrum is meerdere keren toegepast op projecten met 500+ mensen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Tx/>
              <a:buSzTx/>
              <a:buFontTx/>
              <a:buNone/>
            </a:pPr>
            <a:endParaRPr lang="nl-NL" altLang="fr-FR" sz="3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>
            <a:spLocks/>
          </p:cNvSpPr>
          <p:nvPr/>
        </p:nvSpPr>
        <p:spPr bwMode="auto">
          <a:xfrm>
            <a:off x="165100" y="3886200"/>
            <a:ext cx="3175000" cy="2819400"/>
          </a:xfrm>
          <a:prstGeom prst="roundRect">
            <a:avLst>
              <a:gd name="adj" fmla="val 6755"/>
            </a:avLst>
          </a:prstGeom>
          <a:solidFill>
            <a:schemeClr val="bg1"/>
          </a:solid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68610" name="Rectangle 2"/>
          <p:cNvSpPr txBox="1">
            <a:spLocks noChangeArrowheads="1"/>
          </p:cNvSpPr>
          <p:nvPr/>
        </p:nvSpPr>
        <p:spPr bwMode="auto">
          <a:xfrm>
            <a:off x="342900" y="114300"/>
            <a:ext cx="94615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nl-NL" altLang="fr-FR" sz="4400">
                <a:solidFill>
                  <a:srgbClr val="7189B5"/>
                </a:solidFill>
                <a:sym typeface="Gill Sans" pitchFamily="1" charset="0"/>
              </a:rPr>
              <a:t>Opschalen van Scrum naar scrums</a:t>
            </a:r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3492500" y="3886200"/>
            <a:ext cx="3175000" cy="2819400"/>
          </a:xfrm>
          <a:prstGeom prst="roundRect">
            <a:avLst>
              <a:gd name="adj" fmla="val 6755"/>
            </a:avLst>
          </a:prstGeom>
          <a:solidFill>
            <a:schemeClr val="bg1"/>
          </a:solidFill>
          <a:ln w="25400">
            <a:solidFill>
              <a:srgbClr val="00531C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6781800" y="3886200"/>
            <a:ext cx="3175000" cy="2819400"/>
          </a:xfrm>
          <a:prstGeom prst="roundRect">
            <a:avLst>
              <a:gd name="adj" fmla="val 6755"/>
            </a:avLst>
          </a:prstGeom>
          <a:solidFill>
            <a:schemeClr val="bg1"/>
          </a:solidFill>
          <a:ln w="25400">
            <a:solidFill>
              <a:srgbClr val="FD402F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Gill Sans" pitchFamily="80" charset="0"/>
              <a:ea typeface="ヒラギノ角ゴ Pro W3" pitchFamily="80" charset="-128"/>
              <a:sym typeface="Gill Sans" pitchFamily="80" charset="0"/>
            </a:endParaRP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978400"/>
            <a:ext cx="7747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14" name="Group 6"/>
          <p:cNvGrpSpPr>
            <a:grpSpLocks/>
          </p:cNvGrpSpPr>
          <p:nvPr/>
        </p:nvGrpSpPr>
        <p:grpSpPr bwMode="auto">
          <a:xfrm>
            <a:off x="381000" y="4102100"/>
            <a:ext cx="2603500" cy="673100"/>
            <a:chOff x="0" y="0"/>
            <a:chExt cx="1640" cy="424"/>
          </a:xfrm>
        </p:grpSpPr>
        <p:pic>
          <p:nvPicPr>
            <p:cNvPr id="6864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1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42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15" name="Group 10"/>
          <p:cNvGrpSpPr>
            <a:grpSpLocks/>
          </p:cNvGrpSpPr>
          <p:nvPr/>
        </p:nvGrpSpPr>
        <p:grpSpPr bwMode="auto">
          <a:xfrm>
            <a:off x="381000" y="5803900"/>
            <a:ext cx="2603500" cy="673100"/>
            <a:chOff x="0" y="0"/>
            <a:chExt cx="1640" cy="424"/>
          </a:xfrm>
        </p:grpSpPr>
        <p:pic>
          <p:nvPicPr>
            <p:cNvPr id="68637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"/>
              <a:ext cx="48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0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1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41021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1021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9530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49530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0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8039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1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9530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49530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4127500"/>
            <a:ext cx="7747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53848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5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45339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6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0" y="45593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7" name="Picture 2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3848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8" name="Picture 2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0" y="5410200"/>
            <a:ext cx="7747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857500" y="2032000"/>
            <a:ext cx="4445000" cy="1473200"/>
            <a:chOff x="0" y="0"/>
            <a:chExt cx="2800" cy="928"/>
          </a:xfrm>
        </p:grpSpPr>
        <p:sp>
          <p:nvSpPr>
            <p:cNvPr id="29" name="AutoShape 28"/>
            <p:cNvSpPr>
              <a:spLocks/>
            </p:cNvSpPr>
            <p:nvPr/>
          </p:nvSpPr>
          <p:spPr bwMode="auto">
            <a:xfrm>
              <a:off x="0" y="0"/>
              <a:ext cx="2800" cy="928"/>
            </a:xfrm>
            <a:prstGeom prst="roundRect">
              <a:avLst>
                <a:gd name="adj" fmla="val 2068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Gill Sans" pitchFamily="80" charset="0"/>
                <a:ea typeface="ヒラギノ角ゴ Pro W3" pitchFamily="80" charset="-128"/>
                <a:sym typeface="Gill Sans" pitchFamily="80" charset="0"/>
              </a:endParaRPr>
            </a:p>
          </p:txBody>
        </p:sp>
        <p:pic>
          <p:nvPicPr>
            <p:cNvPr id="68634" name="Picture 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48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5" name="Picture 3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" y="264"/>
              <a:ext cx="48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6" name="Picture 3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" y="248"/>
              <a:ext cx="48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49530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20000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4127500"/>
            <a:ext cx="7747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20000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5384800"/>
            <a:ext cx="774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20000"/>
                  </a:schemeClr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342900" y="457200"/>
            <a:ext cx="9398000" cy="6324600"/>
          </a:xfrm>
          <a:prstGeom prst="roundRect">
            <a:avLst>
              <a:gd name="adj" fmla="val 5042"/>
            </a:avLst>
          </a:prstGeom>
          <a:solidFill>
            <a:srgbClr val="F1F1F1"/>
          </a:solidFill>
          <a:ln w="50760">
            <a:solidFill>
              <a:srgbClr val="910000"/>
            </a:solidFill>
            <a:miter lim="800000"/>
            <a:headEnd/>
            <a:tailEnd/>
          </a:ln>
          <a:effectLst>
            <a:outerShdw blurRad="63500" dist="63640" dir="2700000" algn="ctr" rotWithShape="0">
              <a:srgbClr val="000000">
                <a:alpha val="30037"/>
              </a:srgbClr>
            </a:outerShdw>
          </a:effec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84200" y="1460500"/>
            <a:ext cx="8915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19530" rIns="0" bIns="0" anchor="ctr"/>
          <a:lstStyle>
            <a:lvl1pPr marL="223838" indent="-223838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95000"/>
              </a:lnSpc>
              <a:buSzPct val="125000"/>
              <a:buFont typeface="Gill Sans" pitchFamily="1" charset="0"/>
              <a:buChar char="•"/>
            </a:pPr>
            <a:r>
              <a:rPr lang="nl-NL" altLang="fr-FR" sz="2800" dirty="0">
                <a:solidFill>
                  <a:srgbClr val="000000"/>
                </a:solidFill>
              </a:rPr>
              <a:t>Scrum is een </a:t>
            </a:r>
            <a:r>
              <a:rPr lang="nl-NL" altLang="fr-FR" sz="2800" dirty="0">
                <a:solidFill>
                  <a:srgbClr val="C00000"/>
                </a:solidFill>
              </a:rPr>
              <a:t>agile</a:t>
            </a:r>
            <a:r>
              <a:rPr lang="nl-NL" altLang="fr-FR" sz="2800" dirty="0">
                <a:solidFill>
                  <a:srgbClr val="000000"/>
                </a:solidFill>
              </a:rPr>
              <a:t> proces, welke het mogelijk maakt ons te focussen op het leveren van het </a:t>
            </a:r>
            <a:r>
              <a:rPr lang="nl-NL" altLang="fr-FR" sz="2800" dirty="0">
                <a:solidFill>
                  <a:srgbClr val="C00000"/>
                </a:solidFill>
              </a:rPr>
              <a:t>beste resultaat in de kortst mogelijke tijd</a:t>
            </a:r>
            <a:r>
              <a:rPr lang="nl-NL" altLang="fr-FR" sz="2800" dirty="0">
                <a:solidFill>
                  <a:srgbClr val="000000"/>
                </a:solidFill>
              </a:rPr>
              <a:t>.</a:t>
            </a:r>
          </a:p>
          <a:p>
            <a:pPr algn="l" eaLnBrk="1" hangingPunct="1">
              <a:lnSpc>
                <a:spcPct val="95000"/>
              </a:lnSpc>
              <a:buSzPct val="125000"/>
              <a:buFont typeface="Gill Sans" pitchFamily="1" charset="0"/>
              <a:buChar char="•"/>
            </a:pPr>
            <a:r>
              <a:rPr lang="nl-NL" altLang="fr-FR" sz="2800" dirty="0">
                <a:solidFill>
                  <a:srgbClr val="000000"/>
                </a:solidFill>
              </a:rPr>
              <a:t>Het maakt het ons mogelijk om </a:t>
            </a:r>
            <a:r>
              <a:rPr lang="nl-NL" altLang="fr-FR" sz="2800" dirty="0">
                <a:solidFill>
                  <a:srgbClr val="C00000"/>
                </a:solidFill>
              </a:rPr>
              <a:t>snel en herhaaldelijk </a:t>
            </a:r>
            <a:r>
              <a:rPr lang="nl-NL" altLang="fr-FR" sz="2800" dirty="0">
                <a:solidFill>
                  <a:srgbClr val="000000"/>
                </a:solidFill>
              </a:rPr>
              <a:t>echt </a:t>
            </a:r>
            <a:r>
              <a:rPr lang="nl-NL" altLang="fr-FR" sz="2800" dirty="0">
                <a:solidFill>
                  <a:srgbClr val="C00000"/>
                </a:solidFill>
              </a:rPr>
              <a:t>werkende software </a:t>
            </a:r>
            <a:r>
              <a:rPr lang="nl-NL" altLang="fr-FR" sz="2800" dirty="0">
                <a:solidFill>
                  <a:srgbClr val="000000"/>
                </a:solidFill>
              </a:rPr>
              <a:t>te bekijken (na een </a:t>
            </a:r>
            <a:r>
              <a:rPr lang="nl-NL" altLang="fr-FR" sz="2800" dirty="0">
                <a:solidFill>
                  <a:srgbClr val="C00000"/>
                </a:solidFill>
              </a:rPr>
              <a:t>sprint van één week tot één maand</a:t>
            </a:r>
            <a:r>
              <a:rPr lang="nl-NL" altLang="fr-FR" sz="2800" dirty="0">
                <a:solidFill>
                  <a:srgbClr val="000000"/>
                </a:solidFill>
              </a:rPr>
              <a:t>)</a:t>
            </a:r>
          </a:p>
          <a:p>
            <a:pPr algn="l" eaLnBrk="1" hangingPunct="1">
              <a:lnSpc>
                <a:spcPct val="95000"/>
              </a:lnSpc>
              <a:buSzPct val="125000"/>
              <a:buFont typeface="Gill Sans" pitchFamily="1" charset="0"/>
              <a:buChar char="•"/>
            </a:pPr>
            <a:r>
              <a:rPr lang="nl-NL" altLang="fr-FR" sz="2800" dirty="0">
                <a:solidFill>
                  <a:srgbClr val="000000"/>
                </a:solidFill>
              </a:rPr>
              <a:t>De </a:t>
            </a:r>
            <a:r>
              <a:rPr lang="nl-NL" altLang="fr-FR" sz="2800" dirty="0">
                <a:solidFill>
                  <a:srgbClr val="C00000"/>
                </a:solidFill>
              </a:rPr>
              <a:t>business bepaalt de prioriteiten</a:t>
            </a:r>
            <a:r>
              <a:rPr lang="nl-NL" altLang="fr-FR" sz="2800" dirty="0">
                <a:solidFill>
                  <a:srgbClr val="000000"/>
                </a:solidFill>
              </a:rPr>
              <a:t>. Teams organiseren zichzelf om de beste manier te bepalen om functies met de hoogste prioriteit op te leveren</a:t>
            </a:r>
          </a:p>
          <a:p>
            <a:pPr algn="l" eaLnBrk="1" hangingPunct="1">
              <a:lnSpc>
                <a:spcPct val="95000"/>
              </a:lnSpc>
              <a:buSzPct val="125000"/>
              <a:buFont typeface="Gill Sans" pitchFamily="1" charset="0"/>
              <a:buChar char="•"/>
            </a:pPr>
            <a:r>
              <a:rPr lang="nl-NL" altLang="fr-FR" sz="2800" dirty="0">
                <a:solidFill>
                  <a:srgbClr val="000000"/>
                </a:solidFill>
              </a:rPr>
              <a:t>Iedereen kan </a:t>
            </a:r>
            <a:r>
              <a:rPr lang="nl-NL" altLang="fr-FR" sz="2800" dirty="0">
                <a:solidFill>
                  <a:srgbClr val="C00000"/>
                </a:solidFill>
              </a:rPr>
              <a:t>na elke sprint echt werkende software </a:t>
            </a:r>
            <a:r>
              <a:rPr lang="nl-NL" altLang="fr-FR" sz="2800" dirty="0">
                <a:solidFill>
                  <a:srgbClr val="000000"/>
                </a:solidFill>
              </a:rPr>
              <a:t>zien en besluiten het </a:t>
            </a:r>
            <a:r>
              <a:rPr lang="nl-NL" altLang="fr-FR" sz="2800" dirty="0">
                <a:solidFill>
                  <a:srgbClr val="C00000"/>
                </a:solidFill>
              </a:rPr>
              <a:t>vrij te geven of door te gaan met uitbreidingen in een volgende sprint</a:t>
            </a:r>
            <a:r>
              <a:rPr lang="nl-NL" altLang="fr-FR" sz="2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12800" y="482600"/>
            <a:ext cx="4140200" cy="736600"/>
          </a:xfrm>
          <a:prstGeom prst="rect">
            <a:avLst/>
          </a:prstGeom>
          <a:solidFill>
            <a:srgbClr val="91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 rot="10800000">
            <a:off x="4914900" y="763588"/>
            <a:ext cx="495300" cy="457200"/>
          </a:xfrm>
          <a:custGeom>
            <a:avLst/>
            <a:gdLst>
              <a:gd name="T0" fmla="*/ 0 w 21600"/>
              <a:gd name="T1" fmla="*/ 0 h 21600"/>
              <a:gd name="T2" fmla="*/ 260433876 w 21600"/>
              <a:gd name="T3" fmla="*/ 20483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91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30200" y="457200"/>
            <a:ext cx="495300" cy="457200"/>
          </a:xfrm>
          <a:custGeom>
            <a:avLst/>
            <a:gdLst>
              <a:gd name="T0" fmla="*/ 0 w 21600"/>
              <a:gd name="T1" fmla="*/ 0 h 21600"/>
              <a:gd name="T2" fmla="*/ 260433876 w 21600"/>
              <a:gd name="T3" fmla="*/ 2048383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13734" y="65"/>
                </a:moveTo>
                <a:cubicBezTo>
                  <a:pt x="4547" y="550"/>
                  <a:pt x="111" y="6203"/>
                  <a:pt x="14" y="14130"/>
                </a:cubicBezTo>
                <a:cubicBezTo>
                  <a:pt x="9" y="16620"/>
                  <a:pt x="5" y="19110"/>
                  <a:pt x="0" y="21600"/>
                </a:cubicBezTo>
                <a:cubicBezTo>
                  <a:pt x="7200" y="21600"/>
                  <a:pt x="14400" y="21600"/>
                  <a:pt x="21600" y="21600"/>
                </a:cubicBezTo>
                <a:cubicBezTo>
                  <a:pt x="21600" y="14400"/>
                  <a:pt x="21600" y="7200"/>
                  <a:pt x="21600" y="0"/>
                </a:cubicBezTo>
                <a:cubicBezTo>
                  <a:pt x="18978" y="22"/>
                  <a:pt x="16356" y="43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  <a:cubicBezTo>
                  <a:pt x="13734" y="65"/>
                  <a:pt x="13734" y="65"/>
                  <a:pt x="13734" y="65"/>
                </a:cubicBezTo>
              </a:path>
            </a:pathLst>
          </a:custGeom>
          <a:solidFill>
            <a:srgbClr val="91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30200" y="901700"/>
            <a:ext cx="584200" cy="317500"/>
          </a:xfrm>
          <a:prstGeom prst="rect">
            <a:avLst/>
          </a:prstGeom>
          <a:solidFill>
            <a:srgbClr val="91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826000" y="457200"/>
            <a:ext cx="584200" cy="330200"/>
          </a:xfrm>
          <a:prstGeom prst="rect">
            <a:avLst/>
          </a:prstGeom>
          <a:solidFill>
            <a:srgbClr val="91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nl-NL">
              <a:latin typeface="Gill Sans" charset="0"/>
              <a:ea typeface="ヒラギノ角ゴ Pro W3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47700" y="520700"/>
            <a:ext cx="47371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50760" tIns="74700" rIns="50760" bIns="50760"/>
          <a:lstStyle/>
          <a:p>
            <a:pPr algn="l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nl-NL" sz="3600">
                <a:solidFill>
                  <a:srgbClr val="FFFFFF"/>
                </a:solidFill>
                <a:latin typeface="Gill Sans"/>
                <a:ea typeface="ヒラギノ角ゴ Pro W3" charset="0"/>
                <a:cs typeface="Lucida Sans Unicode" charset="0"/>
              </a:rPr>
              <a:t>Scrum in het kort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lnSpc>
                <a:spcPct val="93000"/>
              </a:lnSpc>
            </a:pPr>
            <a:r>
              <a:rPr lang="en-US" altLang="fr-FR" sz="4800">
                <a:solidFill>
                  <a:srgbClr val="7189B5"/>
                </a:solidFill>
                <a:sym typeface="Gill Sans" pitchFamily="1" charset="0"/>
              </a:rPr>
              <a:t>Scrum van scrums van scrums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06400" y="3990564"/>
            <a:ext cx="9258300" cy="2832100"/>
            <a:chOff x="0" y="0"/>
            <a:chExt cx="5832" cy="1784"/>
          </a:xfrm>
          <a:solidFill>
            <a:schemeClr val="bg1"/>
          </a:solidFill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0" y="0"/>
              <a:ext cx="1800" cy="1704"/>
              <a:chOff x="0" y="0"/>
              <a:chExt cx="1800" cy="1704"/>
            </a:xfrm>
            <a:grpFill/>
          </p:grpSpPr>
          <p:grpSp>
            <p:nvGrpSpPr>
              <p:cNvPr id="68" name="Group 4"/>
              <p:cNvGrpSpPr>
                <a:grpSpLocks/>
              </p:cNvGrpSpPr>
              <p:nvPr/>
            </p:nvGrpSpPr>
            <p:grpSpPr bwMode="auto">
              <a:xfrm>
                <a:off x="936" y="0"/>
                <a:ext cx="864" cy="1704"/>
                <a:chOff x="0" y="0"/>
                <a:chExt cx="864" cy="1704"/>
              </a:xfrm>
              <a:grpFill/>
            </p:grpSpPr>
            <p:sp>
              <p:nvSpPr>
                <p:cNvPr id="91" name="AutoShape 5"/>
                <p:cNvSpPr>
                  <a:spLocks/>
                </p:cNvSpPr>
                <p:nvPr/>
              </p:nvSpPr>
              <p:spPr bwMode="auto">
                <a:xfrm>
                  <a:off x="0" y="88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grpFill/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92" name="Group 6"/>
                <p:cNvGrpSpPr>
                  <a:grpSpLocks/>
                </p:cNvGrpSpPr>
                <p:nvPr/>
              </p:nvGrpSpPr>
              <p:grpSpPr bwMode="auto">
                <a:xfrm>
                  <a:off x="48" y="1008"/>
                  <a:ext cx="768" cy="566"/>
                  <a:chOff x="0" y="0"/>
                  <a:chExt cx="768" cy="566"/>
                </a:xfrm>
                <a:grpFill/>
              </p:grpSpPr>
              <p:pic>
                <p:nvPicPr>
                  <p:cNvPr id="10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0"/>
                    <a:ext cx="320" cy="26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4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0" y="120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5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0" y="127"/>
                    <a:ext cx="320" cy="26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6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88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7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288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8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288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93" name="AutoShape 13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grpFill/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94" name="Group 14"/>
                <p:cNvGrpSpPr>
                  <a:grpSpLocks/>
                </p:cNvGrpSpPr>
                <p:nvPr/>
              </p:nvGrpSpPr>
              <p:grpSpPr bwMode="auto">
                <a:xfrm>
                  <a:off x="48" y="120"/>
                  <a:ext cx="768" cy="574"/>
                  <a:chOff x="0" y="0"/>
                  <a:chExt cx="768" cy="574"/>
                </a:xfrm>
                <a:grpFill/>
              </p:grpSpPr>
              <p:pic>
                <p:nvPicPr>
                  <p:cNvPr id="95" name="Picture 15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0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6" name="Picture 16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0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7" name="Picture 17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8"/>
                    <a:ext cx="320" cy="26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8" name="Picture 18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8" y="128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9" name="Picture 19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" y="135"/>
                    <a:ext cx="320" cy="26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0" name="Picture 20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96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1" name="Picture 21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296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2" name="Picture 2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296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69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1704"/>
                <a:chOff x="0" y="0"/>
                <a:chExt cx="864" cy="1704"/>
              </a:xfrm>
              <a:grpFill/>
            </p:grpSpPr>
            <p:sp>
              <p:nvSpPr>
                <p:cNvPr id="70" name="AutoShape 24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grpFill/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sp>
              <p:nvSpPr>
                <p:cNvPr id="71" name="AutoShape 25"/>
                <p:cNvSpPr>
                  <a:spLocks/>
                </p:cNvSpPr>
                <p:nvPr/>
              </p:nvSpPr>
              <p:spPr bwMode="auto">
                <a:xfrm>
                  <a:off x="0" y="88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grpFill/>
                <a:ln w="25400">
                  <a:solidFill>
                    <a:srgbClr val="003C83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72" name="Group 26"/>
                <p:cNvGrpSpPr>
                  <a:grpSpLocks/>
                </p:cNvGrpSpPr>
                <p:nvPr/>
              </p:nvGrpSpPr>
              <p:grpSpPr bwMode="auto">
                <a:xfrm>
                  <a:off x="48" y="1008"/>
                  <a:ext cx="768" cy="574"/>
                  <a:chOff x="0" y="0"/>
                  <a:chExt cx="768" cy="574"/>
                </a:xfrm>
                <a:grpFill/>
              </p:grpSpPr>
              <p:pic>
                <p:nvPicPr>
                  <p:cNvPr id="83" name="Picture 27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0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4" name="Picture 28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0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5" name="Picture 29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8"/>
                    <a:ext cx="320" cy="26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6" name="Picture 30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8" y="128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7" name="Picture 31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" y="135"/>
                    <a:ext cx="320" cy="26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8" name="Picture 3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96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9" name="Picture 3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296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0" name="Picture 3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296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73" name="Group 35"/>
                <p:cNvGrpSpPr>
                  <a:grpSpLocks/>
                </p:cNvGrpSpPr>
                <p:nvPr/>
              </p:nvGrpSpPr>
              <p:grpSpPr bwMode="auto">
                <a:xfrm>
                  <a:off x="48" y="96"/>
                  <a:ext cx="768" cy="614"/>
                  <a:chOff x="0" y="0"/>
                  <a:chExt cx="768" cy="614"/>
                </a:xfrm>
                <a:grpFill/>
              </p:grpSpPr>
              <p:pic>
                <p:nvPicPr>
                  <p:cNvPr id="74" name="Picture 36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8"/>
                    <a:ext cx="320" cy="26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5" name="Picture 37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6" name="Picture 38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0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7" name="Picture 39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168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8" name="Picture 40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" y="336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9" name="Picture 41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168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0" name="Picture 4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175"/>
                    <a:ext cx="320" cy="26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1" name="Picture 4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344"/>
                    <a:ext cx="320" cy="26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2" name="Picture 44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" y="336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2016" y="0"/>
              <a:ext cx="1800" cy="1704"/>
              <a:chOff x="0" y="0"/>
              <a:chExt cx="1800" cy="1704"/>
            </a:xfrm>
            <a:grpFill/>
          </p:grpSpPr>
          <p:grpSp>
            <p:nvGrpSpPr>
              <p:cNvPr id="42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1704"/>
                <a:chOff x="0" y="0"/>
                <a:chExt cx="864" cy="1704"/>
              </a:xfrm>
              <a:grpFill/>
            </p:grpSpPr>
            <p:sp>
              <p:nvSpPr>
                <p:cNvPr id="52" name="AutoShape 47"/>
                <p:cNvSpPr>
                  <a:spLocks/>
                </p:cNvSpPr>
                <p:nvPr/>
              </p:nvSpPr>
              <p:spPr bwMode="auto">
                <a:xfrm>
                  <a:off x="0" y="88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grpFill/>
                <a:ln w="25400">
                  <a:solidFill>
                    <a:srgbClr val="910000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pic>
              <p:nvPicPr>
                <p:cNvPr id="53" name="Picture 4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" y="952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49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2" y="952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5" name="Picture 50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" y="952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6" name="Picture 51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" y="1128"/>
                  <a:ext cx="320" cy="2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7" name="Picture 52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" y="1120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8" name="Picture 5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2" y="1312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9" name="Picture 54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" y="1320"/>
                  <a:ext cx="320" cy="2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0" name="Picture 55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" y="1312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" name="AutoShape 56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grpFill/>
                <a:ln w="25400">
                  <a:solidFill>
                    <a:srgbClr val="910000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62" name="Group 57"/>
                <p:cNvGrpSpPr>
                  <a:grpSpLocks/>
                </p:cNvGrpSpPr>
                <p:nvPr/>
              </p:nvGrpSpPr>
              <p:grpSpPr bwMode="auto">
                <a:xfrm>
                  <a:off x="64" y="168"/>
                  <a:ext cx="728" cy="470"/>
                  <a:chOff x="0" y="0"/>
                  <a:chExt cx="728" cy="470"/>
                </a:xfrm>
                <a:grpFill/>
              </p:grpSpPr>
              <p:pic>
                <p:nvPicPr>
                  <p:cNvPr id="63" name="Picture 58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0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4" name="Picture 59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8"/>
                    <a:ext cx="320" cy="26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5" name="Picture 60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192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6" name="Picture 61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199"/>
                    <a:ext cx="320" cy="26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7" name="Picture 6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192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43" name="Group 63"/>
              <p:cNvGrpSpPr>
                <a:grpSpLocks/>
              </p:cNvGrpSpPr>
              <p:nvPr/>
            </p:nvGrpSpPr>
            <p:grpSpPr bwMode="auto">
              <a:xfrm>
                <a:off x="936" y="448"/>
                <a:ext cx="864" cy="816"/>
                <a:chOff x="0" y="0"/>
                <a:chExt cx="864" cy="816"/>
              </a:xfrm>
              <a:grpFill/>
            </p:grpSpPr>
            <p:sp>
              <p:nvSpPr>
                <p:cNvPr id="44" name="AutoShape 64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grpFill/>
                <a:ln w="25400">
                  <a:solidFill>
                    <a:srgbClr val="910000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45" name="Group 65"/>
                <p:cNvGrpSpPr>
                  <a:grpSpLocks/>
                </p:cNvGrpSpPr>
                <p:nvPr/>
              </p:nvGrpSpPr>
              <p:grpSpPr bwMode="auto">
                <a:xfrm>
                  <a:off x="64" y="80"/>
                  <a:ext cx="728" cy="654"/>
                  <a:chOff x="0" y="0"/>
                  <a:chExt cx="728" cy="654"/>
                </a:xfrm>
                <a:grpFill/>
              </p:grpSpPr>
              <p:pic>
                <p:nvPicPr>
                  <p:cNvPr id="46" name="Picture 66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0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7" name="Picture 67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191"/>
                    <a:ext cx="320" cy="26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8" name="Picture 68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184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9" name="Picture 69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384"/>
                    <a:ext cx="320" cy="26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0" name="Picture 70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375"/>
                    <a:ext cx="320" cy="27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1" name="Picture 71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375"/>
                    <a:ext cx="320" cy="27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6" name="Group 72"/>
            <p:cNvGrpSpPr>
              <a:grpSpLocks/>
            </p:cNvGrpSpPr>
            <p:nvPr/>
          </p:nvGrpSpPr>
          <p:grpSpPr bwMode="auto">
            <a:xfrm>
              <a:off x="4032" y="0"/>
              <a:ext cx="1800" cy="1784"/>
              <a:chOff x="0" y="0"/>
              <a:chExt cx="1800" cy="1784"/>
            </a:xfrm>
            <a:grpFill/>
          </p:grpSpPr>
          <p:grpSp>
            <p:nvGrpSpPr>
              <p:cNvPr id="7" name="Group 73"/>
              <p:cNvGrpSpPr>
                <a:grpSpLocks/>
              </p:cNvGrpSpPr>
              <p:nvPr/>
            </p:nvGrpSpPr>
            <p:grpSpPr bwMode="auto">
              <a:xfrm>
                <a:off x="0" y="0"/>
                <a:ext cx="864" cy="1784"/>
                <a:chOff x="0" y="0"/>
                <a:chExt cx="864" cy="1784"/>
              </a:xfrm>
              <a:grpFill/>
            </p:grpSpPr>
            <p:sp>
              <p:nvSpPr>
                <p:cNvPr id="25" name="AutoShape 74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grpFill/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sp>
              <p:nvSpPr>
                <p:cNvPr id="26" name="AutoShape 75"/>
                <p:cNvSpPr>
                  <a:spLocks/>
                </p:cNvSpPr>
                <p:nvPr/>
              </p:nvSpPr>
              <p:spPr bwMode="auto">
                <a:xfrm>
                  <a:off x="0" y="96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grpFill/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27" name="Group 76"/>
                <p:cNvGrpSpPr>
                  <a:grpSpLocks/>
                </p:cNvGrpSpPr>
                <p:nvPr/>
              </p:nvGrpSpPr>
              <p:grpSpPr bwMode="auto">
                <a:xfrm>
                  <a:off x="64" y="96"/>
                  <a:ext cx="728" cy="622"/>
                  <a:chOff x="0" y="0"/>
                  <a:chExt cx="728" cy="622"/>
                </a:xfrm>
                <a:grpFill/>
              </p:grpSpPr>
              <p:pic>
                <p:nvPicPr>
                  <p:cNvPr id="34" name="Picture 77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5" name="Picture 78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8"/>
                    <a:ext cx="320" cy="26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79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8"/>
                    <a:ext cx="320" cy="26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Picture 80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168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8" name="Picture 81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168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9" name="Picture 82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344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0" name="Picture 83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344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1" name="Picture 84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352"/>
                    <a:ext cx="320" cy="262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28" name="Picture 8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040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86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6" y="1232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87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8" y="1232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88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" y="1408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" name="Picture 89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" y="1408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90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416"/>
                  <a:ext cx="320" cy="2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8" name="Group 91"/>
              <p:cNvGrpSpPr>
                <a:grpSpLocks/>
              </p:cNvGrpSpPr>
              <p:nvPr/>
            </p:nvGrpSpPr>
            <p:grpSpPr bwMode="auto">
              <a:xfrm>
                <a:off x="936" y="0"/>
                <a:ext cx="864" cy="1784"/>
                <a:chOff x="0" y="0"/>
                <a:chExt cx="864" cy="1784"/>
              </a:xfrm>
              <a:grpFill/>
            </p:grpSpPr>
            <p:sp>
              <p:nvSpPr>
                <p:cNvPr id="9" name="AutoShape 92"/>
                <p:cNvSpPr>
                  <a:spLocks/>
                </p:cNvSpPr>
                <p:nvPr/>
              </p:nvSpPr>
              <p:spPr bwMode="auto">
                <a:xfrm>
                  <a:off x="0" y="0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grpFill/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sp>
              <p:nvSpPr>
                <p:cNvPr id="10" name="AutoShape 93"/>
                <p:cNvSpPr>
                  <a:spLocks/>
                </p:cNvSpPr>
                <p:nvPr/>
              </p:nvSpPr>
              <p:spPr bwMode="auto">
                <a:xfrm>
                  <a:off x="0" y="968"/>
                  <a:ext cx="864" cy="816"/>
                </a:xfrm>
                <a:prstGeom prst="roundRect">
                  <a:avLst>
                    <a:gd name="adj" fmla="val 14704"/>
                  </a:avLst>
                </a:prstGeom>
                <a:grpFill/>
                <a:ln w="25400">
                  <a:solidFill>
                    <a:srgbClr val="00531C"/>
                  </a:solidFill>
                  <a:round/>
                  <a:headEnd/>
                  <a:tailEnd/>
                </a:ln>
                <a:effectLst>
                  <a:outerShdw blurRad="114300" dist="63500" dir="2700000" algn="ctr" rotWithShape="0">
                    <a:schemeClr val="bg2">
                      <a:alpha val="29999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Gill Sans" pitchFamily="80" charset="0"/>
                    <a:ea typeface="ヒラギノ角ゴ Pro W3" pitchFamily="80" charset="-128"/>
                    <a:sym typeface="Gill Sans" pitchFamily="80" charset="0"/>
                  </a:endParaRPr>
                </a:p>
              </p:txBody>
            </p:sp>
            <p:grpSp>
              <p:nvGrpSpPr>
                <p:cNvPr id="11" name="Group 94"/>
                <p:cNvGrpSpPr>
                  <a:grpSpLocks/>
                </p:cNvGrpSpPr>
                <p:nvPr/>
              </p:nvGrpSpPr>
              <p:grpSpPr bwMode="auto">
                <a:xfrm>
                  <a:off x="64" y="152"/>
                  <a:ext cx="728" cy="510"/>
                  <a:chOff x="0" y="0"/>
                  <a:chExt cx="728" cy="510"/>
                </a:xfrm>
                <a:grpFill/>
              </p:grpSpPr>
              <p:pic>
                <p:nvPicPr>
                  <p:cNvPr id="20" name="Picture 95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" y="0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1" name="Picture 96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" y="0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2" name="Picture 97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232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" name="Picture 98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8" y="232"/>
                    <a:ext cx="320" cy="27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4" name="Picture 99"/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0" y="239"/>
                    <a:ext cx="320" cy="26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2" name="Picture 100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" y="1064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" name="Picture 10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" y="1072"/>
                  <a:ext cx="320" cy="2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" name="Picture 102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072"/>
                  <a:ext cx="320" cy="2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" name="Picture 10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6" y="1232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" name="Picture 104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8" y="1232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" name="Picture 105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" y="1408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" name="Picture 106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" y="1408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9" name="Picture 107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" y="1416"/>
                  <a:ext cx="320" cy="2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4025900" y="1183864"/>
            <a:ext cx="2019300" cy="914400"/>
            <a:chOff x="0" y="0"/>
            <a:chExt cx="1272" cy="576"/>
          </a:xfrm>
          <a:solidFill>
            <a:schemeClr val="bg1"/>
          </a:solidFill>
        </p:grpSpPr>
        <p:sp>
          <p:nvSpPr>
            <p:cNvPr id="110" name="AutoShape 109"/>
            <p:cNvSpPr>
              <a:spLocks/>
            </p:cNvSpPr>
            <p:nvPr/>
          </p:nvSpPr>
          <p:spPr bwMode="auto">
            <a:xfrm>
              <a:off x="0" y="0"/>
              <a:ext cx="1272" cy="576"/>
            </a:xfrm>
            <a:prstGeom prst="roundRect">
              <a:avLst>
                <a:gd name="adj" fmla="val 2083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>
                <a:latin typeface="Gill Sans" pitchFamily="2" charset="0"/>
                <a:ea typeface="ヒラギノ角ゴ Pro W3" pitchFamily="2" charset="-128"/>
              </a:endParaRPr>
            </a:p>
          </p:txBody>
        </p:sp>
        <p:grpSp>
          <p:nvGrpSpPr>
            <p:cNvPr id="111" name="Group 110"/>
            <p:cNvGrpSpPr>
              <a:grpSpLocks/>
            </p:cNvGrpSpPr>
            <p:nvPr/>
          </p:nvGrpSpPr>
          <p:grpSpPr bwMode="auto">
            <a:xfrm>
              <a:off x="104" y="144"/>
              <a:ext cx="1072" cy="278"/>
              <a:chOff x="0" y="0"/>
              <a:chExt cx="1072" cy="278"/>
            </a:xfrm>
            <a:grpFill/>
          </p:grpSpPr>
          <p:pic>
            <p:nvPicPr>
              <p:cNvPr id="112" name="Picture 11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" y="0"/>
                <a:ext cx="320" cy="27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" name="Picture 11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" y="8"/>
                <a:ext cx="320" cy="2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20" cy="27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15" name="Group 114"/>
          <p:cNvGrpSpPr>
            <a:grpSpLocks/>
          </p:cNvGrpSpPr>
          <p:nvPr/>
        </p:nvGrpSpPr>
        <p:grpSpPr bwMode="auto">
          <a:xfrm>
            <a:off x="1143000" y="2479264"/>
            <a:ext cx="7785100" cy="1130300"/>
            <a:chOff x="0" y="0"/>
            <a:chExt cx="4904" cy="712"/>
          </a:xfrm>
          <a:solidFill>
            <a:schemeClr val="bg1"/>
          </a:solidFill>
        </p:grpSpPr>
        <p:grpSp>
          <p:nvGrpSpPr>
            <p:cNvPr id="116" name="Group 115"/>
            <p:cNvGrpSpPr>
              <a:grpSpLocks/>
            </p:cNvGrpSpPr>
            <p:nvPr/>
          </p:nvGrpSpPr>
          <p:grpSpPr bwMode="auto">
            <a:xfrm>
              <a:off x="0" y="0"/>
              <a:ext cx="872" cy="712"/>
              <a:chOff x="0" y="0"/>
              <a:chExt cx="872" cy="712"/>
            </a:xfrm>
            <a:grpFill/>
          </p:grpSpPr>
          <p:sp>
            <p:nvSpPr>
              <p:cNvPr id="130" name="AutoShape 116"/>
              <p:cNvSpPr>
                <a:spLocks/>
              </p:cNvSpPr>
              <p:nvPr/>
            </p:nvSpPr>
            <p:spPr bwMode="auto">
              <a:xfrm>
                <a:off x="0" y="0"/>
                <a:ext cx="872" cy="712"/>
              </a:xfrm>
              <a:prstGeom prst="roundRect">
                <a:avLst>
                  <a:gd name="adj" fmla="val 16852"/>
                </a:avLst>
              </a:prstGeom>
              <a:grpFill/>
              <a:ln w="25400">
                <a:solidFill>
                  <a:srgbClr val="003C83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grpSp>
            <p:nvGrpSpPr>
              <p:cNvPr id="131" name="Group 117"/>
              <p:cNvGrpSpPr>
                <a:grpSpLocks/>
              </p:cNvGrpSpPr>
              <p:nvPr/>
            </p:nvGrpSpPr>
            <p:grpSpPr bwMode="auto">
              <a:xfrm>
                <a:off x="96" y="64"/>
                <a:ext cx="688" cy="582"/>
                <a:chOff x="0" y="0"/>
                <a:chExt cx="688" cy="582"/>
              </a:xfrm>
              <a:grpFill/>
            </p:grpSpPr>
            <p:pic>
              <p:nvPicPr>
                <p:cNvPr id="132" name="Picture 118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" y="0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" name="Picture 119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04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4" name="Picture 12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" y="312"/>
                  <a:ext cx="320" cy="2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5" name="Picture 12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7" name="Group 122"/>
            <p:cNvGrpSpPr>
              <a:grpSpLocks/>
            </p:cNvGrpSpPr>
            <p:nvPr/>
          </p:nvGrpSpPr>
          <p:grpSpPr bwMode="auto">
            <a:xfrm>
              <a:off x="2016" y="0"/>
              <a:ext cx="872" cy="712"/>
              <a:chOff x="0" y="0"/>
              <a:chExt cx="872" cy="712"/>
            </a:xfrm>
            <a:grpFill/>
          </p:grpSpPr>
          <p:sp>
            <p:nvSpPr>
              <p:cNvPr id="125" name="AutoShape 123"/>
              <p:cNvSpPr>
                <a:spLocks/>
              </p:cNvSpPr>
              <p:nvPr/>
            </p:nvSpPr>
            <p:spPr bwMode="auto">
              <a:xfrm>
                <a:off x="0" y="0"/>
                <a:ext cx="872" cy="712"/>
              </a:xfrm>
              <a:prstGeom prst="roundRect">
                <a:avLst>
                  <a:gd name="adj" fmla="val 16852"/>
                </a:avLst>
              </a:prstGeom>
              <a:grpFill/>
              <a:ln w="25400">
                <a:solidFill>
                  <a:srgbClr val="910000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grpSp>
            <p:nvGrpSpPr>
              <p:cNvPr id="126" name="Group 124"/>
              <p:cNvGrpSpPr>
                <a:grpSpLocks/>
              </p:cNvGrpSpPr>
              <p:nvPr/>
            </p:nvGrpSpPr>
            <p:grpSpPr bwMode="auto">
              <a:xfrm>
                <a:off x="120" y="80"/>
                <a:ext cx="632" cy="574"/>
                <a:chOff x="0" y="0"/>
                <a:chExt cx="632" cy="574"/>
              </a:xfrm>
              <a:grpFill/>
            </p:grpSpPr>
            <p:pic>
              <p:nvPicPr>
                <p:cNvPr id="127" name="Picture 125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0" cy="2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8" name="Picture 126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" y="136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9" name="Picture 12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6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8" name="Group 128"/>
            <p:cNvGrpSpPr>
              <a:grpSpLocks/>
            </p:cNvGrpSpPr>
            <p:nvPr/>
          </p:nvGrpSpPr>
          <p:grpSpPr bwMode="auto">
            <a:xfrm>
              <a:off x="4032" y="0"/>
              <a:ext cx="872" cy="712"/>
              <a:chOff x="0" y="0"/>
              <a:chExt cx="872" cy="712"/>
            </a:xfrm>
            <a:grpFill/>
          </p:grpSpPr>
          <p:sp>
            <p:nvSpPr>
              <p:cNvPr id="119" name="AutoShape 129"/>
              <p:cNvSpPr>
                <a:spLocks/>
              </p:cNvSpPr>
              <p:nvPr/>
            </p:nvSpPr>
            <p:spPr bwMode="auto">
              <a:xfrm>
                <a:off x="0" y="0"/>
                <a:ext cx="872" cy="712"/>
              </a:xfrm>
              <a:prstGeom prst="roundRect">
                <a:avLst>
                  <a:gd name="adj" fmla="val 16852"/>
                </a:avLst>
              </a:prstGeom>
              <a:grpFill/>
              <a:ln w="25400">
                <a:solidFill>
                  <a:srgbClr val="00531C"/>
                </a:solidFill>
                <a:round/>
                <a:headEnd/>
                <a:tailEnd/>
              </a:ln>
              <a:effectLst>
                <a:outerShdw blurRad="114300" dist="63500" dir="2700000" algn="ctr" rotWithShape="0">
                  <a:schemeClr val="bg2">
                    <a:alpha val="29999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" pitchFamily="80" charset="0"/>
                  <a:ea typeface="ヒラギノ角ゴ Pro W3" pitchFamily="80" charset="-128"/>
                  <a:sym typeface="Gill Sans" pitchFamily="80" charset="0"/>
                </a:endParaRPr>
              </a:p>
            </p:txBody>
          </p:sp>
          <p:grpSp>
            <p:nvGrpSpPr>
              <p:cNvPr id="120" name="Group 130"/>
              <p:cNvGrpSpPr>
                <a:grpSpLocks/>
              </p:cNvGrpSpPr>
              <p:nvPr/>
            </p:nvGrpSpPr>
            <p:grpSpPr bwMode="auto">
              <a:xfrm>
                <a:off x="72" y="32"/>
                <a:ext cx="728" cy="654"/>
                <a:chOff x="0" y="0"/>
                <a:chExt cx="728" cy="654"/>
              </a:xfrm>
              <a:grpFill/>
            </p:grpSpPr>
            <p:pic>
              <p:nvPicPr>
                <p:cNvPr id="121" name="Picture 13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" y="8"/>
                  <a:ext cx="320" cy="26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2" name="Picture 132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20" cy="27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3" name="Picture 133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75"/>
                  <a:ext cx="320" cy="27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4" name="Picture 134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" y="375"/>
                  <a:ext cx="320" cy="27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en-US" sz="6400">
                <a:solidFill>
                  <a:srgbClr val="5F7BAE"/>
                </a:solidFill>
              </a:rPr>
              <a:t>En waarheen nu...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42900" y="1600200"/>
            <a:ext cx="94615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69030" rIns="38160" bIns="38160"/>
          <a:lstStyle>
            <a:lvl1pPr marL="696913" indent="-44450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en-US" sz="3500"/>
              <a:t>www.mountaingoatsoftware.com/scrum</a:t>
            </a:r>
          </a:p>
          <a:p>
            <a:pPr algn="l">
              <a:lnSpc>
                <a:spcPct val="93000"/>
              </a:lnSpc>
              <a:spcBef>
                <a:spcPts val="15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en-US" sz="3500"/>
              <a:t>www.scrumalliance.org</a:t>
            </a:r>
          </a:p>
          <a:p>
            <a:pPr algn="l">
              <a:lnSpc>
                <a:spcPct val="93000"/>
              </a:lnSpc>
              <a:spcBef>
                <a:spcPts val="15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en-US" sz="3500"/>
              <a:t>www.controlchaos.com</a:t>
            </a:r>
          </a:p>
          <a:p>
            <a:pPr algn="l">
              <a:lnSpc>
                <a:spcPct val="93000"/>
              </a:lnSpc>
              <a:spcBef>
                <a:spcPts val="15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defRPr/>
            </a:pPr>
            <a:r>
              <a:rPr lang="en-US" sz="3500"/>
              <a:t>scrumdevelopment@yahoogroups.com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en-US" sz="6400">
                <a:solidFill>
                  <a:srgbClr val="5F7BAE"/>
                </a:solidFill>
              </a:rPr>
              <a:t>Scrum literatuurlijst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42900" y="1219200"/>
            <a:ext cx="9461500" cy="57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0576" rIns="38160" bIns="38160"/>
          <a:lstStyle>
            <a:lvl1pPr marL="696913" indent="-444500"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84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en-US" altLang="fr-FR" sz="2600" i="1">
                <a:solidFill>
                  <a:srgbClr val="000000"/>
                </a:solidFill>
              </a:rPr>
              <a:t>Agile and Iterative Development: A Manager</a:t>
            </a:r>
            <a:r>
              <a:rPr lang="en-US" altLang="en-US" sz="2600" i="1">
                <a:solidFill>
                  <a:srgbClr val="000000"/>
                </a:solidFill>
              </a:rPr>
              <a:t>’</a:t>
            </a:r>
            <a:r>
              <a:rPr lang="en-US" altLang="fr-FR" sz="2600" i="1">
                <a:solidFill>
                  <a:srgbClr val="000000"/>
                </a:solidFill>
              </a:rPr>
              <a:t>s Guide</a:t>
            </a:r>
            <a:r>
              <a:rPr lang="en-US" altLang="fr-FR" sz="2600">
                <a:solidFill>
                  <a:srgbClr val="000000"/>
                </a:solidFill>
              </a:rPr>
              <a:t> door Craig Larman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en-US" altLang="fr-FR" sz="2600" i="1">
                <a:solidFill>
                  <a:srgbClr val="000000"/>
                </a:solidFill>
              </a:rPr>
              <a:t>Agile Estimating and Planning</a:t>
            </a:r>
            <a:r>
              <a:rPr lang="en-US" altLang="fr-FR" sz="2600">
                <a:solidFill>
                  <a:srgbClr val="000000"/>
                </a:solidFill>
              </a:rPr>
              <a:t> door Mike Cohn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en-US" altLang="fr-FR" sz="2600" i="1">
                <a:solidFill>
                  <a:srgbClr val="000000"/>
                </a:solidFill>
              </a:rPr>
              <a:t>Agile Project Management</a:t>
            </a:r>
            <a:r>
              <a:rPr lang="en-US" altLang="fr-FR" sz="2600">
                <a:solidFill>
                  <a:srgbClr val="000000"/>
                </a:solidFill>
              </a:rPr>
              <a:t> </a:t>
            </a:r>
            <a:r>
              <a:rPr lang="en-US" altLang="fr-FR" sz="2600" i="1">
                <a:solidFill>
                  <a:srgbClr val="000000"/>
                </a:solidFill>
              </a:rPr>
              <a:t>with Scrum door</a:t>
            </a:r>
            <a:r>
              <a:rPr lang="en-US" altLang="fr-FR" sz="2600">
                <a:solidFill>
                  <a:srgbClr val="000000"/>
                </a:solidFill>
              </a:rPr>
              <a:t> Ken Schwaber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en-US" altLang="fr-FR" sz="2600" i="1">
                <a:solidFill>
                  <a:srgbClr val="000000"/>
                </a:solidFill>
              </a:rPr>
              <a:t>Agile Retrospectives</a:t>
            </a:r>
            <a:r>
              <a:rPr lang="en-US" altLang="fr-FR" sz="2600">
                <a:solidFill>
                  <a:srgbClr val="000000"/>
                </a:solidFill>
              </a:rPr>
              <a:t> door Esther Derby en Diana Larsen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en-US" altLang="fr-FR" sz="2600" i="1">
                <a:solidFill>
                  <a:srgbClr val="000000"/>
                </a:solidFill>
              </a:rPr>
              <a:t>Agile Software Development Ecosystems</a:t>
            </a:r>
            <a:r>
              <a:rPr lang="en-US" altLang="fr-FR" sz="2600">
                <a:solidFill>
                  <a:srgbClr val="000000"/>
                </a:solidFill>
              </a:rPr>
              <a:t> door Jim Highsmith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en-US" altLang="fr-FR" sz="2600" i="1">
                <a:solidFill>
                  <a:srgbClr val="000000"/>
                </a:solidFill>
              </a:rPr>
              <a:t>Agile Software Development with Scrum</a:t>
            </a:r>
            <a:r>
              <a:rPr lang="en-US" altLang="fr-FR" sz="2600">
                <a:solidFill>
                  <a:srgbClr val="000000"/>
                </a:solidFill>
              </a:rPr>
              <a:t> door Ken Schwaber en Mike Beedle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en-US" altLang="fr-FR" sz="2600" i="1">
                <a:solidFill>
                  <a:srgbClr val="000000"/>
                </a:solidFill>
              </a:rPr>
              <a:t>Scrum and The Enterprise</a:t>
            </a:r>
            <a:r>
              <a:rPr lang="en-US" altLang="fr-FR" sz="2600">
                <a:solidFill>
                  <a:srgbClr val="000000"/>
                </a:solidFill>
              </a:rPr>
              <a:t> door Ken Schwaber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en-US" altLang="fr-FR" sz="2600" i="1">
                <a:solidFill>
                  <a:srgbClr val="000000"/>
                </a:solidFill>
              </a:rPr>
              <a:t>User Stories Applied for Agile Software Development</a:t>
            </a:r>
            <a:r>
              <a:rPr lang="en-US" altLang="fr-FR" sz="2600">
                <a:solidFill>
                  <a:srgbClr val="000000"/>
                </a:solidFill>
              </a:rPr>
              <a:t> door Mike Cohn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en-US" altLang="fr-FR" sz="2600">
                <a:solidFill>
                  <a:srgbClr val="000000"/>
                </a:solidFill>
              </a:rPr>
              <a:t>Elke week nieuwe artikelen op www.scrumalliance.org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en-US" sz="6400">
                <a:solidFill>
                  <a:srgbClr val="5F7BAE"/>
                </a:solidFill>
              </a:rPr>
              <a:t>Copyright 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42900" y="1600200"/>
            <a:ext cx="9461500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110736" rIns="38160" bIns="38160"/>
          <a:lstStyle>
            <a:lvl1pPr marL="685800" indent="-431800" eaLnBrk="0" hangingPunct="0">
              <a:tabLst>
                <a:tab pos="938213" algn="l"/>
                <a:tab pos="1852613" algn="l"/>
                <a:tab pos="2767013" algn="l"/>
                <a:tab pos="3681413" algn="l"/>
                <a:tab pos="4595813" algn="l"/>
                <a:tab pos="5510213" algn="l"/>
                <a:tab pos="6424613" algn="l"/>
                <a:tab pos="7339013" algn="l"/>
                <a:tab pos="8253413" algn="l"/>
                <a:tab pos="9167813" algn="l"/>
                <a:tab pos="10082213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marL="1243013" indent="-444500" eaLnBrk="0" hangingPunct="0">
              <a:tabLst>
                <a:tab pos="938213" algn="l"/>
                <a:tab pos="1852613" algn="l"/>
                <a:tab pos="2767013" algn="l"/>
                <a:tab pos="3681413" algn="l"/>
                <a:tab pos="4595813" algn="l"/>
                <a:tab pos="5510213" algn="l"/>
                <a:tab pos="6424613" algn="l"/>
                <a:tab pos="7339013" algn="l"/>
                <a:tab pos="8253413" algn="l"/>
                <a:tab pos="9167813" algn="l"/>
                <a:tab pos="10082213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938213" algn="l"/>
                <a:tab pos="1852613" algn="l"/>
                <a:tab pos="2767013" algn="l"/>
                <a:tab pos="3681413" algn="l"/>
                <a:tab pos="4595813" algn="l"/>
                <a:tab pos="5510213" algn="l"/>
                <a:tab pos="6424613" algn="l"/>
                <a:tab pos="7339013" algn="l"/>
                <a:tab pos="8253413" algn="l"/>
                <a:tab pos="9167813" algn="l"/>
                <a:tab pos="10082213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938213" algn="l"/>
                <a:tab pos="1852613" algn="l"/>
                <a:tab pos="2767013" algn="l"/>
                <a:tab pos="3681413" algn="l"/>
                <a:tab pos="4595813" algn="l"/>
                <a:tab pos="5510213" algn="l"/>
                <a:tab pos="6424613" algn="l"/>
                <a:tab pos="7339013" algn="l"/>
                <a:tab pos="8253413" algn="l"/>
                <a:tab pos="9167813" algn="l"/>
                <a:tab pos="10082213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938213" algn="l"/>
                <a:tab pos="1852613" algn="l"/>
                <a:tab pos="2767013" algn="l"/>
                <a:tab pos="3681413" algn="l"/>
                <a:tab pos="4595813" algn="l"/>
                <a:tab pos="5510213" algn="l"/>
                <a:tab pos="6424613" algn="l"/>
                <a:tab pos="7339013" algn="l"/>
                <a:tab pos="8253413" algn="l"/>
                <a:tab pos="9167813" algn="l"/>
                <a:tab pos="10082213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38213" algn="l"/>
                <a:tab pos="1852613" algn="l"/>
                <a:tab pos="2767013" algn="l"/>
                <a:tab pos="3681413" algn="l"/>
                <a:tab pos="4595813" algn="l"/>
                <a:tab pos="5510213" algn="l"/>
                <a:tab pos="6424613" algn="l"/>
                <a:tab pos="7339013" algn="l"/>
                <a:tab pos="8253413" algn="l"/>
                <a:tab pos="9167813" algn="l"/>
                <a:tab pos="10082213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38213" algn="l"/>
                <a:tab pos="1852613" algn="l"/>
                <a:tab pos="2767013" algn="l"/>
                <a:tab pos="3681413" algn="l"/>
                <a:tab pos="4595813" algn="l"/>
                <a:tab pos="5510213" algn="l"/>
                <a:tab pos="6424613" algn="l"/>
                <a:tab pos="7339013" algn="l"/>
                <a:tab pos="8253413" algn="l"/>
                <a:tab pos="9167813" algn="l"/>
                <a:tab pos="10082213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38213" algn="l"/>
                <a:tab pos="1852613" algn="l"/>
                <a:tab pos="2767013" algn="l"/>
                <a:tab pos="3681413" algn="l"/>
                <a:tab pos="4595813" algn="l"/>
                <a:tab pos="5510213" algn="l"/>
                <a:tab pos="6424613" algn="l"/>
                <a:tab pos="7339013" algn="l"/>
                <a:tab pos="8253413" algn="l"/>
                <a:tab pos="9167813" algn="l"/>
                <a:tab pos="10082213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38213" algn="l"/>
                <a:tab pos="1852613" algn="l"/>
                <a:tab pos="2767013" algn="l"/>
                <a:tab pos="3681413" algn="l"/>
                <a:tab pos="4595813" algn="l"/>
                <a:tab pos="5510213" algn="l"/>
                <a:tab pos="6424613" algn="l"/>
                <a:tab pos="7339013" algn="l"/>
                <a:tab pos="8253413" algn="l"/>
                <a:tab pos="9167813" algn="l"/>
                <a:tab pos="10082213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84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600">
                <a:solidFill>
                  <a:srgbClr val="000000"/>
                </a:solidFill>
              </a:rPr>
              <a:t>U bent vrij om deze presentatie:</a:t>
            </a:r>
          </a:p>
          <a:p>
            <a:pPr lvl="1" algn="l" eaLnBrk="1" hangingPunct="1">
              <a:lnSpc>
                <a:spcPct val="84000"/>
              </a:lnSpc>
              <a:spcBef>
                <a:spcPts val="12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te Delen ―te kopiëren, verspreiden en verzenden</a:t>
            </a:r>
          </a:p>
          <a:p>
            <a:pPr lvl="1" algn="l" eaLnBrk="1" hangingPunct="1">
              <a:lnSpc>
                <a:spcPct val="84000"/>
              </a:lnSpc>
              <a:spcBef>
                <a:spcPts val="12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te Veranderen ―aan te passen</a:t>
            </a:r>
          </a:p>
          <a:p>
            <a:pPr algn="l" eaLnBrk="1" hangingPunct="1">
              <a:lnSpc>
                <a:spcPct val="84000"/>
              </a:lnSpc>
              <a:spcBef>
                <a:spcPts val="12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600">
                <a:solidFill>
                  <a:srgbClr val="000000"/>
                </a:solidFill>
              </a:rPr>
              <a:t>Onder de volgende voorwaarden</a:t>
            </a:r>
          </a:p>
          <a:p>
            <a:pPr lvl="1" algn="l" eaLnBrk="1" hangingPunct="1">
              <a:lnSpc>
                <a:spcPct val="84000"/>
              </a:lnSpc>
              <a:spcBef>
                <a:spcPts val="12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Bronvermelding. U moet de bron vermelden op de manier zoals de auteur of licentiehouder heeft gespecificeerd (maar niet zodanig dat het lijkt alsof ze het met u of uw gebruik van het werk eens zijn).</a:t>
            </a:r>
          </a:p>
          <a:p>
            <a:pPr algn="l" eaLnBrk="1" hangingPunct="1">
              <a:lnSpc>
                <a:spcPct val="84000"/>
              </a:lnSpc>
              <a:spcBef>
                <a:spcPts val="12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600">
                <a:solidFill>
                  <a:srgbClr val="000000"/>
                </a:solidFill>
              </a:rPr>
              <a:t>Niets in deze licentie beperkt de morele rechten van de auteur</a:t>
            </a:r>
          </a:p>
          <a:p>
            <a:pPr algn="l" eaLnBrk="1" hangingPunct="1">
              <a:lnSpc>
                <a:spcPct val="84000"/>
              </a:lnSpc>
              <a:spcBef>
                <a:spcPts val="2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Meer informatie op</a:t>
            </a:r>
            <a:r>
              <a:rPr lang="nl-NL" altLang="fr-FR" sz="2500">
                <a:solidFill>
                  <a:srgbClr val="000000"/>
                </a:solidFill>
              </a:rPr>
              <a:t> </a:t>
            </a:r>
            <a:r>
              <a:rPr lang="nl-NL" altLang="fr-FR" sz="2400">
                <a:solidFill>
                  <a:srgbClr val="000000"/>
                </a:solidFill>
              </a:rPr>
              <a:t>http://creativecommons.org/licenses/by/3.0/</a:t>
            </a:r>
          </a:p>
          <a:p>
            <a:pPr algn="l" eaLnBrk="1" hangingPunct="1">
              <a:lnSpc>
                <a:spcPct val="84000"/>
              </a:lnSpc>
              <a:spcBef>
                <a:spcPts val="2300"/>
              </a:spcBef>
              <a:buClrTx/>
              <a:buSzTx/>
              <a:buFontTx/>
              <a:buNone/>
            </a:pPr>
            <a:endParaRPr lang="en-US" altLang="fr-FR" sz="2400">
              <a:solidFill>
                <a:srgbClr val="000000"/>
              </a:solidFill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134938"/>
            <a:ext cx="3213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en-US" sz="6400">
                <a:solidFill>
                  <a:srgbClr val="5F7BAE"/>
                </a:solidFill>
              </a:rPr>
              <a:t>Contact 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417195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4713288"/>
            <a:ext cx="1841500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4800" dirty="0">
                <a:solidFill>
                  <a:srgbClr val="5F7BAE"/>
                </a:solidFill>
              </a:rPr>
              <a:t>Scrum: de oorsprong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90500" y="1143000"/>
            <a:ext cx="7861300" cy="617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132660" rIns="38160" bIns="38160"/>
          <a:lstStyle>
            <a:lvl1pPr marL="696913" indent="-444500"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marL="1001713" indent="-442913"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000">
                <a:solidFill>
                  <a:srgbClr val="000000"/>
                </a:solidFill>
              </a:rPr>
              <a:t>Jeff Sutherland</a:t>
            </a:r>
          </a:p>
          <a:p>
            <a:pPr lvl="1" algn="l" eaLnBrk="1" hangingPunct="1">
              <a:lnSpc>
                <a:spcPct val="75000"/>
              </a:lnSpc>
              <a:spcBef>
                <a:spcPts val="12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2600">
                <a:solidFill>
                  <a:srgbClr val="000000"/>
                </a:solidFill>
              </a:rPr>
              <a:t>Initiële toepassing bij Easel Corp in 1993</a:t>
            </a:r>
          </a:p>
          <a:p>
            <a:pPr lvl="1" algn="l" eaLnBrk="1" hangingPunct="1">
              <a:lnSpc>
                <a:spcPct val="75000"/>
              </a:lnSpc>
              <a:spcBef>
                <a:spcPts val="12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2600">
                <a:solidFill>
                  <a:srgbClr val="000000"/>
                </a:solidFill>
              </a:rPr>
              <a:t>IDX en 500+ mensen doen Scrum</a:t>
            </a:r>
          </a:p>
          <a:p>
            <a:pPr algn="l" eaLnBrk="1" hangingPunct="1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000">
                <a:solidFill>
                  <a:srgbClr val="000000"/>
                </a:solidFill>
              </a:rPr>
              <a:t>Ken Schwaber</a:t>
            </a:r>
          </a:p>
          <a:p>
            <a:pPr lvl="1" algn="l" eaLnBrk="1" hangingPunct="1">
              <a:lnSpc>
                <a:spcPct val="75000"/>
              </a:lnSpc>
              <a:spcBef>
                <a:spcPts val="12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2600">
                <a:solidFill>
                  <a:srgbClr val="000000"/>
                </a:solidFill>
              </a:rPr>
              <a:t>ADM</a:t>
            </a:r>
          </a:p>
          <a:p>
            <a:pPr lvl="1" algn="l" eaLnBrk="1" hangingPunct="1">
              <a:lnSpc>
                <a:spcPct val="75000"/>
              </a:lnSpc>
              <a:spcBef>
                <a:spcPts val="12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2600">
                <a:solidFill>
                  <a:srgbClr val="000000"/>
                </a:solidFill>
              </a:rPr>
              <a:t>Scrum gepresenteerd op OOPSLA 95 met Sutherland</a:t>
            </a:r>
          </a:p>
          <a:p>
            <a:pPr lvl="1" algn="l" eaLnBrk="1" hangingPunct="1">
              <a:lnSpc>
                <a:spcPct val="75000"/>
              </a:lnSpc>
              <a:spcBef>
                <a:spcPts val="12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2600">
                <a:solidFill>
                  <a:srgbClr val="000000"/>
                </a:solidFill>
              </a:rPr>
              <a:t>Auteur van drie Scrum boeken</a:t>
            </a:r>
          </a:p>
          <a:p>
            <a:pPr algn="l" eaLnBrk="1" hangingPunct="1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000">
                <a:solidFill>
                  <a:srgbClr val="000000"/>
                </a:solidFill>
              </a:rPr>
              <a:t>Mike Beedle</a:t>
            </a:r>
          </a:p>
          <a:p>
            <a:pPr lvl="1" algn="l" eaLnBrk="1" hangingPunct="1">
              <a:lnSpc>
                <a:spcPct val="75000"/>
              </a:lnSpc>
              <a:spcBef>
                <a:spcPts val="12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2600">
                <a:solidFill>
                  <a:srgbClr val="000000"/>
                </a:solidFill>
              </a:rPr>
              <a:t>Patronen voor Scrum op PLOPD4</a:t>
            </a:r>
          </a:p>
          <a:p>
            <a:pPr algn="l" eaLnBrk="1" hangingPunct="1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000">
                <a:solidFill>
                  <a:srgbClr val="000000"/>
                </a:solidFill>
              </a:rPr>
              <a:t>Ken Schwaber en Mike Cohn</a:t>
            </a:r>
          </a:p>
          <a:p>
            <a:pPr lvl="1" algn="l" eaLnBrk="1" hangingPunct="1">
              <a:lnSpc>
                <a:spcPct val="75000"/>
              </a:lnSpc>
              <a:spcBef>
                <a:spcPts val="1200"/>
              </a:spcBef>
              <a:buSzPct val="150000"/>
              <a:buFont typeface="Lucida Grande" pitchFamily="1" charset="0"/>
              <a:buChar char="•"/>
            </a:pPr>
            <a:r>
              <a:rPr lang="nl-NL" altLang="fr-FR" sz="2600">
                <a:solidFill>
                  <a:srgbClr val="000000"/>
                </a:solidFill>
              </a:rPr>
              <a:t>Oprichters Scrum Alliance in 2002, </a:t>
            </a:r>
            <a:br>
              <a:rPr lang="nl-NL" altLang="fr-FR" sz="2600">
                <a:solidFill>
                  <a:srgbClr val="000000"/>
                </a:solidFill>
              </a:rPr>
            </a:br>
            <a:r>
              <a:rPr lang="nl-NL" altLang="fr-FR" sz="2600">
                <a:solidFill>
                  <a:srgbClr val="000000"/>
                </a:solidFill>
              </a:rPr>
              <a:t>initieel binnen de Agile Alliance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2598738"/>
            <a:ext cx="1600200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971550"/>
            <a:ext cx="1946275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en-US" sz="6400">
                <a:solidFill>
                  <a:srgbClr val="5F7BAE"/>
                </a:solidFill>
              </a:rPr>
              <a:t>Scrum is toegepast door: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236663" y="1320800"/>
            <a:ext cx="3171825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15120" rIns="0" bIns="0">
            <a:spAutoFit/>
          </a:bodyPr>
          <a:lstStyle/>
          <a:p>
            <a:pPr algn="l">
              <a:lnSpc>
                <a:spcPct val="95000"/>
              </a:lnSpc>
              <a:buFont typeface="Gill Sans" charset="0"/>
              <a:buChar char="•"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Microsoft</a:t>
            </a:r>
          </a:p>
          <a:p>
            <a:pPr algn="l">
              <a:lnSpc>
                <a:spcPct val="95000"/>
              </a:lnSpc>
              <a:buFont typeface="Gill Sans" charset="0"/>
              <a:buChar char="•"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Yahoo</a:t>
            </a:r>
          </a:p>
          <a:p>
            <a:pPr algn="l">
              <a:lnSpc>
                <a:spcPct val="95000"/>
              </a:lnSpc>
              <a:buFont typeface="Gill Sans" charset="0"/>
              <a:buChar char="•"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Google</a:t>
            </a:r>
          </a:p>
          <a:p>
            <a:pPr algn="l">
              <a:lnSpc>
                <a:spcPct val="95000"/>
              </a:lnSpc>
              <a:buFont typeface="Gill Sans" charset="0"/>
              <a:buChar char="•"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Electronic Arts</a:t>
            </a:r>
          </a:p>
          <a:p>
            <a:pPr algn="l">
              <a:lnSpc>
                <a:spcPct val="95000"/>
              </a:lnSpc>
              <a:buFont typeface="Gill Sans" charset="0"/>
              <a:buChar char="•"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Lockheed Martin</a:t>
            </a:r>
          </a:p>
          <a:p>
            <a:pPr algn="l">
              <a:lnSpc>
                <a:spcPct val="95000"/>
              </a:lnSpc>
              <a:buFont typeface="Gill Sans" charset="0"/>
              <a:buChar char="•"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Philips</a:t>
            </a:r>
          </a:p>
          <a:p>
            <a:pPr algn="l">
              <a:lnSpc>
                <a:spcPct val="95000"/>
              </a:lnSpc>
              <a:buFont typeface="Gill Sans" charset="0"/>
              <a:buChar char="•"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Siemens</a:t>
            </a:r>
          </a:p>
          <a:p>
            <a:pPr algn="l">
              <a:lnSpc>
                <a:spcPct val="95000"/>
              </a:lnSpc>
              <a:buFont typeface="Gill Sans" charset="0"/>
              <a:buChar char="•"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Nokia</a:t>
            </a:r>
          </a:p>
          <a:p>
            <a:pPr algn="l">
              <a:lnSpc>
                <a:spcPct val="95000"/>
              </a:lnSpc>
              <a:buFont typeface="Gill Sans" charset="0"/>
              <a:buChar char="•"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IBM</a:t>
            </a:r>
          </a:p>
          <a:p>
            <a:pPr algn="l">
              <a:lnSpc>
                <a:spcPct val="95000"/>
              </a:lnSpc>
              <a:buFont typeface="Gill Sans" charset="0"/>
              <a:buChar char="•"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Capital One</a:t>
            </a:r>
          </a:p>
          <a:p>
            <a:pPr algn="l">
              <a:lnSpc>
                <a:spcPct val="95000"/>
              </a:lnSpc>
              <a:buFont typeface="Gill Sans" charset="0"/>
              <a:buChar char="•"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BBC</a:t>
            </a:r>
          </a:p>
          <a:p>
            <a:pPr algn="l">
              <a:lnSpc>
                <a:spcPct val="95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endParaRPr lang="en-US" sz="2400" dirty="0">
              <a:solidFill>
                <a:srgbClr val="000000"/>
              </a:solidFill>
              <a:latin typeface="Times New Roman" charset="0"/>
              <a:ea typeface="ヒラギノ角ゴ Pro W3" charset="0"/>
              <a:cs typeface="Lucida Sans Unicode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838700" y="1320800"/>
            <a:ext cx="4995863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0" tIns="1512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95000"/>
              </a:lnSpc>
              <a:buFont typeface="Gill Sans" pitchFamily="1" charset="0"/>
              <a:buChar char="•"/>
            </a:pPr>
            <a:r>
              <a:rPr lang="en-US" altLang="fr-FR">
                <a:solidFill>
                  <a:srgbClr val="000000"/>
                </a:solidFill>
              </a:rPr>
              <a:t>Intuit</a:t>
            </a:r>
          </a:p>
          <a:p>
            <a:pPr algn="l" eaLnBrk="1" hangingPunct="1">
              <a:lnSpc>
                <a:spcPct val="95000"/>
              </a:lnSpc>
              <a:buFont typeface="Gill Sans" pitchFamily="1" charset="0"/>
              <a:buChar char="•"/>
            </a:pPr>
            <a:r>
              <a:rPr lang="en-US" altLang="fr-FR">
                <a:solidFill>
                  <a:srgbClr val="000000"/>
                </a:solidFill>
              </a:rPr>
              <a:t>Nielsen Media</a:t>
            </a:r>
          </a:p>
          <a:p>
            <a:pPr algn="l" eaLnBrk="1" hangingPunct="1">
              <a:lnSpc>
                <a:spcPct val="95000"/>
              </a:lnSpc>
              <a:buFont typeface="Gill Sans" pitchFamily="1" charset="0"/>
              <a:buChar char="•"/>
            </a:pPr>
            <a:r>
              <a:rPr lang="en-US" altLang="fr-FR">
                <a:solidFill>
                  <a:srgbClr val="000000"/>
                </a:solidFill>
              </a:rPr>
              <a:t>First American Real Estate</a:t>
            </a:r>
          </a:p>
          <a:p>
            <a:pPr algn="l" eaLnBrk="1" hangingPunct="1">
              <a:lnSpc>
                <a:spcPct val="95000"/>
              </a:lnSpc>
              <a:buFont typeface="Gill Sans" pitchFamily="1" charset="0"/>
              <a:buChar char="•"/>
            </a:pPr>
            <a:r>
              <a:rPr lang="en-US" altLang="fr-FR">
                <a:solidFill>
                  <a:srgbClr val="000000"/>
                </a:solidFill>
              </a:rPr>
              <a:t>BMC Software</a:t>
            </a:r>
          </a:p>
          <a:p>
            <a:pPr algn="l" eaLnBrk="1" hangingPunct="1">
              <a:lnSpc>
                <a:spcPct val="95000"/>
              </a:lnSpc>
              <a:buFont typeface="Gill Sans" pitchFamily="1" charset="0"/>
              <a:buChar char="•"/>
            </a:pPr>
            <a:r>
              <a:rPr lang="en-US" altLang="fr-FR">
                <a:solidFill>
                  <a:srgbClr val="000000"/>
                </a:solidFill>
              </a:rPr>
              <a:t>Ipswitch</a:t>
            </a:r>
          </a:p>
          <a:p>
            <a:pPr algn="l" eaLnBrk="1" hangingPunct="1">
              <a:lnSpc>
                <a:spcPct val="95000"/>
              </a:lnSpc>
              <a:buFont typeface="Gill Sans" pitchFamily="1" charset="0"/>
              <a:buChar char="•"/>
            </a:pPr>
            <a:r>
              <a:rPr lang="en-US" altLang="fr-FR">
                <a:solidFill>
                  <a:srgbClr val="000000"/>
                </a:solidFill>
              </a:rPr>
              <a:t>John Deere</a:t>
            </a:r>
          </a:p>
          <a:p>
            <a:pPr algn="l" eaLnBrk="1" hangingPunct="1">
              <a:lnSpc>
                <a:spcPct val="95000"/>
              </a:lnSpc>
              <a:buFont typeface="Gill Sans" pitchFamily="1" charset="0"/>
              <a:buChar char="•"/>
            </a:pPr>
            <a:r>
              <a:rPr lang="en-US" altLang="fr-FR">
                <a:solidFill>
                  <a:srgbClr val="000000"/>
                </a:solidFill>
              </a:rPr>
              <a:t>Lexis Nexis</a:t>
            </a:r>
          </a:p>
          <a:p>
            <a:pPr algn="l" eaLnBrk="1" hangingPunct="1">
              <a:lnSpc>
                <a:spcPct val="95000"/>
              </a:lnSpc>
              <a:buFont typeface="Gill Sans" pitchFamily="1" charset="0"/>
              <a:buChar char="•"/>
            </a:pPr>
            <a:r>
              <a:rPr lang="en-US" altLang="fr-FR">
                <a:solidFill>
                  <a:srgbClr val="000000"/>
                </a:solidFill>
              </a:rPr>
              <a:t>Sabre</a:t>
            </a:r>
          </a:p>
          <a:p>
            <a:pPr algn="l" eaLnBrk="1" hangingPunct="1">
              <a:lnSpc>
                <a:spcPct val="95000"/>
              </a:lnSpc>
              <a:buFont typeface="Gill Sans" pitchFamily="1" charset="0"/>
              <a:buChar char="•"/>
            </a:pPr>
            <a:r>
              <a:rPr lang="en-US" altLang="fr-FR">
                <a:solidFill>
                  <a:srgbClr val="000000"/>
                </a:solidFill>
              </a:rPr>
              <a:t>Salesforce.com</a:t>
            </a:r>
          </a:p>
          <a:p>
            <a:pPr algn="l" eaLnBrk="1" hangingPunct="1">
              <a:lnSpc>
                <a:spcPct val="95000"/>
              </a:lnSpc>
              <a:buFont typeface="Gill Sans" pitchFamily="1" charset="0"/>
              <a:buChar char="•"/>
            </a:pPr>
            <a:r>
              <a:rPr lang="en-US" altLang="fr-FR">
                <a:solidFill>
                  <a:srgbClr val="000000"/>
                </a:solidFill>
              </a:rPr>
              <a:t>Time Warner</a:t>
            </a:r>
          </a:p>
          <a:p>
            <a:pPr algn="l" eaLnBrk="1" hangingPunct="1">
              <a:lnSpc>
                <a:spcPct val="95000"/>
              </a:lnSpc>
              <a:buFont typeface="Gill Sans" pitchFamily="1" charset="0"/>
              <a:buChar char="•"/>
            </a:pPr>
            <a:r>
              <a:rPr lang="en-US" altLang="fr-FR">
                <a:solidFill>
                  <a:srgbClr val="000000"/>
                </a:solidFill>
              </a:rPr>
              <a:t>Turner Broadcasting</a:t>
            </a:r>
          </a:p>
          <a:p>
            <a:pPr algn="l" eaLnBrk="1" hangingPunct="1">
              <a:lnSpc>
                <a:spcPct val="95000"/>
              </a:lnSpc>
              <a:buFont typeface="Gill Sans" pitchFamily="1" charset="0"/>
              <a:buChar char="•"/>
            </a:pPr>
            <a:r>
              <a:rPr lang="en-US" altLang="fr-FR">
                <a:solidFill>
                  <a:srgbClr val="000000"/>
                </a:solidFill>
              </a:rPr>
              <a:t>Océ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6400" dirty="0">
                <a:solidFill>
                  <a:srgbClr val="5F7BAE"/>
                </a:solidFill>
              </a:rPr>
              <a:t>Scrum is toegepast voor: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42900" y="1600200"/>
            <a:ext cx="45593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113760" rIns="38160" bIns="38160"/>
          <a:lstStyle>
            <a:lvl1pPr marL="696913" indent="-444500"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Commerciële software</a:t>
            </a:r>
          </a:p>
          <a:p>
            <a:pPr algn="l" eaLnBrk="1" hangingPunct="1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In-house ontwikkeling</a:t>
            </a:r>
          </a:p>
          <a:p>
            <a:pPr algn="l" eaLnBrk="1" hangingPunct="1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Contract ontwikkeling</a:t>
            </a:r>
          </a:p>
          <a:p>
            <a:pPr algn="l" eaLnBrk="1" hangingPunct="1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Fixed-price projecten</a:t>
            </a:r>
          </a:p>
          <a:p>
            <a:pPr algn="l" eaLnBrk="1" hangingPunct="1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Financiële applicaties</a:t>
            </a:r>
          </a:p>
          <a:p>
            <a:pPr algn="l" eaLnBrk="1" hangingPunct="1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ISO 9001-certified applicaties</a:t>
            </a:r>
          </a:p>
          <a:p>
            <a:pPr algn="l" eaLnBrk="1" hangingPunct="1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Embedded systemen</a:t>
            </a:r>
          </a:p>
          <a:p>
            <a:pPr algn="l" eaLnBrk="1" hangingPunct="1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24x7 systemen met 99.999% uptime vereisten</a:t>
            </a:r>
          </a:p>
          <a:p>
            <a:pPr algn="l" eaLnBrk="1" hangingPunct="1">
              <a:lnSpc>
                <a:spcPct val="75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2400">
                <a:solidFill>
                  <a:srgbClr val="000000"/>
                </a:solidFill>
              </a:rPr>
              <a:t>De Joint Strike Fighter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067300" y="1600200"/>
            <a:ext cx="45593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72576" rIns="0" bIns="0"/>
          <a:lstStyle/>
          <a:p>
            <a:pPr marL="279400" indent="-279400" algn="l">
              <a:lnSpc>
                <a:spcPct val="76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nl-NL" sz="2400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Computer spelletjes</a:t>
            </a:r>
          </a:p>
          <a:p>
            <a:pPr marL="279400" indent="-279400" algn="l">
              <a:lnSpc>
                <a:spcPct val="76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nl-NL" sz="2400" dirty="0" err="1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nVWA</a:t>
            </a:r>
            <a:r>
              <a:rPr lang="nl-NL" sz="2400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-goedgekeurde, levens-kritische systemen </a:t>
            </a:r>
          </a:p>
          <a:p>
            <a:pPr marL="279400" indent="-279400" algn="l">
              <a:lnSpc>
                <a:spcPct val="76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nl-NL" sz="2400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Controle-software satellieten</a:t>
            </a:r>
          </a:p>
          <a:p>
            <a:pPr marL="279400" indent="-279400" algn="l">
              <a:lnSpc>
                <a:spcPct val="76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nl-NL" sz="2400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Websites</a:t>
            </a:r>
          </a:p>
          <a:p>
            <a:pPr marL="279400" indent="-279400" algn="l">
              <a:lnSpc>
                <a:spcPct val="76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nl-NL" sz="2400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Handheld software</a:t>
            </a:r>
          </a:p>
          <a:p>
            <a:pPr marL="279400" indent="-279400" algn="l">
              <a:lnSpc>
                <a:spcPct val="76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nl-NL" sz="2400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Mobiele telefoons</a:t>
            </a:r>
          </a:p>
          <a:p>
            <a:pPr marL="279400" indent="-279400" algn="l">
              <a:lnSpc>
                <a:spcPct val="76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nl-NL" sz="2400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Network </a:t>
            </a:r>
            <a:r>
              <a:rPr lang="nl-NL" sz="2400" dirty="0" err="1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switching</a:t>
            </a:r>
            <a:r>
              <a:rPr lang="nl-NL" sz="2400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 applicaties</a:t>
            </a:r>
          </a:p>
          <a:p>
            <a:pPr marL="279400" indent="-279400" algn="l">
              <a:lnSpc>
                <a:spcPct val="76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nl-NL" sz="2400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ISV applicaties</a:t>
            </a:r>
          </a:p>
          <a:p>
            <a:pPr marL="279400" indent="-279400" algn="l">
              <a:lnSpc>
                <a:spcPct val="76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nl-NL" sz="2400" dirty="0">
                <a:solidFill>
                  <a:srgbClr val="000000"/>
                </a:solidFill>
                <a:latin typeface="Gill Sans"/>
                <a:ea typeface="ヒラギノ角ゴ Pro W3" charset="0"/>
                <a:cs typeface="Lucida Sans Unicode" charset="0"/>
              </a:rPr>
              <a:t>Enkele van de grootste applicaties in gebruik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42900" y="114300"/>
            <a:ext cx="9461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94608" rIns="38160" bIns="3816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</a:defRPr>
            </a:lvl9pPr>
          </a:lstStyle>
          <a:p>
            <a:pPr algn="l">
              <a:lnSpc>
                <a:spcPct val="93000"/>
              </a:lnSpc>
              <a:buFont typeface="Times New Roman" charset="0"/>
              <a:buNone/>
              <a:defRPr/>
            </a:pPr>
            <a:r>
              <a:rPr lang="nl-NL" sz="6400" dirty="0">
                <a:solidFill>
                  <a:srgbClr val="5F7BAE"/>
                </a:solidFill>
              </a:rPr>
              <a:t>Karakteristieken: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42900" y="1600200"/>
            <a:ext cx="94615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38160" tIns="104688" rIns="38160" bIns="38160"/>
          <a:lstStyle>
            <a:lvl1pPr marL="696913" indent="-444500"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1pPr>
            <a:lvl2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2pPr>
            <a:lvl3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3pPr>
            <a:lvl4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4pPr>
            <a:lvl5pPr eaLnBrk="0" hangingPunct="0"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49325" algn="l"/>
                <a:tab pos="1863725" algn="l"/>
                <a:tab pos="2778125" algn="l"/>
                <a:tab pos="3692525" algn="l"/>
                <a:tab pos="4606925" algn="l"/>
                <a:tab pos="5521325" algn="l"/>
                <a:tab pos="6435725" algn="l"/>
                <a:tab pos="7350125" algn="l"/>
                <a:tab pos="8264525" algn="l"/>
                <a:tab pos="9178925" algn="l"/>
                <a:tab pos="10093325" algn="l"/>
              </a:tabLst>
              <a:defRPr sz="3200">
                <a:solidFill>
                  <a:schemeClr val="bg1"/>
                </a:solidFill>
                <a:latin typeface="Gill Sans" pitchFamily="1" charset="0"/>
                <a:ea typeface="ヒラギノ角ゴ Pro W3" pitchFamily="1" charset="-128"/>
              </a:defRPr>
            </a:lvl9pPr>
          </a:lstStyle>
          <a:p>
            <a:pPr algn="l" eaLnBrk="1" hangingPunct="1">
              <a:lnSpc>
                <a:spcPct val="84000"/>
              </a:lnSpc>
              <a:spcBef>
                <a:spcPts val="18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300">
                <a:solidFill>
                  <a:srgbClr val="000000"/>
                </a:solidFill>
              </a:rPr>
              <a:t>Zelf-organiserende teams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300">
                <a:solidFill>
                  <a:srgbClr val="000000"/>
                </a:solidFill>
              </a:rPr>
              <a:t>Productvoortgang in een serie van </a:t>
            </a:r>
            <a:r>
              <a:rPr lang="nl-NL" altLang="en-US" sz="3300">
                <a:solidFill>
                  <a:srgbClr val="000000"/>
                </a:solidFill>
              </a:rPr>
              <a:t>“</a:t>
            </a:r>
            <a:r>
              <a:rPr lang="nl-NL" altLang="fr-FR" sz="3300">
                <a:solidFill>
                  <a:srgbClr val="000000"/>
                </a:solidFill>
              </a:rPr>
              <a:t>sprints</a:t>
            </a:r>
            <a:r>
              <a:rPr lang="nl-NL" altLang="en-US" sz="3300">
                <a:solidFill>
                  <a:srgbClr val="000000"/>
                </a:solidFill>
              </a:rPr>
              <a:t>”</a:t>
            </a:r>
            <a:r>
              <a:rPr lang="nl-NL" altLang="fr-FR" sz="3300">
                <a:solidFill>
                  <a:srgbClr val="000000"/>
                </a:solidFill>
              </a:rPr>
              <a:t> van een maand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300">
                <a:solidFill>
                  <a:srgbClr val="000000"/>
                </a:solidFill>
              </a:rPr>
              <a:t>Vereisten worden bijgehouden als lijst van items in de </a:t>
            </a:r>
            <a:r>
              <a:rPr lang="nl-NL" altLang="en-US" sz="3300">
                <a:solidFill>
                  <a:srgbClr val="000000"/>
                </a:solidFill>
              </a:rPr>
              <a:t>“</a:t>
            </a:r>
            <a:r>
              <a:rPr lang="nl-NL" altLang="fr-FR" sz="3300">
                <a:solidFill>
                  <a:srgbClr val="000000"/>
                </a:solidFill>
              </a:rPr>
              <a:t>product backlog</a:t>
            </a:r>
            <a:r>
              <a:rPr lang="nl-NL" altLang="en-US" sz="3300">
                <a:solidFill>
                  <a:srgbClr val="000000"/>
                </a:solidFill>
              </a:rPr>
              <a:t>”</a:t>
            </a:r>
            <a:endParaRPr lang="nl-NL" altLang="fr-FR" sz="3300">
              <a:solidFill>
                <a:srgbClr val="000000"/>
              </a:solidFill>
            </a:endParaRP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300">
                <a:solidFill>
                  <a:srgbClr val="000000"/>
                </a:solidFill>
              </a:rPr>
              <a:t>Geen voorgeschreven technische oplossingen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300">
                <a:solidFill>
                  <a:srgbClr val="000000"/>
                </a:solidFill>
              </a:rPr>
              <a:t>Gebruikt algemene regels om een </a:t>
            </a:r>
            <a:r>
              <a:rPr lang="nl-NL" altLang="en-US" sz="3300">
                <a:solidFill>
                  <a:srgbClr val="000000"/>
                </a:solidFill>
              </a:rPr>
              <a:t>“</a:t>
            </a:r>
            <a:r>
              <a:rPr lang="nl-NL" altLang="fr-FR" sz="3300">
                <a:solidFill>
                  <a:srgbClr val="000000"/>
                </a:solidFill>
              </a:rPr>
              <a:t>agile omgeving</a:t>
            </a:r>
            <a:r>
              <a:rPr lang="nl-NL" altLang="en-US" sz="3300">
                <a:solidFill>
                  <a:srgbClr val="000000"/>
                </a:solidFill>
              </a:rPr>
              <a:t>”</a:t>
            </a:r>
            <a:r>
              <a:rPr lang="nl-NL" altLang="fr-FR" sz="3300">
                <a:solidFill>
                  <a:srgbClr val="000000"/>
                </a:solidFill>
              </a:rPr>
              <a:t> voor opleveringen te creëren</a:t>
            </a: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>
                <a:srgbClr val="5F7BAE"/>
              </a:buClr>
              <a:buSzPct val="150000"/>
              <a:buFont typeface="Lucida Grande" pitchFamily="1" charset="0"/>
              <a:buChar char="•"/>
            </a:pPr>
            <a:r>
              <a:rPr lang="nl-NL" altLang="fr-FR" sz="3300">
                <a:solidFill>
                  <a:srgbClr val="000000"/>
                </a:solidFill>
              </a:rPr>
              <a:t>Eén van de </a:t>
            </a:r>
            <a:r>
              <a:rPr lang="nl-NL" altLang="en-US" sz="3300">
                <a:solidFill>
                  <a:srgbClr val="000000"/>
                </a:solidFill>
              </a:rPr>
              <a:t>“</a:t>
            </a:r>
            <a:r>
              <a:rPr lang="nl-NL" altLang="fr-FR" sz="3300">
                <a:solidFill>
                  <a:srgbClr val="000000"/>
                </a:solidFill>
              </a:rPr>
              <a:t>agile processen</a:t>
            </a:r>
            <a:r>
              <a:rPr lang="nl-NL" altLang="en-US" sz="3300">
                <a:solidFill>
                  <a:srgbClr val="000000"/>
                </a:solidFill>
              </a:rPr>
              <a:t>”</a:t>
            </a:r>
            <a:endParaRPr lang="nl-NL" altLang="fr-FR" sz="3300">
              <a:solidFill>
                <a:srgbClr val="000000"/>
              </a:solidFill>
            </a:endParaRPr>
          </a:p>
          <a:p>
            <a:pPr algn="l" eaLnBrk="1" hangingPunct="1">
              <a:lnSpc>
                <a:spcPct val="84000"/>
              </a:lnSpc>
              <a:spcBef>
                <a:spcPts val="1300"/>
              </a:spcBef>
              <a:buClrTx/>
              <a:buSzTx/>
              <a:buFontTx/>
              <a:buNone/>
            </a:pPr>
            <a:endParaRPr lang="nl-NL" altLang="fr-FR" sz="33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70000"/>
              </a:lnSpc>
            </a:pPr>
            <a:r>
              <a:rPr lang="nl-NL" altLang="fr-FR" sz="4800">
                <a:solidFill>
                  <a:srgbClr val="5F7BAE"/>
                </a:solidFill>
                <a:sym typeface="Gill Sans" pitchFamily="1" charset="0"/>
              </a:rPr>
              <a:t>The Agile Manifesto–een overzicht van </a:t>
            </a:r>
            <a:r>
              <a:rPr lang="nl-NL" altLang="en-US" sz="4800">
                <a:solidFill>
                  <a:srgbClr val="5F7BAE"/>
                </a:solidFill>
                <a:sym typeface="Gill Sans" pitchFamily="1" charset="0"/>
              </a:rPr>
              <a:t>‘</a:t>
            </a:r>
            <a:r>
              <a:rPr lang="nl-NL" altLang="fr-FR" sz="4800">
                <a:solidFill>
                  <a:srgbClr val="5F7BAE"/>
                </a:solidFill>
                <a:sym typeface="Gill Sans" pitchFamily="1" charset="0"/>
              </a:rPr>
              <a:t>waarden</a:t>
            </a:r>
            <a:r>
              <a:rPr lang="nl-NL" altLang="en-US" sz="4800">
                <a:solidFill>
                  <a:srgbClr val="5F7BAE"/>
                </a:solidFill>
                <a:sym typeface="Gill Sans" pitchFamily="1" charset="0"/>
              </a:rPr>
              <a:t>’</a:t>
            </a:r>
            <a:endParaRPr lang="nl-NL" altLang="fr-FR" sz="4800">
              <a:solidFill>
                <a:srgbClr val="5F7BAE"/>
              </a:solidFill>
              <a:sym typeface="Gill Sans" pitchFamily="1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 </a:t>
            </a:r>
          </a:p>
        </p:txBody>
      </p:sp>
      <p:grpSp>
        <p:nvGrpSpPr>
          <p:cNvPr id="22531" name="Group 2"/>
          <p:cNvGrpSpPr>
            <a:grpSpLocks/>
          </p:cNvGrpSpPr>
          <p:nvPr/>
        </p:nvGrpSpPr>
        <p:grpSpPr bwMode="auto">
          <a:xfrm>
            <a:off x="495300" y="1955800"/>
            <a:ext cx="8940800" cy="939800"/>
            <a:chOff x="0" y="0"/>
            <a:chExt cx="5632" cy="592"/>
          </a:xfrm>
        </p:grpSpPr>
        <p:sp>
          <p:nvSpPr>
            <p:cNvPr id="9" name="Rectangle 3"/>
            <p:cNvSpPr>
              <a:spLocks/>
            </p:cNvSpPr>
            <p:nvPr/>
          </p:nvSpPr>
          <p:spPr bwMode="auto">
            <a:xfrm>
              <a:off x="3312" y="0"/>
              <a:ext cx="232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066800" algn="l"/>
                </a:tabLst>
                <a:defRPr/>
              </a:pPr>
              <a:r>
                <a:rPr lang="nl-NL" sz="3000" dirty="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Processen en tools</a:t>
              </a:r>
            </a:p>
          </p:txBody>
        </p:sp>
        <p:sp>
          <p:nvSpPr>
            <p:cNvPr id="10" name="Rectangle 4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066800" algn="l"/>
                </a:tabLst>
                <a:defRPr/>
              </a:pPr>
              <a:r>
                <a:rPr lang="nl-NL" sz="3000" dirty="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Individuen en interacties</a:t>
              </a:r>
            </a:p>
          </p:txBody>
        </p:sp>
        <p:sp>
          <p:nvSpPr>
            <p:cNvPr id="22547" name="Rectangle 5"/>
            <p:cNvSpPr>
              <a:spLocks/>
            </p:cNvSpPr>
            <p:nvPr/>
          </p:nvSpPr>
          <p:spPr bwMode="auto">
            <a:xfrm>
              <a:off x="2548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nl-NL" altLang="fr-FR" sz="2400">
                  <a:solidFill>
                    <a:schemeClr val="tx1"/>
                  </a:solidFill>
                </a:rPr>
                <a:t>ipv</a:t>
              </a:r>
            </a:p>
          </p:txBody>
        </p:sp>
      </p:grp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520700" y="5575300"/>
            <a:ext cx="8915400" cy="939800"/>
            <a:chOff x="0" y="0"/>
            <a:chExt cx="5616" cy="592"/>
          </a:xfrm>
        </p:grpSpPr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3296" y="0"/>
              <a:ext cx="232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066800" algn="l"/>
                </a:tabLst>
                <a:defRPr/>
              </a:pPr>
              <a:r>
                <a:rPr lang="nl-NL" sz="3000" dirty="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Volgens plan</a:t>
              </a: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066800" algn="l"/>
                </a:tabLst>
                <a:defRPr/>
              </a:pPr>
              <a:r>
                <a:rPr lang="nl-NL" sz="3000" dirty="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Wijzigingen opvolgen</a:t>
              </a:r>
            </a:p>
          </p:txBody>
        </p:sp>
        <p:sp>
          <p:nvSpPr>
            <p:cNvPr id="22544" name="Rectangle 9"/>
            <p:cNvSpPr>
              <a:spLocks/>
            </p:cNvSpPr>
            <p:nvPr/>
          </p:nvSpPr>
          <p:spPr bwMode="auto">
            <a:xfrm>
              <a:off x="2668" y="180"/>
              <a:ext cx="2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nl-NL" altLang="fr-FR" sz="2400">
                  <a:solidFill>
                    <a:schemeClr val="tx1"/>
                  </a:solidFill>
                </a:rPr>
                <a:t>ipv</a:t>
              </a:r>
            </a:p>
          </p:txBody>
        </p:sp>
      </p:grpSp>
      <p:sp>
        <p:nvSpPr>
          <p:cNvPr id="22533" name="Rectangle 10"/>
          <p:cNvSpPr>
            <a:spLocks/>
          </p:cNvSpPr>
          <p:nvPr/>
        </p:nvSpPr>
        <p:spPr bwMode="auto">
          <a:xfrm>
            <a:off x="1393825" y="6718300"/>
            <a:ext cx="45339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nl-NL" altLang="fr-FR" sz="2300">
                <a:solidFill>
                  <a:schemeClr val="tx1"/>
                </a:solidFill>
              </a:rPr>
              <a:t>Bron: www.agilemanifesto.org</a:t>
            </a:r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508000" y="3162300"/>
            <a:ext cx="8928100" cy="939800"/>
            <a:chOff x="0" y="0"/>
            <a:chExt cx="5624" cy="592"/>
          </a:xfrm>
        </p:grpSpPr>
        <p:sp>
          <p:nvSpPr>
            <p:cNvPr id="18" name="Rectangle 12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066800" algn="l"/>
                </a:tabLst>
                <a:defRPr/>
              </a:pPr>
              <a:r>
                <a:rPr lang="nl-NL" sz="300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Uitgebreide documentatie</a:t>
              </a:r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066800" algn="l"/>
                </a:tabLst>
                <a:defRPr/>
              </a:pPr>
              <a:r>
                <a:rPr lang="nl-NL" sz="3000" dirty="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Werkende software</a:t>
              </a:r>
            </a:p>
          </p:txBody>
        </p:sp>
        <p:sp>
          <p:nvSpPr>
            <p:cNvPr id="22541" name="Rectangle 14"/>
            <p:cNvSpPr>
              <a:spLocks/>
            </p:cNvSpPr>
            <p:nvPr/>
          </p:nvSpPr>
          <p:spPr bwMode="auto"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nl-NL" altLang="fr-FR" sz="2400">
                  <a:solidFill>
                    <a:schemeClr val="tx1"/>
                  </a:solidFill>
                </a:rPr>
                <a:t>ipv</a:t>
              </a:r>
            </a:p>
          </p:txBody>
        </p:sp>
      </p:grp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508000" y="4368800"/>
            <a:ext cx="8928100" cy="939800"/>
            <a:chOff x="0" y="0"/>
            <a:chExt cx="5624" cy="592"/>
          </a:xfrm>
        </p:grpSpPr>
        <p:sp>
          <p:nvSpPr>
            <p:cNvPr id="22" name="Rectangle 16"/>
            <p:cNvSpPr>
              <a:spLocks/>
            </p:cNvSpPr>
            <p:nvPr/>
          </p:nvSpPr>
          <p:spPr bwMode="auto">
            <a:xfrm>
              <a:off x="3304" y="0"/>
              <a:ext cx="232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531C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066800" algn="l"/>
                </a:tabLst>
                <a:defRPr/>
              </a:pPr>
              <a:r>
                <a:rPr lang="nl-NL" sz="3000" dirty="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Contract onderhandelingen</a:t>
              </a: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0" y="0"/>
              <a:ext cx="232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miter lim="800000"/>
              <a:headEnd/>
              <a:tailEnd/>
            </a:ln>
            <a:effectLst>
              <a:outerShdw blurRad="114300"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0" tIns="0" rIns="0" bIns="0" anchor="ctr"/>
            <a:lstStyle/>
            <a:p>
              <a:pPr>
                <a:tabLst>
                  <a:tab pos="1066800" algn="l"/>
                </a:tabLst>
                <a:defRPr/>
              </a:pPr>
              <a:r>
                <a:rPr lang="nl-NL" sz="3000" dirty="0">
                  <a:solidFill>
                    <a:srgbClr val="FFFFFF"/>
                  </a:solidFill>
                  <a:latin typeface="Gill Sans" pitchFamily="80" charset="0"/>
                  <a:ea typeface="Gill Sans" pitchFamily="80" charset="0"/>
                  <a:cs typeface="Gill Sans" pitchFamily="80" charset="0"/>
                  <a:sym typeface="Gill Sans" pitchFamily="80" charset="0"/>
                </a:rPr>
                <a:t>Medewerking van klant</a:t>
              </a:r>
            </a:p>
          </p:txBody>
        </p:sp>
        <p:sp>
          <p:nvSpPr>
            <p:cNvPr id="22538" name="Rectangle 18"/>
            <p:cNvSpPr>
              <a:spLocks/>
            </p:cNvSpPr>
            <p:nvPr/>
          </p:nvSpPr>
          <p:spPr bwMode="auto">
            <a:xfrm>
              <a:off x="2540" y="184"/>
              <a:ext cx="52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nl-NL" altLang="fr-FR" sz="2400">
                  <a:solidFill>
                    <a:schemeClr val="tx1"/>
                  </a:solidFill>
                </a:rPr>
                <a:t>ipv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3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ill Sans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3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ill Sans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3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ill Sans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3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ill Sans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3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ill Sans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3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ill Sans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3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ill Sans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3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ill Sans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1835</Words>
  <Application>Microsoft Office PowerPoint</Application>
  <PresentationFormat>Custom</PresentationFormat>
  <Paragraphs>484</Paragraphs>
  <Slides>44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Arial Rounded MT Bold</vt:lpstr>
      <vt:lpstr>Comic Sans MS</vt:lpstr>
      <vt:lpstr>Gill Sans</vt:lpstr>
      <vt:lpstr>Lucida Grande</vt:lpstr>
      <vt:lpstr>Tahoma</vt:lpstr>
      <vt:lpstr>Times New Roman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We verliezen de estafette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Agile Manifesto–een overzicht van ‘waarden’</vt:lpstr>
      <vt:lpstr>PowerPoint Presentation</vt:lpstr>
      <vt:lpstr>Scrum</vt:lpstr>
      <vt:lpstr>PowerPoint Presentation</vt:lpstr>
      <vt:lpstr>PowerPoint Presentation</vt:lpstr>
      <vt:lpstr>PowerPoint Presentation</vt:lpstr>
      <vt:lpstr>Geen wijzigingen tijdens een 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Scrum</dc:title>
  <dc:creator>CF</dc:creator>
  <cp:lastModifiedBy>Helena Coppieters</cp:lastModifiedBy>
  <cp:revision>96</cp:revision>
  <cp:lastPrinted>1601-01-01T00:00:00Z</cp:lastPrinted>
  <dcterms:created xsi:type="dcterms:W3CDTF">1601-01-01T00:00:00Z</dcterms:created>
  <dcterms:modified xsi:type="dcterms:W3CDTF">2020-12-02T17:39:40Z</dcterms:modified>
</cp:coreProperties>
</file>