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9" r:id="rId5"/>
    <p:sldId id="260" r:id="rId6"/>
    <p:sldId id="271" r:id="rId7"/>
    <p:sldId id="269" r:id="rId8"/>
    <p:sldId id="272" r:id="rId9"/>
    <p:sldId id="270" r:id="rId10"/>
    <p:sldId id="263" r:id="rId11"/>
    <p:sldId id="264" r:id="rId12"/>
    <p:sldId id="265" r:id="rId13"/>
    <p:sldId id="266" r:id="rId14"/>
    <p:sldId id="262" r:id="rId15"/>
    <p:sldId id="267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1" autoAdjust="0"/>
    <p:restoredTop sz="94660"/>
  </p:normalViewPr>
  <p:slideViewPr>
    <p:cSldViewPr>
      <p:cViewPr>
        <p:scale>
          <a:sx n="100" d="100"/>
          <a:sy n="100" d="100"/>
        </p:scale>
        <p:origin x="245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033B5-E4C0-4F9D-B175-F7B995E6883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1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6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5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6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0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33375"/>
            <a:ext cx="7162800" cy="893763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1125538"/>
            <a:ext cx="71628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5963" y="260350"/>
            <a:ext cx="1909762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260350"/>
            <a:ext cx="5581650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49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9225" y="1341438"/>
            <a:ext cx="37465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60350"/>
            <a:ext cx="69135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438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worldcounts.com/embed/challenges/8?background_color=white&amp;color=black&amp;font_family=%22Helvetica+Neue%22%2C+Arial%2C+sans-serif&amp;font_size=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7688"/>
            <a:ext cx="8281293" cy="649287"/>
          </a:xfrm>
          <a:noFill/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Impacts of Literacy on World Fertility Rates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1195388"/>
            <a:ext cx="6589713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Team Members: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Henry Deane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Cindy Jones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Sandy Goodell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Mathew Miller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5253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This presentation has been designed using resources from 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76" y="1196752"/>
            <a:ext cx="8136903" cy="54723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What impact does literacy have on fertility rates in a Nation?</a:t>
            </a:r>
          </a:p>
          <a:p>
            <a:pPr marL="0" indent="0">
              <a:buNone/>
            </a:pPr>
            <a:r>
              <a:rPr lang="en-US" sz="1400" dirty="0" smtClean="0"/>
              <a:t>For all the box is above the 80%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there any difference in Countries that are above or below Replacement-level fertility?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Mean age </a:t>
            </a:r>
            <a:r>
              <a:rPr lang="en-US" sz="1400" dirty="0" err="1" smtClean="0"/>
              <a:t>age</a:t>
            </a:r>
            <a:r>
              <a:rPr lang="en-US" sz="1400" dirty="0" smtClean="0"/>
              <a:t> of childbearing for countries that are above replacement</a:t>
            </a:r>
          </a:p>
          <a:p>
            <a:endParaRPr lang="en-US" sz="1400" dirty="0"/>
          </a:p>
          <a:p>
            <a:r>
              <a:rPr lang="en-US" sz="1400" dirty="0" smtClean="0"/>
              <a:t>Henry’s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2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What is the ranking of factors that affect fertility?</a:t>
            </a:r>
          </a:p>
          <a:p>
            <a:pPr lvl="1"/>
            <a:r>
              <a:rPr lang="en-US" sz="1400" dirty="0"/>
              <a:t>Literacy</a:t>
            </a:r>
          </a:p>
          <a:p>
            <a:pPr lvl="1"/>
            <a:r>
              <a:rPr lang="en-US" sz="1400" dirty="0"/>
              <a:t>Age</a:t>
            </a:r>
          </a:p>
          <a:p>
            <a:pPr lvl="1"/>
            <a:r>
              <a:rPr lang="en-US" sz="1400" dirty="0"/>
              <a:t>Female participation in work </a:t>
            </a:r>
            <a:r>
              <a:rPr lang="en-US" sz="1400" dirty="0" smtClean="0"/>
              <a:t>force</a:t>
            </a:r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Where are fertility rates increasing and decreasing in comparison to literacy </a:t>
            </a:r>
            <a:r>
              <a:rPr lang="en-US" sz="1400" b="1" dirty="0" smtClean="0"/>
              <a:t>rates?</a:t>
            </a:r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How has the age of childbearing changed over time</a:t>
            </a:r>
            <a:r>
              <a:rPr lang="en-US" sz="1400" b="1" dirty="0" smtClean="0"/>
              <a:t>?</a:t>
            </a:r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23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Post Mortem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r>
              <a:rPr lang="en-US" sz="1400" dirty="0"/>
              <a:t>Discuss any difficulties that arose, and how you dealt with them </a:t>
            </a:r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any additional questions that came up, but which you didn't have time to answer: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would you research next, if you had two more weeks?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2"/>
            <a:ext cx="6911975" cy="6408439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784975" cy="414908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Verdana" pitchFamily="34" charset="0"/>
                <a:ea typeface="굴림" charset="-127"/>
              </a:rPr>
              <a:t>Define </a:t>
            </a:r>
            <a:r>
              <a:rPr lang="en-US" sz="1400" dirty="0">
                <a:latin typeface="Verdana" pitchFamily="34" charset="0"/>
                <a:ea typeface="굴림" charset="-127"/>
              </a:rPr>
              <a:t>the core message or hypothesis of your project.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000" b="1" dirty="0"/>
              <a:t>Tracking fertility rates can allow for more beneficial planning and resource allocation in a particular </a:t>
            </a:r>
            <a:r>
              <a:rPr lang="en-US" sz="1000" b="1" dirty="0" smtClean="0"/>
              <a:t>region. The Total Fertility Rate is the most widely used fertility measurement. Our problem was to determine if fertility rates were higher due to a lower levels of literacy in the Country. We also wanted to explore other factors that affect fertility, such as age and income.</a:t>
            </a:r>
            <a:endParaRPr lang="en-US" altLang="ko-KR" sz="1000" b="1" dirty="0"/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the questions you asked, and why you asked them </a:t>
            </a: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>
              <a:buFont typeface="+mj-lt"/>
              <a:buAutoNum type="arabicPeriod"/>
            </a:pPr>
            <a:r>
              <a:rPr lang="en-US" sz="1000" dirty="0"/>
              <a:t>Do literacy rates effect fertility </a:t>
            </a:r>
            <a:r>
              <a:rPr lang="en-US" sz="1000" dirty="0" smtClean="0"/>
              <a:t>rates? </a:t>
            </a:r>
          </a:p>
          <a:p>
            <a:pPr marL="857250" lvl="2" indent="0">
              <a:buNone/>
            </a:pPr>
            <a:r>
              <a:rPr lang="en-US" sz="1000" dirty="0" smtClean="0"/>
              <a:t>While this is a broad question, we wanted to understand how literacy in a country impacts the fertility rate. We also wanted to understand how fertility rates impact population and where is a Replacement level of fertility?</a:t>
            </a:r>
            <a:endParaRPr lang="en-US" sz="1000" dirty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What is the ranking of factors that affect fertility</a:t>
            </a:r>
            <a:r>
              <a:rPr lang="en-US" sz="1000" dirty="0" smtClean="0"/>
              <a:t>?</a:t>
            </a:r>
          </a:p>
          <a:p>
            <a:pPr marL="914400" lvl="2" indent="0">
              <a:buNone/>
            </a:pPr>
            <a:r>
              <a:rPr lang="en-US" sz="1000" dirty="0" smtClean="0"/>
              <a:t>We wanted to know what data factors where important in determining their impact on fertility. We needed to see if literacy plays a part in affecting fertility.</a:t>
            </a:r>
            <a:endParaRPr lang="en-US" sz="1000" dirty="0" smtClean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Where are fertility rates increasing and decreasing in comparison to literacy rates</a:t>
            </a:r>
            <a:r>
              <a:rPr lang="en-US" sz="1000" dirty="0" smtClean="0"/>
              <a:t>?</a:t>
            </a:r>
          </a:p>
          <a:p>
            <a:pPr marL="914400" lvl="2" indent="0">
              <a:buNone/>
            </a:pPr>
            <a:r>
              <a:rPr lang="en-US" sz="1000" dirty="0" smtClean="0"/>
              <a:t>This gives us a better understanding if we know the relationship between literacy rates and fertility rates. </a:t>
            </a:r>
            <a:endParaRPr lang="en-US" sz="1000" dirty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How has the age of childbearing changed over time?</a:t>
            </a:r>
          </a:p>
          <a:p>
            <a:pPr marL="857250" lvl="2" indent="0">
              <a:buNone/>
            </a:pPr>
            <a:r>
              <a:rPr lang="en-US" sz="1000" dirty="0" smtClean="0"/>
              <a:t>Our assumption was see if this would help us rank the factors affecting fertility.</a:t>
            </a:r>
            <a:endParaRPr lang="en-US" sz="1600" dirty="0">
              <a:latin typeface="Verdana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Population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84338"/>
            <a:ext cx="6770687" cy="47688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Verdana" pitchFamily="34" charset="0"/>
                <a:ea typeface="굴림" charset="-127"/>
              </a:rPr>
              <a:t>Describe </a:t>
            </a:r>
            <a:r>
              <a:rPr lang="en-US" sz="1400" dirty="0">
                <a:latin typeface="Verdana" pitchFamily="34" charset="0"/>
                <a:ea typeface="굴림" charset="-127"/>
              </a:rPr>
              <a:t>whether you were able to answer these questions to your satisfaction, and briefly summarize your </a:t>
            </a:r>
            <a:r>
              <a:rPr lang="en-US" sz="1400" dirty="0" smtClean="0">
                <a:latin typeface="Verdana" pitchFamily="34" charset="0"/>
                <a:ea typeface="굴림" charset="-127"/>
              </a:rPr>
              <a:t>findings</a:t>
            </a:r>
          </a:p>
          <a:p>
            <a:pPr>
              <a:lnSpc>
                <a:spcPct val="80000"/>
              </a:lnSpc>
            </a:pP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sz="100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6013" y="1684338"/>
            <a:ext cx="6770687" cy="4768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Elaborate on the questions you asked, describing what kinds of data you needed to answer them, and where you found </a:t>
            </a:r>
            <a:r>
              <a:rPr lang="en-US" sz="1400" dirty="0" smtClean="0"/>
              <a:t>it.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Age-specific fertility rates, Total fertility and .csv – this was our first data file that we started exploring. 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endParaRPr lang="en-US" sz="1000" dirty="0" smtClean="0"/>
          </a:p>
          <a:p>
            <a:pPr lvl="1">
              <a:lnSpc>
                <a:spcPct val="80000"/>
              </a:lnSpc>
            </a:pPr>
            <a:r>
              <a:rPr lang="en-US" sz="1000" dirty="0" err="1" smtClean="0"/>
              <a:t>csv_files</a:t>
            </a:r>
            <a:r>
              <a:rPr lang="en-US" sz="1000" dirty="0" smtClean="0"/>
              <a:t>/literacy-rate-adults.csv – this was our literacy rates that was merged 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</a:t>
            </a:r>
            <a:r>
              <a:rPr lang="en-US" sz="1000" dirty="0" smtClean="0"/>
              <a:t>did not anticipate a mismatch between countries and data. There was a lot of variability between the number of years and what years were listed for each country</a:t>
            </a: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Our first literacy rates data did not produce enough matching years to our fertility data, we found another source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found that we need some additional data to bring information together in small groups than country, so we added continent into the data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 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3" y="1412776"/>
            <a:ext cx="7488832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800" dirty="0"/>
              <a:t>Describe the exploration and cleanup </a:t>
            </a:r>
            <a:r>
              <a:rPr lang="en-US" sz="1800" dirty="0" smtClean="0"/>
              <a:t>process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/>
              <a:t>Age-specific fertility rates, Total fertility and .csv – this was our first data file that we started exploring. </a:t>
            </a:r>
          </a:p>
          <a:p>
            <a:pPr lvl="1">
              <a:lnSpc>
                <a:spcPct val="80000"/>
              </a:lnSpc>
            </a:pP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83495"/>
            <a:ext cx="7972313" cy="31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84784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400" dirty="0"/>
              <a:t>Discuss any problems that arose after exploring the data, and how you resolved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12" y="2319329"/>
            <a:ext cx="7375104" cy="3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 smtClean="0"/>
              <a:t>Present </a:t>
            </a:r>
            <a:r>
              <a:rPr lang="en-US" sz="1400" dirty="0"/>
              <a:t>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4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Age-specific fertility rates, Total fertility and .csv – this was our first data file that we started exploring. 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endParaRPr lang="en-US" sz="1000" dirty="0" smtClean="0"/>
          </a:p>
          <a:p>
            <a:pPr lvl="1">
              <a:lnSpc>
                <a:spcPct val="80000"/>
              </a:lnSpc>
            </a:pPr>
            <a:r>
              <a:rPr lang="en-US" sz="1000" dirty="0" err="1" smtClean="0"/>
              <a:t>csv_files</a:t>
            </a:r>
            <a:r>
              <a:rPr lang="en-US" sz="1000" dirty="0" smtClean="0"/>
              <a:t>/literacy-rate-adults.csv – this was our literacy rates that was merged 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</a:t>
            </a:r>
            <a:r>
              <a:rPr lang="en-US" sz="1000" dirty="0" smtClean="0"/>
              <a:t>did not anticipate a mismatch between countries and data. There was a lot of variability between the number of years and what years were listed for each country</a:t>
            </a: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Our first literacy rates data did not produce enough matching years to our fertility data, we found another source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found that we need some additional data to bring information together in small groups than country, so we added continent into the data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6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000000"/>
      </a:dk2>
      <a:lt2>
        <a:srgbClr val="2B5446"/>
      </a:lt2>
      <a:accent1>
        <a:srgbClr val="F6622F"/>
      </a:accent1>
      <a:accent2>
        <a:srgbClr val="35BE45"/>
      </a:accent2>
      <a:accent3>
        <a:srgbClr val="FFFFFF"/>
      </a:accent3>
      <a:accent4>
        <a:srgbClr val="404040"/>
      </a:accent4>
      <a:accent5>
        <a:srgbClr val="FAB7AD"/>
      </a:accent5>
      <a:accent6>
        <a:srgbClr val="2FAC3E"/>
      </a:accent6>
      <a:hlink>
        <a:srgbClr val="4C7E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CC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66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B8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71700"/>
        </a:lt2>
        <a:accent1>
          <a:srgbClr val="863A13"/>
        </a:accent1>
        <a:accent2>
          <a:srgbClr val="AD210D"/>
        </a:accent2>
        <a:accent3>
          <a:srgbClr val="FFFFFF"/>
        </a:accent3>
        <a:accent4>
          <a:srgbClr val="404040"/>
        </a:accent4>
        <a:accent5>
          <a:srgbClr val="C3AEAA"/>
        </a:accent5>
        <a:accent6>
          <a:srgbClr val="9C1D0B"/>
        </a:accent6>
        <a:hlink>
          <a:srgbClr val="D775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03F0C"/>
        </a:lt2>
        <a:accent1>
          <a:srgbClr val="88450E"/>
        </a:accent1>
        <a:accent2>
          <a:srgbClr val="C66514"/>
        </a:accent2>
        <a:accent3>
          <a:srgbClr val="FFFFFF"/>
        </a:accent3>
        <a:accent4>
          <a:srgbClr val="404040"/>
        </a:accent4>
        <a:accent5>
          <a:srgbClr val="C3B0AA"/>
        </a:accent5>
        <a:accent6>
          <a:srgbClr val="B35B11"/>
        </a:accent6>
        <a:hlink>
          <a:srgbClr val="FFBB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2B5446"/>
        </a:lt2>
        <a:accent1>
          <a:srgbClr val="F6622F"/>
        </a:accent1>
        <a:accent2>
          <a:srgbClr val="35BE45"/>
        </a:accent2>
        <a:accent3>
          <a:srgbClr val="FFFFFF"/>
        </a:accent3>
        <a:accent4>
          <a:srgbClr val="404040"/>
        </a:accent4>
        <a:accent5>
          <a:srgbClr val="FAB7AD"/>
        </a:accent5>
        <a:accent6>
          <a:srgbClr val="2FAC3E"/>
        </a:accent6>
        <a:hlink>
          <a:srgbClr val="4C7E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1246</Words>
  <Application>Microsoft Office PowerPoint</Application>
  <PresentationFormat>On-screen Show (4:3)</PresentationFormat>
  <Paragraphs>136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굴림</vt:lpstr>
      <vt:lpstr>Tahoma</vt:lpstr>
      <vt:lpstr>Verdana</vt:lpstr>
      <vt:lpstr>template</vt:lpstr>
      <vt:lpstr>Impacts of Literacy on World Fertility Rates</vt:lpstr>
      <vt:lpstr>Motivation and Summary Slide</vt:lpstr>
      <vt:lpstr>Motivation and Summary Slide</vt:lpstr>
      <vt:lpstr>Questions and Data</vt:lpstr>
      <vt:lpstr>Data Cleanup and Exploration</vt:lpstr>
      <vt:lpstr>Data Cleanup and Exploration</vt:lpstr>
      <vt:lpstr>Data Cleanup and Exploration</vt:lpstr>
      <vt:lpstr>Data Cleanup and Exploration</vt:lpstr>
      <vt:lpstr>Data Cleanup and Exploration</vt:lpstr>
      <vt:lpstr>Data Analysis and Discussion</vt:lpstr>
      <vt:lpstr>Data Analysis and Discussion</vt:lpstr>
      <vt:lpstr>Data Analysis and Discussion</vt:lpstr>
      <vt:lpstr>Data Analysis and Discussion</vt:lpstr>
      <vt:lpstr>Post Mortem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Sandy Goodell</cp:lastModifiedBy>
  <cp:revision>69</cp:revision>
  <dcterms:created xsi:type="dcterms:W3CDTF">2006-06-13T13:03:30Z</dcterms:created>
  <dcterms:modified xsi:type="dcterms:W3CDTF">2021-02-11T04:58:57Z</dcterms:modified>
</cp:coreProperties>
</file>