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660"/>
  </p:normalViewPr>
  <p:slideViewPr>
    <p:cSldViewPr>
      <p:cViewPr varScale="1">
        <p:scale>
          <a:sx n="80" d="100"/>
          <a:sy n="80" d="100"/>
        </p:scale>
        <p:origin x="162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033B5-E4C0-4F9D-B175-F7B995E6883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33375"/>
            <a:ext cx="7162800" cy="893763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1125538"/>
            <a:ext cx="71628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5963" y="260350"/>
            <a:ext cx="1909762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260350"/>
            <a:ext cx="5581650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49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9225" y="1341438"/>
            <a:ext cx="37465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260350"/>
            <a:ext cx="69135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438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47688"/>
            <a:ext cx="8281293" cy="649287"/>
          </a:xfrm>
          <a:noFill/>
        </p:spPr>
        <p:txBody>
          <a:bodyPr/>
          <a:lstStyle/>
          <a:p>
            <a:r>
              <a:rPr lang="en-US" sz="2800" dirty="0" smtClean="0">
                <a:latin typeface="Tahoma" charset="0"/>
              </a:rPr>
              <a:t>Impacts of Literacy on World Fertility Rates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1195388"/>
            <a:ext cx="6589713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Team Members: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Henry Deane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Cindy Jones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Sandy Goodell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Mathew Miller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5253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This presentation has been designed using resources from 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2"/>
            <a:ext cx="6911975" cy="64084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840538" cy="649287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Motivation and Summary Slide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84338"/>
            <a:ext cx="6770687" cy="47688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Verdana" pitchFamily="34" charset="0"/>
                <a:ea typeface="굴림" charset="-127"/>
              </a:rPr>
              <a:t>Define </a:t>
            </a:r>
            <a:r>
              <a:rPr lang="en-US" sz="1400" dirty="0">
                <a:latin typeface="Verdana" pitchFamily="34" charset="0"/>
                <a:ea typeface="굴림" charset="-127"/>
              </a:rPr>
              <a:t>the core message or hypothesis of your project.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Verdana" pitchFamily="34" charset="0"/>
                <a:ea typeface="굴림" charset="-127"/>
              </a:rPr>
              <a:t>Describe the questions you asked, and why you asked them </a:t>
            </a:r>
            <a:endParaRPr lang="en-US" sz="1400" dirty="0" smtClean="0">
              <a:latin typeface="Verdana" pitchFamily="34" charset="0"/>
              <a:ea typeface="굴림" charset="-127"/>
            </a:endParaRPr>
          </a:p>
          <a:p>
            <a:pPr lvl="1"/>
            <a:r>
              <a:rPr lang="en-US" sz="1000" dirty="0"/>
              <a:t>Do literacy rates effect fertility rates by age?</a:t>
            </a:r>
          </a:p>
          <a:p>
            <a:pPr lvl="1"/>
            <a:r>
              <a:rPr lang="en-US" sz="1000" dirty="0"/>
              <a:t>What is the ranking of factors that affect fertility</a:t>
            </a:r>
            <a:r>
              <a:rPr lang="en-US" sz="1000" dirty="0" smtClean="0"/>
              <a:t>?</a:t>
            </a:r>
          </a:p>
          <a:p>
            <a:pPr lvl="1"/>
            <a:r>
              <a:rPr lang="en-US" sz="1000" dirty="0" smtClean="0"/>
              <a:t>Where </a:t>
            </a:r>
            <a:r>
              <a:rPr lang="en-US" sz="1000" dirty="0"/>
              <a:t>are fertility rates increasing and decreasing in comparison to literacy rates?</a:t>
            </a:r>
          </a:p>
          <a:p>
            <a:pPr lvl="1"/>
            <a:r>
              <a:rPr lang="en-US" sz="1000" dirty="0"/>
              <a:t>How has the age of childbearing changed over time?</a:t>
            </a:r>
          </a:p>
          <a:p>
            <a:pPr lvl="1">
              <a:lnSpc>
                <a:spcPct val="80000"/>
              </a:lnSpc>
            </a:pP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Verdana" pitchFamily="34" charset="0"/>
                <a:ea typeface="굴림" charset="-127"/>
              </a:rPr>
              <a:t>Describe whether you were able to answer these questions to your satisfaction, and briefly summarize your findings</a:t>
            </a:r>
            <a:endParaRPr lang="uk-UA" sz="14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6013" y="1684338"/>
            <a:ext cx="6770687" cy="4768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Elaborate on the questions you asked, describing what kinds of data you needed to answer them, and where you found </a:t>
            </a:r>
            <a:r>
              <a:rPr lang="en-US" sz="1400" dirty="0" smtClean="0"/>
              <a:t>it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15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Age-specific fertility rates, Total fertility and .csv – this was our first data file that we started exploring. 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Headers had to be removed and the grouping by age columns had to be put in place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Final Data fram</a:t>
            </a:r>
            <a:r>
              <a:rPr lang="en-US" sz="1000" dirty="0" smtClean="0"/>
              <a:t>e was created – </a:t>
            </a:r>
            <a:r>
              <a:rPr lang="en-US" sz="1000" dirty="0" err="1" smtClean="0"/>
              <a:t>fertility_clean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For sharing this main file was written to a csv file </a:t>
            </a:r>
            <a:r>
              <a:rPr lang="en-US" sz="1000" b="1" dirty="0" smtClean="0"/>
              <a:t>(add file name)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Sorting and retrieving only the most recent year was done – (</a:t>
            </a:r>
            <a:r>
              <a:rPr lang="en-US" sz="1000" dirty="0" err="1" smtClean="0"/>
              <a:t>DataFrame</a:t>
            </a:r>
            <a:r>
              <a:rPr lang="en-US" sz="1000" dirty="0" smtClean="0"/>
              <a:t>: </a:t>
            </a:r>
            <a:r>
              <a:rPr lang="en-US" sz="1000" dirty="0" err="1" smtClean="0"/>
              <a:t>last_year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endParaRPr lang="en-US" sz="1000" dirty="0" smtClean="0"/>
          </a:p>
          <a:p>
            <a:pPr lvl="1">
              <a:lnSpc>
                <a:spcPct val="80000"/>
              </a:lnSpc>
            </a:pPr>
            <a:r>
              <a:rPr lang="en-US" sz="1000" dirty="0" err="1" smtClean="0"/>
              <a:t>csv_files</a:t>
            </a:r>
            <a:r>
              <a:rPr lang="en-US" sz="1000" dirty="0" smtClean="0"/>
              <a:t>/literacy-rate-adults.csv – this was our literacy rates that was merged 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Discuss </a:t>
            </a:r>
            <a:r>
              <a:rPr lang="en-US" sz="1400" dirty="0"/>
              <a:t>insights you had while exploring the data that you didn't </a:t>
            </a:r>
            <a:r>
              <a:rPr lang="en-US" sz="1400" dirty="0" smtClean="0"/>
              <a:t>anticipate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did not anticipate a mismatch between countries and data. There was a lot of variability between the number of years and what years were listed for each country</a:t>
            </a: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Our first literacy rates data did not produce enough matching years to our fertility data, we found another source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found that we need some additional data to bring information together in small groups than country, so we added continent into the data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Present 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1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Do literacy rates effect fertility rates by age?</a:t>
            </a:r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What is the ranking of factors that affect fertility?</a:t>
            </a:r>
          </a:p>
          <a:p>
            <a:pPr lvl="1"/>
            <a:r>
              <a:rPr lang="en-US" sz="1400" dirty="0"/>
              <a:t>Literacy</a:t>
            </a:r>
          </a:p>
          <a:p>
            <a:pPr lvl="1"/>
            <a:r>
              <a:rPr lang="en-US" sz="1400" dirty="0"/>
              <a:t>Age</a:t>
            </a:r>
          </a:p>
          <a:p>
            <a:pPr lvl="1"/>
            <a:r>
              <a:rPr lang="en-US" sz="1400" dirty="0"/>
              <a:t>Female participation in work </a:t>
            </a:r>
            <a:r>
              <a:rPr lang="en-US" sz="1400" dirty="0" smtClean="0"/>
              <a:t>force</a:t>
            </a:r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Where are fertility rates increasing and decreasing in comparison to literacy </a:t>
            </a:r>
            <a:r>
              <a:rPr lang="en-US" sz="1400" b="1" dirty="0" smtClean="0"/>
              <a:t>rates?</a:t>
            </a:r>
            <a:endParaRPr lang="en-US" sz="1400" b="1" dirty="0" smtClean="0"/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3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How has the age of childbearing changed over time</a:t>
            </a:r>
            <a:r>
              <a:rPr lang="en-US" sz="1400" b="1" dirty="0" smtClean="0"/>
              <a:t>?</a:t>
            </a:r>
            <a:endParaRPr lang="en-US" sz="1400" b="1" dirty="0" smtClean="0"/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723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Post Mortem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r>
              <a:rPr lang="en-US" sz="1400" dirty="0"/>
              <a:t>Discuss any difficulties that arose, and how you dealt with them </a:t>
            </a:r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any additional questions that came up, but which you didn't have time to answer: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would you research next, if you had two more weeks?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24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000000"/>
      </a:dk2>
      <a:lt2>
        <a:srgbClr val="2B5446"/>
      </a:lt2>
      <a:accent1>
        <a:srgbClr val="F6622F"/>
      </a:accent1>
      <a:accent2>
        <a:srgbClr val="35BE45"/>
      </a:accent2>
      <a:accent3>
        <a:srgbClr val="FFFFFF"/>
      </a:accent3>
      <a:accent4>
        <a:srgbClr val="404040"/>
      </a:accent4>
      <a:accent5>
        <a:srgbClr val="FAB7AD"/>
      </a:accent5>
      <a:accent6>
        <a:srgbClr val="2FAC3E"/>
      </a:accent6>
      <a:hlink>
        <a:srgbClr val="4C7E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CC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66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B8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71700"/>
        </a:lt2>
        <a:accent1>
          <a:srgbClr val="863A13"/>
        </a:accent1>
        <a:accent2>
          <a:srgbClr val="AD210D"/>
        </a:accent2>
        <a:accent3>
          <a:srgbClr val="FFFFFF"/>
        </a:accent3>
        <a:accent4>
          <a:srgbClr val="404040"/>
        </a:accent4>
        <a:accent5>
          <a:srgbClr val="C3AEAA"/>
        </a:accent5>
        <a:accent6>
          <a:srgbClr val="9C1D0B"/>
        </a:accent6>
        <a:hlink>
          <a:srgbClr val="D775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03F0C"/>
        </a:lt2>
        <a:accent1>
          <a:srgbClr val="88450E"/>
        </a:accent1>
        <a:accent2>
          <a:srgbClr val="C66514"/>
        </a:accent2>
        <a:accent3>
          <a:srgbClr val="FFFFFF"/>
        </a:accent3>
        <a:accent4>
          <a:srgbClr val="404040"/>
        </a:accent4>
        <a:accent5>
          <a:srgbClr val="C3B0AA"/>
        </a:accent5>
        <a:accent6>
          <a:srgbClr val="B35B11"/>
        </a:accent6>
        <a:hlink>
          <a:srgbClr val="FFBB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2B5446"/>
        </a:lt2>
        <a:accent1>
          <a:srgbClr val="F6622F"/>
        </a:accent1>
        <a:accent2>
          <a:srgbClr val="35BE45"/>
        </a:accent2>
        <a:accent3>
          <a:srgbClr val="FFFFFF"/>
        </a:accent3>
        <a:accent4>
          <a:srgbClr val="404040"/>
        </a:accent4>
        <a:accent5>
          <a:srgbClr val="FAB7AD"/>
        </a:accent5>
        <a:accent6>
          <a:srgbClr val="2FAC3E"/>
        </a:accent6>
        <a:hlink>
          <a:srgbClr val="4C7E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727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굴림</vt:lpstr>
      <vt:lpstr>Tahoma</vt:lpstr>
      <vt:lpstr>Verdana</vt:lpstr>
      <vt:lpstr>template</vt:lpstr>
      <vt:lpstr>Impacts of Literacy on World Fertility Rates</vt:lpstr>
      <vt:lpstr>Motivation and Summary Slide</vt:lpstr>
      <vt:lpstr>Questions and Data</vt:lpstr>
      <vt:lpstr>Data Cleanup and Exploration</vt:lpstr>
      <vt:lpstr>Data Analysis and Discussion</vt:lpstr>
      <vt:lpstr>Data Analysis and Discussion</vt:lpstr>
      <vt:lpstr>Data Analysis and Discussion</vt:lpstr>
      <vt:lpstr>Data Analysis and Discussion</vt:lpstr>
      <vt:lpstr>Post Mortem</vt:lpstr>
      <vt:lpstr>Questions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Sandy Goodell</cp:lastModifiedBy>
  <cp:revision>55</cp:revision>
  <dcterms:created xsi:type="dcterms:W3CDTF">2006-06-13T13:03:30Z</dcterms:created>
  <dcterms:modified xsi:type="dcterms:W3CDTF">2021-02-09T04:25:50Z</dcterms:modified>
</cp:coreProperties>
</file>