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73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81" autoAdjust="0"/>
    <p:restoredTop sz="94660"/>
  </p:normalViewPr>
  <p:slideViewPr>
    <p:cSldViewPr>
      <p:cViewPr varScale="1">
        <p:scale>
          <a:sx n="80" d="100"/>
          <a:sy n="80" d="100"/>
        </p:scale>
        <p:origin x="195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D033B5-E4C0-4F9D-B175-F7B995E6883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we needed to answer our questions. The age specific fertility rate  is the measurement that  we use to calculate the total fertility </a:t>
            </a:r>
            <a:r>
              <a:rPr lang="en-US" dirty="0" smtClean="0"/>
              <a:t>Childbearing</a:t>
            </a:r>
            <a:r>
              <a:rPr lang="en-US" baseline="0" dirty="0" smtClean="0"/>
              <a:t> years are from 15-49  - From this we can calculate the Total Fertility.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3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we needed to answer our questions. Total Fertility will be the one of the main data that we present tonight.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total fertility rate can be calculated using age-specific birth rates. We will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 talking about the fertility rate threshold.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sub-replacement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fertility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as any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below approximately 2.1 children born per woman of childbearing age, but the threshold can be as high as 3.4 in some developing countries because of higher mortality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rates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46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333375"/>
            <a:ext cx="7162800" cy="893763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1125538"/>
            <a:ext cx="7162800" cy="503237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65963" y="260350"/>
            <a:ext cx="1909762" cy="64087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31913" y="260350"/>
            <a:ext cx="5581650" cy="64087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31913" y="1341438"/>
            <a:ext cx="374491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29225" y="1341438"/>
            <a:ext cx="37465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260350"/>
            <a:ext cx="69135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341438"/>
            <a:ext cx="76438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Data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1196752"/>
            <a:ext cx="8568951" cy="5040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 smtClean="0"/>
              <a:t>Age-specific birth </a:t>
            </a:r>
            <a:r>
              <a:rPr lang="en-US" sz="1800" b="1" dirty="0"/>
              <a:t>rate </a:t>
            </a:r>
            <a:r>
              <a:rPr lang="en-US" sz="1800" dirty="0"/>
              <a:t>measures the annual number of births to women of a specified age or age group per 1,000 women in that age group.</a:t>
            </a:r>
            <a:endParaRPr lang="en-US" sz="1800" dirty="0"/>
          </a:p>
          <a:p>
            <a:pPr marL="0" indent="0">
              <a:lnSpc>
                <a:spcPct val="8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ko-KR" sz="1400" kern="0" dirty="0" smtClean="0">
              <a:latin typeface="Verdana" pitchFamily="34" charset="0"/>
              <a:ea typeface="굴림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75951"/>
            <a:ext cx="6224555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Data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1196752"/>
            <a:ext cx="8568951" cy="5040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 smtClean="0"/>
              <a:t>Total </a:t>
            </a:r>
            <a:r>
              <a:rPr lang="en-US" sz="1800" b="1" dirty="0"/>
              <a:t>fertility rate</a:t>
            </a:r>
            <a:r>
              <a:rPr lang="en-US" sz="1800" dirty="0"/>
              <a:t> is the average number of children a woman would have if a she survives all her childbearing </a:t>
            </a:r>
            <a:r>
              <a:rPr lang="en-US" sz="1800" dirty="0" smtClean="0"/>
              <a:t>years (15-49)</a:t>
            </a:r>
            <a:endParaRPr lang="en-US" sz="18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ko-KR" sz="1400" kern="0" dirty="0" smtClean="0">
              <a:latin typeface="Verdana" pitchFamily="34" charset="0"/>
              <a:ea typeface="굴림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4644008" cy="4999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3" y="1801954"/>
            <a:ext cx="4716017" cy="49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000000"/>
      </a:dk2>
      <a:lt2>
        <a:srgbClr val="2B5446"/>
      </a:lt2>
      <a:accent1>
        <a:srgbClr val="F6622F"/>
      </a:accent1>
      <a:accent2>
        <a:srgbClr val="35BE45"/>
      </a:accent2>
      <a:accent3>
        <a:srgbClr val="FFFFFF"/>
      </a:accent3>
      <a:accent4>
        <a:srgbClr val="404040"/>
      </a:accent4>
      <a:accent5>
        <a:srgbClr val="FAB7AD"/>
      </a:accent5>
      <a:accent6>
        <a:srgbClr val="2FAC3E"/>
      </a:accent6>
      <a:hlink>
        <a:srgbClr val="4C7E6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CC00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AA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6600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B8AA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471700"/>
        </a:lt2>
        <a:accent1>
          <a:srgbClr val="863A13"/>
        </a:accent1>
        <a:accent2>
          <a:srgbClr val="AD210D"/>
        </a:accent2>
        <a:accent3>
          <a:srgbClr val="FFFFFF"/>
        </a:accent3>
        <a:accent4>
          <a:srgbClr val="404040"/>
        </a:accent4>
        <a:accent5>
          <a:srgbClr val="C3AEAA"/>
        </a:accent5>
        <a:accent6>
          <a:srgbClr val="9C1D0B"/>
        </a:accent6>
        <a:hlink>
          <a:srgbClr val="D775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03F0C"/>
        </a:lt2>
        <a:accent1>
          <a:srgbClr val="88450E"/>
        </a:accent1>
        <a:accent2>
          <a:srgbClr val="C66514"/>
        </a:accent2>
        <a:accent3>
          <a:srgbClr val="FFFFFF"/>
        </a:accent3>
        <a:accent4>
          <a:srgbClr val="404040"/>
        </a:accent4>
        <a:accent5>
          <a:srgbClr val="C3B0AA"/>
        </a:accent5>
        <a:accent6>
          <a:srgbClr val="B35B11"/>
        </a:accent6>
        <a:hlink>
          <a:srgbClr val="FFBB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2B5446"/>
        </a:lt2>
        <a:accent1>
          <a:srgbClr val="F6622F"/>
        </a:accent1>
        <a:accent2>
          <a:srgbClr val="35BE45"/>
        </a:accent2>
        <a:accent3>
          <a:srgbClr val="FFFFFF"/>
        </a:accent3>
        <a:accent4>
          <a:srgbClr val="404040"/>
        </a:accent4>
        <a:accent5>
          <a:srgbClr val="FAB7AD"/>
        </a:accent5>
        <a:accent6>
          <a:srgbClr val="2FAC3E"/>
        </a:accent6>
        <a:hlink>
          <a:srgbClr val="4C7E6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</TotalTime>
  <Words>183</Words>
  <Application>Microsoft Office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굴림</vt:lpstr>
      <vt:lpstr>Verdana</vt:lpstr>
      <vt:lpstr>template</vt:lpstr>
      <vt:lpstr>Questions and Data</vt:lpstr>
      <vt:lpstr>Questions and Data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Sandy Goodell</cp:lastModifiedBy>
  <cp:revision>71</cp:revision>
  <dcterms:created xsi:type="dcterms:W3CDTF">2006-06-13T13:03:30Z</dcterms:created>
  <dcterms:modified xsi:type="dcterms:W3CDTF">2021-02-12T06:06:25Z</dcterms:modified>
</cp:coreProperties>
</file>