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68" r:id="rId4"/>
    <p:sldId id="259" r:id="rId5"/>
    <p:sldId id="260" r:id="rId6"/>
    <p:sldId id="271" r:id="rId7"/>
    <p:sldId id="269" r:id="rId8"/>
    <p:sldId id="272" r:id="rId9"/>
    <p:sldId id="270" r:id="rId10"/>
    <p:sldId id="263" r:id="rId11"/>
    <p:sldId id="264" r:id="rId12"/>
    <p:sldId id="265" r:id="rId13"/>
    <p:sldId id="266" r:id="rId14"/>
    <p:sldId id="262" r:id="rId15"/>
    <p:sldId id="267" r:id="rId16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381" autoAdjust="0"/>
    <p:restoredTop sz="94660"/>
  </p:normalViewPr>
  <p:slideViewPr>
    <p:cSldViewPr>
      <p:cViewPr>
        <p:scale>
          <a:sx n="100" d="100"/>
          <a:sy n="100" d="100"/>
        </p:scale>
        <p:origin x="-528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3" d="100"/>
          <a:sy n="73" d="100"/>
        </p:scale>
        <p:origin x="-154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ru-RU"/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ru-RU"/>
          </a:p>
        </p:txBody>
      </p:sp>
      <p:sp>
        <p:nvSpPr>
          <p:cNvPr id="696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96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</a:p>
        </p:txBody>
      </p:sp>
      <p:sp>
        <p:nvSpPr>
          <p:cNvPr id="696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ru-RU"/>
          </a:p>
        </p:txBody>
      </p:sp>
      <p:sp>
        <p:nvSpPr>
          <p:cNvPr id="696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BD033B5-E4C0-4F9D-B175-F7B995E6883E}" type="slidenum">
              <a:rPr lang="ru-RU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D033B5-E4C0-4F9D-B175-F7B995E6883E}" type="slidenum">
              <a:rPr lang="ru-RU" smtClean="0"/>
              <a:pPr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21189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D033B5-E4C0-4F9D-B175-F7B995E6883E}" type="slidenum">
              <a:rPr lang="ru-RU" smtClean="0"/>
              <a:pPr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21672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D033B5-E4C0-4F9D-B175-F7B995E6883E}" type="slidenum">
              <a:rPr lang="ru-RU" smtClean="0"/>
              <a:pPr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88587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D033B5-E4C0-4F9D-B175-F7B995E6883E}" type="slidenum">
              <a:rPr lang="ru-RU" smtClean="0"/>
              <a:pPr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42634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D033B5-E4C0-4F9D-B175-F7B995E6883E}" type="slidenum">
              <a:rPr lang="ru-RU" smtClean="0"/>
              <a:pPr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56038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D033B5-E4C0-4F9D-B175-F7B995E6883E}" type="slidenum">
              <a:rPr lang="ru-RU" smtClean="0"/>
              <a:pPr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04534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D033B5-E4C0-4F9D-B175-F7B995E6883E}" type="slidenum">
              <a:rPr lang="ru-RU" smtClean="0"/>
              <a:pPr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14641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76375" y="333375"/>
            <a:ext cx="7162800" cy="893763"/>
          </a:xfrm>
        </p:spPr>
        <p:txBody>
          <a:bodyPr/>
          <a:lstStyle>
            <a:lvl1pPr algn="r">
              <a:defRPr sz="3200"/>
            </a:lvl1pPr>
          </a:lstStyle>
          <a:p>
            <a:r>
              <a:rPr lang="ru-RU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76375" y="1125538"/>
            <a:ext cx="7162800" cy="503237"/>
          </a:xfrm>
        </p:spPr>
        <p:txBody>
          <a:bodyPr/>
          <a:lstStyle>
            <a:lvl1pPr marL="0" indent="0" algn="r">
              <a:buFontTx/>
              <a:buNone/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ru-RU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065963" y="260350"/>
            <a:ext cx="1909762" cy="64087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331913" y="260350"/>
            <a:ext cx="5581650" cy="64087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1331913" y="1341438"/>
            <a:ext cx="3744912" cy="5327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229225" y="1341438"/>
            <a:ext cx="3746500" cy="5327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051050" y="260350"/>
            <a:ext cx="6913563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31913" y="1341438"/>
            <a:ext cx="7643812" cy="532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8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400" b="1">
          <a:solidFill>
            <a:schemeClr val="tx2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2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2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1520" y="547688"/>
            <a:ext cx="8281293" cy="649287"/>
          </a:xfrm>
          <a:noFill/>
        </p:spPr>
        <p:txBody>
          <a:bodyPr/>
          <a:lstStyle/>
          <a:p>
            <a:r>
              <a:rPr lang="en-US" sz="2800" dirty="0" smtClean="0">
                <a:latin typeface="Tahoma" charset="0"/>
              </a:rPr>
              <a:t>Impacts of Literacy on World Fertility Rates</a:t>
            </a:r>
            <a:endParaRPr lang="uk-UA" sz="2800" dirty="0">
              <a:latin typeface="Tahoma" charset="0"/>
            </a:endParaRP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43100" y="1195388"/>
            <a:ext cx="6589713" cy="4333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Team Members: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Henry Deane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Cindy Jones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Sandy Goodell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Mathew Miller</a:t>
            </a:r>
            <a:endParaRPr lang="uk-UA" dirty="0"/>
          </a:p>
        </p:txBody>
      </p:sp>
      <p:sp>
        <p:nvSpPr>
          <p:cNvPr id="2" name="TextBox 1"/>
          <p:cNvSpPr txBox="1"/>
          <p:nvPr/>
        </p:nvSpPr>
        <p:spPr>
          <a:xfrm>
            <a:off x="179512" y="6525344"/>
            <a:ext cx="2160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This presentation has been designed using resources from PoweredTemplate.com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 and 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576" y="1196752"/>
            <a:ext cx="8136903" cy="5472336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 smtClean="0"/>
              <a:t>What impact does literacy have on fertility rates in a Nation?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462908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 and 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1400" b="1" dirty="0"/>
              <a:t>What is the ranking of factors that affect fertility?</a:t>
            </a:r>
          </a:p>
          <a:p>
            <a:pPr lvl="1"/>
            <a:r>
              <a:rPr lang="en-US" sz="1400" dirty="0"/>
              <a:t>Literacy</a:t>
            </a:r>
          </a:p>
          <a:p>
            <a:pPr lvl="1"/>
            <a:r>
              <a:rPr lang="en-US" sz="1400" dirty="0"/>
              <a:t>Age</a:t>
            </a:r>
          </a:p>
          <a:p>
            <a:pPr lvl="1"/>
            <a:r>
              <a:rPr lang="en-US" sz="1400" dirty="0"/>
              <a:t>Female participation in work </a:t>
            </a:r>
            <a:r>
              <a:rPr lang="en-US" sz="1400" dirty="0" smtClean="0"/>
              <a:t>force</a:t>
            </a:r>
          </a:p>
          <a:p>
            <a:r>
              <a:rPr lang="en-US" sz="1400" dirty="0" smtClean="0"/>
              <a:t>Discuss </a:t>
            </a:r>
            <a:r>
              <a:rPr lang="en-US" sz="1400" dirty="0"/>
              <a:t>the steps you took to analyze the data and answer each question you asked in your proposal </a:t>
            </a:r>
          </a:p>
          <a:p>
            <a:r>
              <a:rPr lang="en-US" sz="1400" dirty="0"/>
              <a:t>Present and discuss interesting figures developed during analysis with the help of </a:t>
            </a:r>
            <a:r>
              <a:rPr lang="en-US" sz="1400" dirty="0" err="1"/>
              <a:t>Jupyter</a:t>
            </a:r>
            <a:r>
              <a:rPr lang="en-US" sz="1400" dirty="0"/>
              <a:t> </a:t>
            </a:r>
            <a:r>
              <a:rPr lang="en-US" sz="1400" dirty="0" smtClean="0"/>
              <a:t>Notebook</a:t>
            </a:r>
          </a:p>
          <a:p>
            <a:r>
              <a:rPr lang="en-US" sz="1400" dirty="0"/>
              <a:t>Discuss your findings. Did you find what you expected to find? If not, why not? What inferences or general conclusions can you draw from your analysis?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766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 and 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1400" b="1" dirty="0"/>
              <a:t>Where are fertility rates increasing and decreasing in comparison to literacy </a:t>
            </a:r>
            <a:r>
              <a:rPr lang="en-US" sz="1400" b="1" dirty="0" smtClean="0"/>
              <a:t>rates?</a:t>
            </a:r>
          </a:p>
          <a:p>
            <a:endParaRPr lang="en-US" sz="1400" dirty="0" smtClean="0"/>
          </a:p>
          <a:p>
            <a:r>
              <a:rPr lang="en-US" sz="1400" dirty="0" smtClean="0"/>
              <a:t>Discuss </a:t>
            </a:r>
            <a:r>
              <a:rPr lang="en-US" sz="1400" dirty="0"/>
              <a:t>the steps you took to analyze the data and answer each question you asked in your proposal </a:t>
            </a:r>
          </a:p>
          <a:p>
            <a:r>
              <a:rPr lang="en-US" sz="1400" dirty="0"/>
              <a:t>Present and discuss interesting figures developed during analysis with the help of </a:t>
            </a:r>
            <a:r>
              <a:rPr lang="en-US" sz="1400" dirty="0" err="1"/>
              <a:t>Jupyter</a:t>
            </a:r>
            <a:r>
              <a:rPr lang="en-US" sz="1400" dirty="0"/>
              <a:t> </a:t>
            </a:r>
            <a:r>
              <a:rPr lang="en-US" sz="1400" dirty="0" smtClean="0"/>
              <a:t>Notebook</a:t>
            </a:r>
          </a:p>
          <a:p>
            <a:r>
              <a:rPr lang="en-US" sz="1400" dirty="0"/>
              <a:t>Discuss your findings. Did you find what you expected to find? If not, why not? What inferences or general conclusions can you draw from your analysis?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3321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 and 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1400" b="1" dirty="0"/>
              <a:t>How has the age of childbearing changed over time</a:t>
            </a:r>
            <a:r>
              <a:rPr lang="en-US" sz="1400" b="1" dirty="0" smtClean="0"/>
              <a:t>?</a:t>
            </a:r>
          </a:p>
          <a:p>
            <a:endParaRPr lang="en-US" sz="1400" dirty="0" smtClean="0"/>
          </a:p>
          <a:p>
            <a:r>
              <a:rPr lang="en-US" sz="1400" dirty="0" smtClean="0"/>
              <a:t>Discuss </a:t>
            </a:r>
            <a:r>
              <a:rPr lang="en-US" sz="1400" dirty="0"/>
              <a:t>the steps you took to analyze the data and answer each question you asked in your proposal </a:t>
            </a:r>
          </a:p>
          <a:p>
            <a:r>
              <a:rPr lang="en-US" sz="1400" dirty="0"/>
              <a:t>Present and discuss interesting figures developed during analysis with the help of </a:t>
            </a:r>
            <a:r>
              <a:rPr lang="en-US" sz="1400" dirty="0" err="1"/>
              <a:t>Jupyter</a:t>
            </a:r>
            <a:r>
              <a:rPr lang="en-US" sz="1400" dirty="0"/>
              <a:t> </a:t>
            </a:r>
            <a:r>
              <a:rPr lang="en-US" sz="1400" dirty="0" smtClean="0"/>
              <a:t>Notebook</a:t>
            </a:r>
          </a:p>
          <a:p>
            <a:r>
              <a:rPr lang="en-US" sz="1400" dirty="0"/>
              <a:t>Discuss your findings. Did you find what you expected to find? If not, why not? What inferences or general conclusions can you draw from your analysis?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330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>
          <a:xfrm>
            <a:off x="1908175" y="188913"/>
            <a:ext cx="6911975" cy="7239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Post Mortem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8175" y="1052513"/>
            <a:ext cx="6911975" cy="5473700"/>
          </a:xfrm>
        </p:spPr>
        <p:txBody>
          <a:bodyPr/>
          <a:lstStyle/>
          <a:p>
            <a:r>
              <a:rPr lang="en-US" sz="1400" dirty="0"/>
              <a:t>Discuss any difficulties that arose, and how you dealt with them </a:t>
            </a:r>
            <a:endParaRPr lang="en-US" sz="1400" dirty="0" smtClean="0"/>
          </a:p>
          <a:p>
            <a:r>
              <a:rPr lang="en-US" sz="1400" dirty="0" smtClean="0"/>
              <a:t>Discuss </a:t>
            </a:r>
            <a:r>
              <a:rPr lang="en-US" sz="1400" dirty="0"/>
              <a:t>any additional questions that came up, but which you didn't have time to answer: </a:t>
            </a:r>
            <a:endParaRPr lang="en-US" sz="1400" dirty="0" smtClean="0"/>
          </a:p>
          <a:p>
            <a:r>
              <a:rPr lang="en-US" sz="1400" dirty="0" smtClean="0"/>
              <a:t>What </a:t>
            </a:r>
            <a:r>
              <a:rPr lang="en-US" sz="1400" dirty="0"/>
              <a:t>would you research next, if you had two more weeks?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28242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>
          <a:xfrm>
            <a:off x="1908175" y="188912"/>
            <a:ext cx="6911975" cy="6408439"/>
          </a:xfrm>
        </p:spPr>
        <p:txBody>
          <a:bodyPr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1921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2051050" y="188913"/>
            <a:ext cx="6840538" cy="649287"/>
          </a:xfrm>
        </p:spPr>
        <p:txBody>
          <a:bodyPr/>
          <a:lstStyle/>
          <a:p>
            <a:r>
              <a:rPr lang="en-US" sz="3200" dirty="0" smtClean="0">
                <a:latin typeface="Tahoma" charset="0"/>
              </a:rPr>
              <a:t>Motivation and Summary Slide</a:t>
            </a:r>
            <a:endParaRPr lang="uk-UA" sz="3200" dirty="0">
              <a:latin typeface="Tahoma" charset="0"/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6013" y="1684338"/>
            <a:ext cx="6770687" cy="4768850"/>
          </a:xfrm>
        </p:spPr>
        <p:txBody>
          <a:bodyPr/>
          <a:lstStyle/>
          <a:p>
            <a:pPr>
              <a:lnSpc>
                <a:spcPct val="80000"/>
              </a:lnSpc>
            </a:pPr>
            <a:endParaRPr lang="en-US" altLang="ko-KR" sz="2000" dirty="0" smtClean="0">
              <a:latin typeface="Verdana" pitchFamily="34" charset="0"/>
              <a:ea typeface="굴림" charset="-127"/>
            </a:endParaRPr>
          </a:p>
          <a:p>
            <a:pPr>
              <a:lnSpc>
                <a:spcPct val="80000"/>
              </a:lnSpc>
            </a:pPr>
            <a:r>
              <a:rPr lang="en-US" sz="1400" dirty="0" smtClean="0">
                <a:latin typeface="Verdana" pitchFamily="34" charset="0"/>
                <a:ea typeface="굴림" charset="-127"/>
              </a:rPr>
              <a:t>Define </a:t>
            </a:r>
            <a:r>
              <a:rPr lang="en-US" sz="1400" dirty="0">
                <a:latin typeface="Verdana" pitchFamily="34" charset="0"/>
                <a:ea typeface="굴림" charset="-127"/>
              </a:rPr>
              <a:t>the core message or hypothesis of your project.</a:t>
            </a:r>
          </a:p>
          <a:p>
            <a:pPr marL="457200" lvl="1" indent="0">
              <a:lnSpc>
                <a:spcPct val="80000"/>
              </a:lnSpc>
              <a:buNone/>
            </a:pPr>
            <a:r>
              <a:rPr lang="en-US" sz="1000" b="1" dirty="0"/>
              <a:t>Tracking fertility rates can allow for more beneficial planning and resource allocation in a particular </a:t>
            </a:r>
            <a:r>
              <a:rPr lang="en-US" sz="1000" b="1" dirty="0" smtClean="0"/>
              <a:t>region. The Total Fertility Rate is the most widely used fertility measurement. Our problem was to determine if fertility rates were higher due to a lower levels of literacy in the Country. We also wanted to explore other factors that affect fertility, such as age and income.</a:t>
            </a:r>
            <a:endParaRPr lang="en-US" altLang="ko-KR" sz="1000" b="1" dirty="0"/>
          </a:p>
          <a:p>
            <a:pPr>
              <a:lnSpc>
                <a:spcPct val="80000"/>
              </a:lnSpc>
            </a:pPr>
            <a:r>
              <a:rPr lang="en-US" sz="1400" dirty="0">
                <a:latin typeface="Verdana" pitchFamily="34" charset="0"/>
                <a:ea typeface="굴림" charset="-127"/>
              </a:rPr>
              <a:t>Describe the questions you asked, and why you asked them </a:t>
            </a:r>
            <a:endParaRPr lang="en-US" sz="1400" dirty="0" smtClean="0">
              <a:latin typeface="Verdana" pitchFamily="34" charset="0"/>
              <a:ea typeface="굴림" charset="-127"/>
            </a:endParaRPr>
          </a:p>
          <a:p>
            <a:pPr lvl="1">
              <a:buFont typeface="+mj-lt"/>
              <a:buAutoNum type="arabicPeriod"/>
            </a:pPr>
            <a:r>
              <a:rPr lang="en-US" sz="1000" dirty="0"/>
              <a:t>Do literacy rates effect fertility </a:t>
            </a:r>
            <a:r>
              <a:rPr lang="en-US" sz="1000" dirty="0" smtClean="0"/>
              <a:t>rates? </a:t>
            </a:r>
          </a:p>
          <a:p>
            <a:pPr marL="857250" lvl="2" indent="0">
              <a:buNone/>
            </a:pPr>
            <a:r>
              <a:rPr lang="en-US" sz="1000" dirty="0" smtClean="0"/>
              <a:t>While this is a broad question, we wanted to understand how literacy in a country impacts the fertility rate. We also wanted to understand how fertility rates impact population and where is a Replacement level of fertility?</a:t>
            </a:r>
            <a:endParaRPr lang="en-US" sz="1000" dirty="0"/>
          </a:p>
          <a:p>
            <a:pPr lvl="1">
              <a:buFont typeface="+mj-lt"/>
              <a:buAutoNum type="arabicPeriod" startAt="2"/>
            </a:pPr>
            <a:r>
              <a:rPr lang="en-US" sz="1000" dirty="0"/>
              <a:t>What is the ranking of factors that affect fertility</a:t>
            </a:r>
            <a:r>
              <a:rPr lang="en-US" sz="1000" dirty="0" smtClean="0"/>
              <a:t>?</a:t>
            </a:r>
          </a:p>
          <a:p>
            <a:pPr marL="914400" lvl="2" indent="0">
              <a:buNone/>
            </a:pPr>
            <a:r>
              <a:rPr lang="en-US" sz="1000" dirty="0" smtClean="0"/>
              <a:t>We wanted to know what data factors where important in determining their impact on fertility. We needed to see if literacy plays a part in affecting fertility.</a:t>
            </a:r>
            <a:endParaRPr lang="en-US" sz="1000" dirty="0" smtClean="0"/>
          </a:p>
          <a:p>
            <a:pPr lvl="1">
              <a:buFont typeface="+mj-lt"/>
              <a:buAutoNum type="arabicPeriod" startAt="2"/>
            </a:pPr>
            <a:r>
              <a:rPr lang="en-US" sz="1000" dirty="0"/>
              <a:t>Where are fertility rates increasing and decreasing in comparison to literacy rates</a:t>
            </a:r>
            <a:r>
              <a:rPr lang="en-US" sz="1000" dirty="0" smtClean="0"/>
              <a:t>?</a:t>
            </a:r>
          </a:p>
          <a:p>
            <a:pPr marL="914400" lvl="2" indent="0">
              <a:buNone/>
            </a:pPr>
            <a:r>
              <a:rPr lang="en-US" sz="1000" dirty="0" smtClean="0"/>
              <a:t>This gives us a better understanding if we know the relationship between literacy rates and fertility rates. </a:t>
            </a:r>
            <a:endParaRPr lang="en-US" sz="1000" dirty="0"/>
          </a:p>
          <a:p>
            <a:pPr lvl="1">
              <a:buFont typeface="+mj-lt"/>
              <a:buAutoNum type="arabicPeriod" startAt="2"/>
            </a:pPr>
            <a:r>
              <a:rPr lang="en-US" sz="1000" dirty="0"/>
              <a:t>How has the age of childbearing changed over time?</a:t>
            </a:r>
          </a:p>
          <a:p>
            <a:pPr marL="857250" lvl="2" indent="0">
              <a:buNone/>
            </a:pPr>
            <a:r>
              <a:rPr lang="en-US" sz="1000" dirty="0" smtClean="0"/>
              <a:t>Our assumption was see if this would help us rank the factors affecting fertility.</a:t>
            </a:r>
            <a:endParaRPr lang="en-US" sz="1600" dirty="0">
              <a:latin typeface="Verdana" pitchFamily="34" charset="0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2051050" y="188913"/>
            <a:ext cx="6840538" cy="649287"/>
          </a:xfrm>
        </p:spPr>
        <p:txBody>
          <a:bodyPr/>
          <a:lstStyle/>
          <a:p>
            <a:r>
              <a:rPr lang="en-US" sz="3200" dirty="0" smtClean="0">
                <a:latin typeface="Tahoma" charset="0"/>
              </a:rPr>
              <a:t>Motivation and Summary Slide</a:t>
            </a:r>
            <a:endParaRPr lang="uk-UA" sz="3200" dirty="0">
              <a:latin typeface="Tahoma" charset="0"/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6013" y="1684338"/>
            <a:ext cx="6770687" cy="4768850"/>
          </a:xfrm>
        </p:spPr>
        <p:txBody>
          <a:bodyPr/>
          <a:lstStyle/>
          <a:p>
            <a:pPr>
              <a:lnSpc>
                <a:spcPct val="80000"/>
              </a:lnSpc>
            </a:pPr>
            <a:endParaRPr lang="en-US" altLang="ko-KR" sz="2000" dirty="0" smtClean="0">
              <a:latin typeface="Verdana" pitchFamily="34" charset="0"/>
              <a:ea typeface="굴림" charset="-127"/>
            </a:endParaRPr>
          </a:p>
          <a:p>
            <a:pPr>
              <a:lnSpc>
                <a:spcPct val="80000"/>
              </a:lnSpc>
            </a:pPr>
            <a:r>
              <a:rPr lang="en-US" sz="1400" dirty="0" smtClean="0">
                <a:latin typeface="Verdana" pitchFamily="34" charset="0"/>
                <a:ea typeface="굴림" charset="-127"/>
              </a:rPr>
              <a:t>Describe </a:t>
            </a:r>
            <a:r>
              <a:rPr lang="en-US" sz="1400" dirty="0">
                <a:latin typeface="Verdana" pitchFamily="34" charset="0"/>
                <a:ea typeface="굴림" charset="-127"/>
              </a:rPr>
              <a:t>whether you were able to answer these questions to your satisfaction, and briefly summarize your </a:t>
            </a:r>
            <a:r>
              <a:rPr lang="en-US" sz="1400" dirty="0" smtClean="0">
                <a:latin typeface="Verdana" pitchFamily="34" charset="0"/>
                <a:ea typeface="굴림" charset="-127"/>
              </a:rPr>
              <a:t>findings</a:t>
            </a:r>
          </a:p>
          <a:p>
            <a:pPr>
              <a:lnSpc>
                <a:spcPct val="80000"/>
              </a:lnSpc>
            </a:pPr>
            <a:endParaRPr lang="en-US" sz="1400" dirty="0" smtClean="0">
              <a:latin typeface="Verdana" pitchFamily="34" charset="0"/>
              <a:ea typeface="굴림" charset="-127"/>
            </a:endParaRPr>
          </a:p>
          <a:p>
            <a:pPr lvl="1">
              <a:lnSpc>
                <a:spcPct val="80000"/>
              </a:lnSpc>
              <a:buFont typeface="+mj-lt"/>
              <a:buAutoNum type="arabicPeriod"/>
            </a:pPr>
            <a:r>
              <a:rPr lang="en-US" sz="1000" b="0" dirty="0">
                <a:solidFill>
                  <a:srgbClr val="202124"/>
                </a:solidFill>
                <a:latin typeface="Roboto"/>
              </a:rPr>
              <a:t>Replacement-</a:t>
            </a:r>
            <a:r>
              <a:rPr lang="en-US" sz="1000" dirty="0">
                <a:solidFill>
                  <a:srgbClr val="202124"/>
                </a:solidFill>
                <a:latin typeface="Roboto"/>
              </a:rPr>
              <a:t>level fertility</a:t>
            </a:r>
            <a:r>
              <a:rPr lang="en-US" sz="1000" b="0" dirty="0">
                <a:solidFill>
                  <a:srgbClr val="202124"/>
                </a:solidFill>
                <a:latin typeface="Roboto"/>
              </a:rPr>
              <a:t>: Total </a:t>
            </a:r>
            <a:r>
              <a:rPr lang="en-US" sz="1000" dirty="0">
                <a:solidFill>
                  <a:srgbClr val="202124"/>
                </a:solidFill>
                <a:latin typeface="Roboto"/>
              </a:rPr>
              <a:t>fertility</a:t>
            </a:r>
            <a:r>
              <a:rPr lang="en-US" sz="1000" b="0" dirty="0">
                <a:solidFill>
                  <a:srgbClr val="202124"/>
                </a:solidFill>
                <a:latin typeface="Roboto"/>
              </a:rPr>
              <a:t> levels of about </a:t>
            </a:r>
            <a:r>
              <a:rPr lang="en-US" sz="1000" dirty="0">
                <a:solidFill>
                  <a:srgbClr val="202124"/>
                </a:solidFill>
                <a:latin typeface="Roboto"/>
              </a:rPr>
              <a:t>2.1</a:t>
            </a:r>
            <a:r>
              <a:rPr lang="en-US" sz="1000" b="0" dirty="0">
                <a:solidFill>
                  <a:srgbClr val="202124"/>
                </a:solidFill>
                <a:latin typeface="Roboto"/>
              </a:rPr>
              <a:t> children per woman. This value represents the average number of children a woman would need to have to reproduce herself by bearing a daughter who survives to childbearing age.</a:t>
            </a:r>
            <a:endParaRPr lang="uk-UA" sz="1000" dirty="0">
              <a:latin typeface="Verdana" pitchFamily="34" charset="0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53388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and Data</a:t>
            </a:r>
            <a:endParaRPr lang="en-US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1116013" y="1684338"/>
            <a:ext cx="6770687" cy="4768850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b="1">
                <a:solidFill>
                  <a:schemeClr val="tx2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2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2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n-US" sz="1400" dirty="0"/>
              <a:t>Elaborate on the questions you asked, describing what kinds of data you needed to answer them, and where you found </a:t>
            </a:r>
            <a:r>
              <a:rPr lang="en-US" sz="1400" dirty="0" smtClean="0"/>
              <a:t>it.</a:t>
            </a:r>
          </a:p>
          <a:p>
            <a:pPr marL="0" indent="0">
              <a:lnSpc>
                <a:spcPct val="80000"/>
              </a:lnSpc>
              <a:buNone/>
            </a:pPr>
            <a:endParaRPr lang="en-US" sz="1400" dirty="0"/>
          </a:p>
          <a:p>
            <a:pPr marL="0" indent="0">
              <a:lnSpc>
                <a:spcPct val="80000"/>
              </a:lnSpc>
              <a:buNone/>
            </a:pPr>
            <a:endParaRPr lang="en-US" sz="1400" dirty="0" smtClean="0"/>
          </a:p>
          <a:p>
            <a:pPr marL="0" indent="0">
              <a:lnSpc>
                <a:spcPct val="80000"/>
              </a:lnSpc>
              <a:buNone/>
            </a:pPr>
            <a:endParaRPr lang="en-US" altLang="ko-KR" sz="1400" kern="0" dirty="0" smtClean="0">
              <a:latin typeface="Verdana" pitchFamily="34" charset="0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85151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Cleanup and Exploration</a:t>
            </a:r>
            <a:endParaRPr lang="en-US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899592" y="1412776"/>
            <a:ext cx="7704855" cy="511256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b="1">
                <a:solidFill>
                  <a:schemeClr val="tx2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2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2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1400" dirty="0"/>
              <a:t>Describe the exploration and cleanup </a:t>
            </a:r>
            <a:r>
              <a:rPr lang="en-US" sz="1400" dirty="0" smtClean="0"/>
              <a:t>process</a:t>
            </a:r>
          </a:p>
          <a:p>
            <a:pPr lvl="1">
              <a:lnSpc>
                <a:spcPct val="80000"/>
              </a:lnSpc>
            </a:pPr>
            <a:r>
              <a:rPr lang="en-US" sz="1000" dirty="0" smtClean="0"/>
              <a:t>Age-specific fertility rates, Total fertility and .csv – this was our first data file that we started exploring. </a:t>
            </a:r>
          </a:p>
          <a:p>
            <a:pPr lvl="2">
              <a:lnSpc>
                <a:spcPct val="80000"/>
              </a:lnSpc>
            </a:pPr>
            <a:r>
              <a:rPr lang="en-US" sz="1000" dirty="0" smtClean="0"/>
              <a:t>Headers had to be removed and the grouping by age columns had to be put in place</a:t>
            </a:r>
          </a:p>
          <a:p>
            <a:pPr lvl="2">
              <a:lnSpc>
                <a:spcPct val="80000"/>
              </a:lnSpc>
            </a:pPr>
            <a:r>
              <a:rPr lang="en-US" sz="1000" dirty="0" smtClean="0"/>
              <a:t>Final Data frame was created – </a:t>
            </a:r>
            <a:r>
              <a:rPr lang="en-US" sz="1000" dirty="0" err="1" smtClean="0"/>
              <a:t>fertility_clean</a:t>
            </a:r>
            <a:endParaRPr lang="en-US" sz="1000" dirty="0" smtClean="0"/>
          </a:p>
          <a:p>
            <a:pPr lvl="2">
              <a:lnSpc>
                <a:spcPct val="80000"/>
              </a:lnSpc>
            </a:pPr>
            <a:r>
              <a:rPr lang="en-US" sz="1000" dirty="0" smtClean="0"/>
              <a:t>For sharing this main file was written to a csv file </a:t>
            </a:r>
            <a:r>
              <a:rPr lang="en-US" sz="1000" b="1" dirty="0" smtClean="0"/>
              <a:t>(add file name)</a:t>
            </a:r>
          </a:p>
          <a:p>
            <a:pPr lvl="2">
              <a:lnSpc>
                <a:spcPct val="80000"/>
              </a:lnSpc>
            </a:pPr>
            <a:r>
              <a:rPr lang="en-US" sz="1000" dirty="0" smtClean="0"/>
              <a:t>Sorting and retrieving only the most recent year was done – (</a:t>
            </a:r>
            <a:r>
              <a:rPr lang="en-US" sz="1000" dirty="0" err="1" smtClean="0"/>
              <a:t>DataFrame</a:t>
            </a:r>
            <a:r>
              <a:rPr lang="en-US" sz="1000" dirty="0" smtClean="0"/>
              <a:t>: </a:t>
            </a:r>
            <a:r>
              <a:rPr lang="en-US" sz="1000" dirty="0" err="1" smtClean="0"/>
              <a:t>last_year</a:t>
            </a:r>
            <a:endParaRPr lang="en-US" sz="1000" dirty="0" smtClean="0"/>
          </a:p>
          <a:p>
            <a:pPr lvl="2">
              <a:lnSpc>
                <a:spcPct val="80000"/>
              </a:lnSpc>
            </a:pPr>
            <a:endParaRPr lang="en-US" sz="1000" dirty="0" smtClean="0"/>
          </a:p>
          <a:p>
            <a:pPr lvl="1">
              <a:lnSpc>
                <a:spcPct val="80000"/>
              </a:lnSpc>
            </a:pPr>
            <a:r>
              <a:rPr lang="en-US" sz="1000" dirty="0" err="1" smtClean="0"/>
              <a:t>csv_files</a:t>
            </a:r>
            <a:r>
              <a:rPr lang="en-US" sz="1000" dirty="0" smtClean="0"/>
              <a:t>/literacy-rate-adults.csv – this was our literacy rates that was merged </a:t>
            </a:r>
          </a:p>
          <a:p>
            <a:pPr lvl="1">
              <a:lnSpc>
                <a:spcPct val="80000"/>
              </a:lnSpc>
            </a:pPr>
            <a:endParaRPr lang="en-US" sz="1000" dirty="0"/>
          </a:p>
          <a:p>
            <a:pPr>
              <a:lnSpc>
                <a:spcPct val="80000"/>
              </a:lnSpc>
            </a:pPr>
            <a:endParaRPr lang="en-US" sz="1400" dirty="0" smtClean="0"/>
          </a:p>
          <a:p>
            <a:pPr lvl="1">
              <a:lnSpc>
                <a:spcPct val="80000"/>
              </a:lnSpc>
            </a:pPr>
            <a:r>
              <a:rPr lang="en-US" sz="1000" dirty="0" smtClean="0"/>
              <a:t>We </a:t>
            </a:r>
            <a:r>
              <a:rPr lang="en-US" sz="1000" dirty="0" smtClean="0"/>
              <a:t>did not anticipate a mismatch between countries and data. There was a lot of variability between the number of years and what years were listed for each country</a:t>
            </a:r>
            <a:endParaRPr lang="en-US" sz="1000" dirty="0"/>
          </a:p>
          <a:p>
            <a:pPr>
              <a:lnSpc>
                <a:spcPct val="80000"/>
              </a:lnSpc>
            </a:pPr>
            <a:endParaRPr lang="en-US" sz="1400" dirty="0"/>
          </a:p>
          <a:p>
            <a:pPr>
              <a:lnSpc>
                <a:spcPct val="80000"/>
              </a:lnSpc>
            </a:pPr>
            <a:r>
              <a:rPr lang="en-US" sz="1400" dirty="0"/>
              <a:t>Discuss any problems that arose after exploring the data, and how you resolved </a:t>
            </a:r>
            <a:r>
              <a:rPr lang="en-US" sz="1400" dirty="0" smtClean="0"/>
              <a:t>them</a:t>
            </a:r>
          </a:p>
          <a:p>
            <a:pPr lvl="1">
              <a:lnSpc>
                <a:spcPct val="80000"/>
              </a:lnSpc>
            </a:pPr>
            <a:r>
              <a:rPr lang="en-US" sz="1000" dirty="0" smtClean="0"/>
              <a:t>Our first literacy rates data did not produce enough matching years to our fertility data, we found another source</a:t>
            </a:r>
          </a:p>
          <a:p>
            <a:pPr lvl="1">
              <a:lnSpc>
                <a:spcPct val="80000"/>
              </a:lnSpc>
            </a:pPr>
            <a:r>
              <a:rPr lang="en-US" sz="1000" dirty="0" smtClean="0"/>
              <a:t>We found that we need some additional data to bring information together in small groups than country, so we added continent into the data</a:t>
            </a:r>
          </a:p>
          <a:p>
            <a:pPr lvl="1">
              <a:lnSpc>
                <a:spcPct val="80000"/>
              </a:lnSpc>
            </a:pPr>
            <a:endParaRPr lang="en-US" sz="1000" dirty="0"/>
          </a:p>
          <a:p>
            <a:pPr>
              <a:lnSpc>
                <a:spcPct val="80000"/>
              </a:lnSpc>
            </a:pPr>
            <a:endParaRPr lang="en-US" sz="1400" dirty="0"/>
          </a:p>
          <a:p>
            <a:pPr>
              <a:lnSpc>
                <a:spcPct val="80000"/>
              </a:lnSpc>
            </a:pPr>
            <a:r>
              <a:rPr lang="en-US" sz="1400" dirty="0"/>
              <a:t>Present and discuss interesting figures developed during exploration with the help of </a:t>
            </a:r>
            <a:r>
              <a:rPr lang="en-US" sz="1400" dirty="0" err="1"/>
              <a:t>Jupyter</a:t>
            </a:r>
            <a:r>
              <a:rPr lang="en-US" sz="1400" dirty="0"/>
              <a:t> </a:t>
            </a:r>
            <a:r>
              <a:rPr lang="en-US" sz="1400" dirty="0" smtClean="0"/>
              <a:t>Notebook</a:t>
            </a:r>
          </a:p>
          <a:p>
            <a:pPr lvl="1">
              <a:lnSpc>
                <a:spcPct val="80000"/>
              </a:lnSpc>
            </a:pPr>
            <a:r>
              <a:rPr lang="en-US" altLang="ko-KR" sz="1000" kern="0" dirty="0" smtClean="0">
                <a:latin typeface="Verdana" pitchFamily="34" charset="0"/>
                <a:ea typeface="굴림" charset="-127"/>
              </a:rPr>
              <a:t>Outliers information </a:t>
            </a:r>
          </a:p>
          <a:p>
            <a:pPr lvl="1">
              <a:lnSpc>
                <a:spcPct val="80000"/>
              </a:lnSpc>
            </a:pPr>
            <a:r>
              <a:rPr lang="en-US" altLang="ko-KR" sz="1000" kern="0" dirty="0" smtClean="0">
                <a:latin typeface="Verdana" pitchFamily="34" charset="0"/>
                <a:ea typeface="굴림" charset="-127"/>
              </a:rPr>
              <a:t>Country Data points for above and below the population sustainability rate of 2.1</a:t>
            </a:r>
          </a:p>
          <a:p>
            <a:pPr lvl="1">
              <a:lnSpc>
                <a:spcPct val="80000"/>
              </a:lnSpc>
            </a:pPr>
            <a:r>
              <a:rPr lang="en-US" altLang="ko-KR" sz="1000" kern="0" dirty="0" smtClean="0">
                <a:latin typeface="Verdana" pitchFamily="34" charset="0"/>
                <a:ea typeface="굴림" charset="-127"/>
              </a:rPr>
              <a:t>Mappings of </a:t>
            </a:r>
          </a:p>
          <a:p>
            <a:pPr lvl="1">
              <a:lnSpc>
                <a:spcPct val="80000"/>
              </a:lnSpc>
            </a:pPr>
            <a:r>
              <a:rPr lang="en-US" altLang="ko-KR" sz="1000" kern="0" dirty="0" smtClean="0">
                <a:latin typeface="Verdana" pitchFamily="34" charset="0"/>
                <a:ea typeface="굴림" charset="-127"/>
              </a:rPr>
              <a:t>Scatterplots of </a:t>
            </a:r>
          </a:p>
          <a:p>
            <a:pPr lvl="1">
              <a:lnSpc>
                <a:spcPct val="80000"/>
              </a:lnSpc>
            </a:pPr>
            <a:r>
              <a:rPr lang="en-US" altLang="ko-KR" sz="1000" kern="0" dirty="0" smtClean="0">
                <a:latin typeface="Verdana" pitchFamily="34" charset="0"/>
                <a:ea typeface="굴림" charset="-127"/>
              </a:rPr>
              <a:t>Statistics and Graphs of</a:t>
            </a:r>
            <a:endParaRPr lang="en-US" altLang="ko-KR" sz="1000" kern="0" dirty="0" smtClean="0">
              <a:latin typeface="Verdana" pitchFamily="34" charset="0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70413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Cleanup and Exploration</a:t>
            </a:r>
            <a:endParaRPr lang="en-US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899592" y="1412776"/>
            <a:ext cx="7704855" cy="511256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b="1">
                <a:solidFill>
                  <a:schemeClr val="tx2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2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2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1400" dirty="0"/>
              <a:t>Describe the exploration and cleanup </a:t>
            </a:r>
            <a:r>
              <a:rPr lang="en-US" sz="1400" dirty="0" smtClean="0"/>
              <a:t>process</a:t>
            </a:r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3480628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Cleanup and Exploration</a:t>
            </a:r>
            <a:endParaRPr lang="en-US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899592" y="1412776"/>
            <a:ext cx="7704855" cy="511256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b="1">
                <a:solidFill>
                  <a:schemeClr val="tx2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2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2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pPr>
              <a:lnSpc>
                <a:spcPct val="80000"/>
              </a:lnSpc>
            </a:pPr>
            <a:endParaRPr lang="en-US" sz="1400" dirty="0"/>
          </a:p>
          <a:p>
            <a:pPr>
              <a:lnSpc>
                <a:spcPct val="80000"/>
              </a:lnSpc>
            </a:pPr>
            <a:r>
              <a:rPr lang="en-US" sz="1400" dirty="0"/>
              <a:t>Discuss any problems that arose after exploring the data, and how you resolved </a:t>
            </a:r>
            <a:r>
              <a:rPr lang="en-US" sz="1400" dirty="0" smtClean="0"/>
              <a:t>them</a:t>
            </a:r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1167094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Cleanup and Exploration</a:t>
            </a:r>
            <a:endParaRPr lang="en-US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899592" y="1412776"/>
            <a:ext cx="7704855" cy="511256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b="1">
                <a:solidFill>
                  <a:schemeClr val="tx2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2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2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pPr>
              <a:lnSpc>
                <a:spcPct val="80000"/>
              </a:lnSpc>
            </a:pPr>
            <a:endParaRPr lang="en-US" sz="1400" dirty="0"/>
          </a:p>
          <a:p>
            <a:pPr>
              <a:lnSpc>
                <a:spcPct val="80000"/>
              </a:lnSpc>
            </a:pPr>
            <a:r>
              <a:rPr lang="en-US" sz="1400" dirty="0" smtClean="0"/>
              <a:t>Present </a:t>
            </a:r>
            <a:r>
              <a:rPr lang="en-US" sz="1400" dirty="0"/>
              <a:t>and discuss interesting figures developed during exploration with the help of </a:t>
            </a:r>
            <a:r>
              <a:rPr lang="en-US" sz="1400" dirty="0" err="1"/>
              <a:t>Jupyter</a:t>
            </a:r>
            <a:r>
              <a:rPr lang="en-US" sz="1400" dirty="0"/>
              <a:t> </a:t>
            </a:r>
            <a:r>
              <a:rPr lang="en-US" sz="1400" dirty="0" smtClean="0"/>
              <a:t>Notebook</a:t>
            </a:r>
          </a:p>
          <a:p>
            <a:pPr lvl="1">
              <a:lnSpc>
                <a:spcPct val="80000"/>
              </a:lnSpc>
            </a:pPr>
            <a:r>
              <a:rPr lang="en-US" altLang="ko-KR" sz="1000" kern="0" dirty="0" smtClean="0">
                <a:latin typeface="Verdana" pitchFamily="34" charset="0"/>
                <a:ea typeface="굴림" charset="-127"/>
              </a:rPr>
              <a:t>Outliers information </a:t>
            </a:r>
          </a:p>
          <a:p>
            <a:pPr lvl="1">
              <a:lnSpc>
                <a:spcPct val="80000"/>
              </a:lnSpc>
            </a:pPr>
            <a:r>
              <a:rPr lang="en-US" altLang="ko-KR" sz="1000" kern="0" dirty="0" smtClean="0">
                <a:latin typeface="Verdana" pitchFamily="34" charset="0"/>
                <a:ea typeface="굴림" charset="-127"/>
              </a:rPr>
              <a:t>Country Data points for above and below the population sustainability rate of 2.1</a:t>
            </a:r>
          </a:p>
          <a:p>
            <a:pPr lvl="1">
              <a:lnSpc>
                <a:spcPct val="80000"/>
              </a:lnSpc>
            </a:pPr>
            <a:r>
              <a:rPr lang="en-US" altLang="ko-KR" sz="1000" kern="0" dirty="0" smtClean="0">
                <a:latin typeface="Verdana" pitchFamily="34" charset="0"/>
                <a:ea typeface="굴림" charset="-127"/>
              </a:rPr>
              <a:t>Mappings of </a:t>
            </a:r>
          </a:p>
          <a:p>
            <a:pPr lvl="1">
              <a:lnSpc>
                <a:spcPct val="80000"/>
              </a:lnSpc>
            </a:pPr>
            <a:r>
              <a:rPr lang="en-US" altLang="ko-KR" sz="1000" kern="0" dirty="0" smtClean="0">
                <a:latin typeface="Verdana" pitchFamily="34" charset="0"/>
                <a:ea typeface="굴림" charset="-127"/>
              </a:rPr>
              <a:t>Scatterplots of </a:t>
            </a:r>
          </a:p>
          <a:p>
            <a:pPr lvl="1">
              <a:lnSpc>
                <a:spcPct val="80000"/>
              </a:lnSpc>
            </a:pPr>
            <a:r>
              <a:rPr lang="en-US" altLang="ko-KR" sz="1000" kern="0" dirty="0" smtClean="0">
                <a:latin typeface="Verdana" pitchFamily="34" charset="0"/>
                <a:ea typeface="굴림" charset="-127"/>
              </a:rPr>
              <a:t>Statistics and Graphs of</a:t>
            </a:r>
            <a:endParaRPr lang="en-US" altLang="ko-KR" sz="1000" kern="0" dirty="0" smtClean="0">
              <a:latin typeface="Verdana" pitchFamily="34" charset="0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084671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Cleanup and Exploration</a:t>
            </a:r>
            <a:endParaRPr lang="en-US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899592" y="1412776"/>
            <a:ext cx="7704855" cy="511256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b="1">
                <a:solidFill>
                  <a:schemeClr val="tx2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2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2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1400" dirty="0"/>
              <a:t>Describe the exploration and cleanup </a:t>
            </a:r>
            <a:r>
              <a:rPr lang="en-US" sz="1400" dirty="0" smtClean="0"/>
              <a:t>process</a:t>
            </a:r>
          </a:p>
          <a:p>
            <a:pPr lvl="1">
              <a:lnSpc>
                <a:spcPct val="80000"/>
              </a:lnSpc>
            </a:pPr>
            <a:r>
              <a:rPr lang="en-US" sz="1000" dirty="0" smtClean="0"/>
              <a:t>Age-specific fertility rates, Total fertility and .csv – this was our first data file that we started exploring. </a:t>
            </a:r>
          </a:p>
          <a:p>
            <a:pPr lvl="2">
              <a:lnSpc>
                <a:spcPct val="80000"/>
              </a:lnSpc>
            </a:pPr>
            <a:r>
              <a:rPr lang="en-US" sz="1000" dirty="0" smtClean="0"/>
              <a:t>Headers had to be removed and the grouping by age columns had to be put in place</a:t>
            </a:r>
          </a:p>
          <a:p>
            <a:pPr lvl="2">
              <a:lnSpc>
                <a:spcPct val="80000"/>
              </a:lnSpc>
            </a:pPr>
            <a:r>
              <a:rPr lang="en-US" sz="1000" dirty="0" smtClean="0"/>
              <a:t>Final Data frame was created – </a:t>
            </a:r>
            <a:r>
              <a:rPr lang="en-US" sz="1000" dirty="0" err="1" smtClean="0"/>
              <a:t>fertility_clean</a:t>
            </a:r>
            <a:endParaRPr lang="en-US" sz="1000" dirty="0" smtClean="0"/>
          </a:p>
          <a:p>
            <a:pPr lvl="2">
              <a:lnSpc>
                <a:spcPct val="80000"/>
              </a:lnSpc>
            </a:pPr>
            <a:r>
              <a:rPr lang="en-US" sz="1000" dirty="0" smtClean="0"/>
              <a:t>For sharing this main file was written to a csv file </a:t>
            </a:r>
            <a:r>
              <a:rPr lang="en-US" sz="1000" b="1" dirty="0" smtClean="0"/>
              <a:t>(add file name)</a:t>
            </a:r>
          </a:p>
          <a:p>
            <a:pPr lvl="2">
              <a:lnSpc>
                <a:spcPct val="80000"/>
              </a:lnSpc>
            </a:pPr>
            <a:r>
              <a:rPr lang="en-US" sz="1000" dirty="0" smtClean="0"/>
              <a:t>Sorting and retrieving only the most recent year was done – (</a:t>
            </a:r>
            <a:r>
              <a:rPr lang="en-US" sz="1000" dirty="0" err="1" smtClean="0"/>
              <a:t>DataFrame</a:t>
            </a:r>
            <a:r>
              <a:rPr lang="en-US" sz="1000" dirty="0" smtClean="0"/>
              <a:t>: </a:t>
            </a:r>
            <a:r>
              <a:rPr lang="en-US" sz="1000" dirty="0" err="1" smtClean="0"/>
              <a:t>last_year</a:t>
            </a:r>
            <a:endParaRPr lang="en-US" sz="1000" dirty="0" smtClean="0"/>
          </a:p>
          <a:p>
            <a:pPr lvl="2">
              <a:lnSpc>
                <a:spcPct val="80000"/>
              </a:lnSpc>
            </a:pPr>
            <a:endParaRPr lang="en-US" sz="1000" dirty="0" smtClean="0"/>
          </a:p>
          <a:p>
            <a:pPr lvl="1">
              <a:lnSpc>
                <a:spcPct val="80000"/>
              </a:lnSpc>
            </a:pPr>
            <a:r>
              <a:rPr lang="en-US" sz="1000" dirty="0" err="1" smtClean="0"/>
              <a:t>csv_files</a:t>
            </a:r>
            <a:r>
              <a:rPr lang="en-US" sz="1000" dirty="0" smtClean="0"/>
              <a:t>/literacy-rate-adults.csv – this was our literacy rates that was merged </a:t>
            </a:r>
          </a:p>
          <a:p>
            <a:pPr lvl="1">
              <a:lnSpc>
                <a:spcPct val="80000"/>
              </a:lnSpc>
            </a:pPr>
            <a:endParaRPr lang="en-US" sz="1000" dirty="0"/>
          </a:p>
          <a:p>
            <a:pPr>
              <a:lnSpc>
                <a:spcPct val="80000"/>
              </a:lnSpc>
            </a:pPr>
            <a:endParaRPr lang="en-US" sz="1400" dirty="0" smtClean="0"/>
          </a:p>
          <a:p>
            <a:pPr lvl="1">
              <a:lnSpc>
                <a:spcPct val="80000"/>
              </a:lnSpc>
            </a:pPr>
            <a:r>
              <a:rPr lang="en-US" sz="1000" dirty="0" smtClean="0"/>
              <a:t>We </a:t>
            </a:r>
            <a:r>
              <a:rPr lang="en-US" sz="1000" dirty="0" smtClean="0"/>
              <a:t>did not anticipate a mismatch between countries and data. There was a lot of variability between the number of years and what years were listed for each country</a:t>
            </a:r>
            <a:endParaRPr lang="en-US" sz="1000" dirty="0"/>
          </a:p>
          <a:p>
            <a:pPr>
              <a:lnSpc>
                <a:spcPct val="80000"/>
              </a:lnSpc>
            </a:pPr>
            <a:endParaRPr lang="en-US" sz="1400" dirty="0"/>
          </a:p>
          <a:p>
            <a:pPr>
              <a:lnSpc>
                <a:spcPct val="80000"/>
              </a:lnSpc>
            </a:pPr>
            <a:r>
              <a:rPr lang="en-US" sz="1400" dirty="0"/>
              <a:t>Discuss any problems that arose after exploring the data, and how you resolved </a:t>
            </a:r>
            <a:r>
              <a:rPr lang="en-US" sz="1400" dirty="0" smtClean="0"/>
              <a:t>them</a:t>
            </a:r>
          </a:p>
          <a:p>
            <a:pPr lvl="1">
              <a:lnSpc>
                <a:spcPct val="80000"/>
              </a:lnSpc>
            </a:pPr>
            <a:r>
              <a:rPr lang="en-US" sz="1000" dirty="0" smtClean="0"/>
              <a:t>Our first literacy rates data did not produce enough matching years to our fertility data, we found another source</a:t>
            </a:r>
          </a:p>
          <a:p>
            <a:pPr lvl="1">
              <a:lnSpc>
                <a:spcPct val="80000"/>
              </a:lnSpc>
            </a:pPr>
            <a:r>
              <a:rPr lang="en-US" sz="1000" dirty="0" smtClean="0"/>
              <a:t>We found that we need some additional data to bring information together in small groups than country, so we added continent into the data</a:t>
            </a:r>
          </a:p>
          <a:p>
            <a:pPr lvl="1">
              <a:lnSpc>
                <a:spcPct val="80000"/>
              </a:lnSpc>
            </a:pPr>
            <a:endParaRPr lang="en-US" sz="1000" dirty="0"/>
          </a:p>
          <a:p>
            <a:pPr>
              <a:lnSpc>
                <a:spcPct val="80000"/>
              </a:lnSpc>
            </a:pPr>
            <a:endParaRPr lang="en-US" sz="1400" dirty="0"/>
          </a:p>
          <a:p>
            <a:pPr>
              <a:lnSpc>
                <a:spcPct val="80000"/>
              </a:lnSpc>
            </a:pPr>
            <a:r>
              <a:rPr lang="en-US" sz="1400" dirty="0"/>
              <a:t>Present and discuss interesting figures developed during exploration with the help of </a:t>
            </a:r>
            <a:r>
              <a:rPr lang="en-US" sz="1400" dirty="0" err="1"/>
              <a:t>Jupyter</a:t>
            </a:r>
            <a:r>
              <a:rPr lang="en-US" sz="1400" dirty="0"/>
              <a:t> </a:t>
            </a:r>
            <a:r>
              <a:rPr lang="en-US" sz="1400" dirty="0" smtClean="0"/>
              <a:t>Notebook</a:t>
            </a:r>
          </a:p>
          <a:p>
            <a:pPr lvl="1">
              <a:lnSpc>
                <a:spcPct val="80000"/>
              </a:lnSpc>
            </a:pPr>
            <a:r>
              <a:rPr lang="en-US" altLang="ko-KR" sz="1000" kern="0" dirty="0" smtClean="0">
                <a:latin typeface="Verdana" pitchFamily="34" charset="0"/>
                <a:ea typeface="굴림" charset="-127"/>
              </a:rPr>
              <a:t>Outliers information </a:t>
            </a:r>
          </a:p>
          <a:p>
            <a:pPr lvl="1">
              <a:lnSpc>
                <a:spcPct val="80000"/>
              </a:lnSpc>
            </a:pPr>
            <a:r>
              <a:rPr lang="en-US" altLang="ko-KR" sz="1000" kern="0" dirty="0" smtClean="0">
                <a:latin typeface="Verdana" pitchFamily="34" charset="0"/>
                <a:ea typeface="굴림" charset="-127"/>
              </a:rPr>
              <a:t>Country Data points for above and below the population sustainability rate of 2.1</a:t>
            </a:r>
          </a:p>
          <a:p>
            <a:pPr lvl="1">
              <a:lnSpc>
                <a:spcPct val="80000"/>
              </a:lnSpc>
            </a:pPr>
            <a:r>
              <a:rPr lang="en-US" altLang="ko-KR" sz="1000" kern="0" dirty="0" smtClean="0">
                <a:latin typeface="Verdana" pitchFamily="34" charset="0"/>
                <a:ea typeface="굴림" charset="-127"/>
              </a:rPr>
              <a:t>Mappings of </a:t>
            </a:r>
          </a:p>
          <a:p>
            <a:pPr lvl="1">
              <a:lnSpc>
                <a:spcPct val="80000"/>
              </a:lnSpc>
            </a:pPr>
            <a:r>
              <a:rPr lang="en-US" altLang="ko-KR" sz="1000" kern="0" dirty="0" smtClean="0">
                <a:latin typeface="Verdana" pitchFamily="34" charset="0"/>
                <a:ea typeface="굴림" charset="-127"/>
              </a:rPr>
              <a:t>Scatterplots of </a:t>
            </a:r>
          </a:p>
          <a:p>
            <a:pPr lvl="1">
              <a:lnSpc>
                <a:spcPct val="80000"/>
              </a:lnSpc>
            </a:pPr>
            <a:r>
              <a:rPr lang="en-US" altLang="ko-KR" sz="1000" kern="0" dirty="0" smtClean="0">
                <a:latin typeface="Verdana" pitchFamily="34" charset="0"/>
                <a:ea typeface="굴림" charset="-127"/>
              </a:rPr>
              <a:t>Statistics and Graphs of</a:t>
            </a:r>
            <a:endParaRPr lang="en-US" altLang="ko-KR" sz="1000" kern="0" dirty="0" smtClean="0">
              <a:latin typeface="Verdana" pitchFamily="34" charset="0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82362000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2">
      <a:dk1>
        <a:srgbClr val="4D4D4D"/>
      </a:dk1>
      <a:lt1>
        <a:srgbClr val="FFFFFF"/>
      </a:lt1>
      <a:dk2>
        <a:srgbClr val="000000"/>
      </a:dk2>
      <a:lt2>
        <a:srgbClr val="2B5446"/>
      </a:lt2>
      <a:accent1>
        <a:srgbClr val="F6622F"/>
      </a:accent1>
      <a:accent2>
        <a:srgbClr val="35BE45"/>
      </a:accent2>
      <a:accent3>
        <a:srgbClr val="FFFFFF"/>
      </a:accent3>
      <a:accent4>
        <a:srgbClr val="404040"/>
      </a:accent4>
      <a:accent5>
        <a:srgbClr val="FAB7AD"/>
      </a:accent5>
      <a:accent6>
        <a:srgbClr val="2FAC3E"/>
      </a:accent6>
      <a:hlink>
        <a:srgbClr val="4C7E6C"/>
      </a:hlink>
      <a:folHlink>
        <a:srgbClr val="EAEAEA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111111"/>
        </a:dk1>
        <a:lt1>
          <a:srgbClr val="FFFFFF"/>
        </a:lt1>
        <a:dk2>
          <a:srgbClr val="000000"/>
        </a:dk2>
        <a:lt2>
          <a:srgbClr val="993300"/>
        </a:lt2>
        <a:accent1>
          <a:srgbClr val="FFCC66"/>
        </a:accent1>
        <a:accent2>
          <a:srgbClr val="FF6600"/>
        </a:accent2>
        <a:accent3>
          <a:srgbClr val="FFFFFF"/>
        </a:accent3>
        <a:accent4>
          <a:srgbClr val="0D0D0D"/>
        </a:accent4>
        <a:accent5>
          <a:srgbClr val="FFE2B8"/>
        </a:accent5>
        <a:accent6>
          <a:srgbClr val="E75C00"/>
        </a:accent6>
        <a:hlink>
          <a:srgbClr val="FF9933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111111"/>
        </a:dk1>
        <a:lt1>
          <a:srgbClr val="FFFFFF"/>
        </a:lt1>
        <a:dk2>
          <a:srgbClr val="000000"/>
        </a:dk2>
        <a:lt2>
          <a:srgbClr val="996633"/>
        </a:lt2>
        <a:accent1>
          <a:srgbClr val="FFCC66"/>
        </a:accent1>
        <a:accent2>
          <a:srgbClr val="800000"/>
        </a:accent2>
        <a:accent3>
          <a:srgbClr val="FFFFFF"/>
        </a:accent3>
        <a:accent4>
          <a:srgbClr val="0D0D0D"/>
        </a:accent4>
        <a:accent5>
          <a:srgbClr val="FFE2B8"/>
        </a:accent5>
        <a:accent6>
          <a:srgbClr val="730000"/>
        </a:accent6>
        <a:hlink>
          <a:srgbClr val="FF9933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3">
        <a:dk1>
          <a:srgbClr val="111111"/>
        </a:dk1>
        <a:lt1>
          <a:srgbClr val="FFFFFF"/>
        </a:lt1>
        <a:dk2>
          <a:srgbClr val="000000"/>
        </a:dk2>
        <a:lt2>
          <a:srgbClr val="663300"/>
        </a:lt2>
        <a:accent1>
          <a:srgbClr val="FF9966"/>
        </a:accent1>
        <a:accent2>
          <a:srgbClr val="800000"/>
        </a:accent2>
        <a:accent3>
          <a:srgbClr val="FFFFFF"/>
        </a:accent3>
        <a:accent4>
          <a:srgbClr val="0D0D0D"/>
        </a:accent4>
        <a:accent5>
          <a:srgbClr val="FFCAB8"/>
        </a:accent5>
        <a:accent6>
          <a:srgbClr val="730000"/>
        </a:accent6>
        <a:hlink>
          <a:srgbClr val="FFCC66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111111"/>
        </a:dk1>
        <a:lt1>
          <a:srgbClr val="FFFFFF"/>
        </a:lt1>
        <a:dk2>
          <a:srgbClr val="000000"/>
        </a:dk2>
        <a:lt2>
          <a:srgbClr val="663300"/>
        </a:lt2>
        <a:accent1>
          <a:srgbClr val="FFCC00"/>
        </a:accent1>
        <a:accent2>
          <a:srgbClr val="800000"/>
        </a:accent2>
        <a:accent3>
          <a:srgbClr val="FFFFFF"/>
        </a:accent3>
        <a:accent4>
          <a:srgbClr val="0D0D0D"/>
        </a:accent4>
        <a:accent5>
          <a:srgbClr val="FFE2AA"/>
        </a:accent5>
        <a:accent6>
          <a:srgbClr val="730000"/>
        </a:accent6>
        <a:hlink>
          <a:srgbClr val="FFCC66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5">
        <a:dk1>
          <a:srgbClr val="111111"/>
        </a:dk1>
        <a:lt1>
          <a:srgbClr val="FFFFFF"/>
        </a:lt1>
        <a:dk2>
          <a:srgbClr val="000000"/>
        </a:dk2>
        <a:lt2>
          <a:srgbClr val="663300"/>
        </a:lt2>
        <a:accent1>
          <a:srgbClr val="FF6600"/>
        </a:accent1>
        <a:accent2>
          <a:srgbClr val="800000"/>
        </a:accent2>
        <a:accent3>
          <a:srgbClr val="FFFFFF"/>
        </a:accent3>
        <a:accent4>
          <a:srgbClr val="0D0D0D"/>
        </a:accent4>
        <a:accent5>
          <a:srgbClr val="FFB8AA"/>
        </a:accent5>
        <a:accent6>
          <a:srgbClr val="730000"/>
        </a:accent6>
        <a:hlink>
          <a:srgbClr val="FFCC66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6">
        <a:dk1>
          <a:srgbClr val="4D4D4D"/>
        </a:dk1>
        <a:lt1>
          <a:srgbClr val="FFFFFF"/>
        </a:lt1>
        <a:dk2>
          <a:srgbClr val="000000"/>
        </a:dk2>
        <a:lt2>
          <a:srgbClr val="471700"/>
        </a:lt2>
        <a:accent1>
          <a:srgbClr val="863A13"/>
        </a:accent1>
        <a:accent2>
          <a:srgbClr val="AD210D"/>
        </a:accent2>
        <a:accent3>
          <a:srgbClr val="FFFFFF"/>
        </a:accent3>
        <a:accent4>
          <a:srgbClr val="404040"/>
        </a:accent4>
        <a:accent5>
          <a:srgbClr val="C3AEAA"/>
        </a:accent5>
        <a:accent6>
          <a:srgbClr val="9C1D0B"/>
        </a:accent6>
        <a:hlink>
          <a:srgbClr val="D77525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7">
        <a:dk1>
          <a:srgbClr val="4D4D4D"/>
        </a:dk1>
        <a:lt1>
          <a:srgbClr val="FFFFFF"/>
        </a:lt1>
        <a:dk2>
          <a:srgbClr val="000000"/>
        </a:dk2>
        <a:lt2>
          <a:srgbClr val="803F0C"/>
        </a:lt2>
        <a:accent1>
          <a:srgbClr val="88450E"/>
        </a:accent1>
        <a:accent2>
          <a:srgbClr val="C66514"/>
        </a:accent2>
        <a:accent3>
          <a:srgbClr val="FFFFFF"/>
        </a:accent3>
        <a:accent4>
          <a:srgbClr val="404040"/>
        </a:accent4>
        <a:accent5>
          <a:srgbClr val="C3B0AA"/>
        </a:accent5>
        <a:accent6>
          <a:srgbClr val="B35B11"/>
        </a:accent6>
        <a:hlink>
          <a:srgbClr val="FFBB00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8">
        <a:dk1>
          <a:srgbClr val="4D4D4D"/>
        </a:dk1>
        <a:lt1>
          <a:srgbClr val="FFFFFF"/>
        </a:lt1>
        <a:dk2>
          <a:srgbClr val="000000"/>
        </a:dk2>
        <a:lt2>
          <a:srgbClr val="6E6046"/>
        </a:lt2>
        <a:accent1>
          <a:srgbClr val="B69E77"/>
        </a:accent1>
        <a:accent2>
          <a:srgbClr val="9E280E"/>
        </a:accent2>
        <a:accent3>
          <a:srgbClr val="FFFFFF"/>
        </a:accent3>
        <a:accent4>
          <a:srgbClr val="404040"/>
        </a:accent4>
        <a:accent5>
          <a:srgbClr val="D7CCBD"/>
        </a:accent5>
        <a:accent6>
          <a:srgbClr val="8F230C"/>
        </a:accent6>
        <a:hlink>
          <a:srgbClr val="FFC6A4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4D4D4D"/>
        </a:dk1>
        <a:lt1>
          <a:srgbClr val="FFFFFF"/>
        </a:lt1>
        <a:dk2>
          <a:srgbClr val="000000"/>
        </a:dk2>
        <a:lt2>
          <a:srgbClr val="6E6046"/>
        </a:lt2>
        <a:accent1>
          <a:srgbClr val="B69E77"/>
        </a:accent1>
        <a:accent2>
          <a:srgbClr val="9E280E"/>
        </a:accent2>
        <a:accent3>
          <a:srgbClr val="FFFFFF"/>
        </a:accent3>
        <a:accent4>
          <a:srgbClr val="404040"/>
        </a:accent4>
        <a:accent5>
          <a:srgbClr val="D7CCBD"/>
        </a:accent5>
        <a:accent6>
          <a:srgbClr val="8F230C"/>
        </a:accent6>
        <a:hlink>
          <a:srgbClr val="E1C6A4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0">
        <a:dk1>
          <a:srgbClr val="4D4D4D"/>
        </a:dk1>
        <a:lt1>
          <a:srgbClr val="FFFFFF"/>
        </a:lt1>
        <a:dk2>
          <a:srgbClr val="000000"/>
        </a:dk2>
        <a:lt2>
          <a:srgbClr val="532F3C"/>
        </a:lt2>
        <a:accent1>
          <a:srgbClr val="CDC09A"/>
        </a:accent1>
        <a:accent2>
          <a:srgbClr val="AC9F55"/>
        </a:accent2>
        <a:accent3>
          <a:srgbClr val="FFFFFF"/>
        </a:accent3>
        <a:accent4>
          <a:srgbClr val="404040"/>
        </a:accent4>
        <a:accent5>
          <a:srgbClr val="E3DCCA"/>
        </a:accent5>
        <a:accent6>
          <a:srgbClr val="9B904C"/>
        </a:accent6>
        <a:hlink>
          <a:srgbClr val="DBD3C7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1">
        <a:dk1>
          <a:srgbClr val="4D4D4D"/>
        </a:dk1>
        <a:lt1>
          <a:srgbClr val="FFFFFF"/>
        </a:lt1>
        <a:dk2>
          <a:srgbClr val="000000"/>
        </a:dk2>
        <a:lt2>
          <a:srgbClr val="064300"/>
        </a:lt2>
        <a:accent1>
          <a:srgbClr val="AC927F"/>
        </a:accent1>
        <a:accent2>
          <a:srgbClr val="3AAE00"/>
        </a:accent2>
        <a:accent3>
          <a:srgbClr val="FFFFFF"/>
        </a:accent3>
        <a:accent4>
          <a:srgbClr val="404040"/>
        </a:accent4>
        <a:accent5>
          <a:srgbClr val="D2C7C0"/>
        </a:accent5>
        <a:accent6>
          <a:srgbClr val="349D00"/>
        </a:accent6>
        <a:hlink>
          <a:srgbClr val="D2B8A0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2">
        <a:dk1>
          <a:srgbClr val="4D4D4D"/>
        </a:dk1>
        <a:lt1>
          <a:srgbClr val="FFFFFF"/>
        </a:lt1>
        <a:dk2>
          <a:srgbClr val="000000"/>
        </a:dk2>
        <a:lt2>
          <a:srgbClr val="2B5446"/>
        </a:lt2>
        <a:accent1>
          <a:srgbClr val="F6622F"/>
        </a:accent1>
        <a:accent2>
          <a:srgbClr val="35BE45"/>
        </a:accent2>
        <a:accent3>
          <a:srgbClr val="FFFFFF"/>
        </a:accent3>
        <a:accent4>
          <a:srgbClr val="404040"/>
        </a:accent4>
        <a:accent5>
          <a:srgbClr val="FAB7AD"/>
        </a:accent5>
        <a:accent6>
          <a:srgbClr val="2FAC3E"/>
        </a:accent6>
        <a:hlink>
          <a:srgbClr val="4C7E6C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3014</TotalTime>
  <Words>1178</Words>
  <Application>Microsoft Office PowerPoint</Application>
  <PresentationFormat>On-screen Show (4:3)</PresentationFormat>
  <Paragraphs>123</Paragraphs>
  <Slides>15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굴림</vt:lpstr>
      <vt:lpstr>Roboto</vt:lpstr>
      <vt:lpstr>Tahoma</vt:lpstr>
      <vt:lpstr>Verdana</vt:lpstr>
      <vt:lpstr>template</vt:lpstr>
      <vt:lpstr>Impacts of Literacy on World Fertility Rates</vt:lpstr>
      <vt:lpstr>Motivation and Summary Slide</vt:lpstr>
      <vt:lpstr>Motivation and Summary Slide</vt:lpstr>
      <vt:lpstr>Questions and Data</vt:lpstr>
      <vt:lpstr>Data Cleanup and Exploration</vt:lpstr>
      <vt:lpstr>Data Cleanup and Exploration</vt:lpstr>
      <vt:lpstr>Data Cleanup and Exploration</vt:lpstr>
      <vt:lpstr>Data Cleanup and Exploration</vt:lpstr>
      <vt:lpstr>Data Cleanup and Exploration</vt:lpstr>
      <vt:lpstr>Data Analysis and Discussion</vt:lpstr>
      <vt:lpstr>Data Analysis and Discussion</vt:lpstr>
      <vt:lpstr>Data Analysis and Discussion</vt:lpstr>
      <vt:lpstr>Data Analysis and Discussion</vt:lpstr>
      <vt:lpstr>Post Mortem</vt:lpstr>
      <vt:lpstr>PowerPoint Presentation</vt:lpstr>
    </vt:vector>
  </TitlesOfParts>
  <Company>-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PoweredTemplates.com</dc:creator>
  <cp:lastModifiedBy>Sandy Goodell</cp:lastModifiedBy>
  <cp:revision>63</cp:revision>
  <dcterms:created xsi:type="dcterms:W3CDTF">2006-06-13T13:03:30Z</dcterms:created>
  <dcterms:modified xsi:type="dcterms:W3CDTF">2021-02-11T03:33:28Z</dcterms:modified>
</cp:coreProperties>
</file>