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82" r:id="rId5"/>
    <p:sldId id="307" r:id="rId6"/>
    <p:sldId id="310" r:id="rId7"/>
    <p:sldId id="317" r:id="rId8"/>
    <p:sldId id="318" r:id="rId9"/>
    <p:sldId id="311" r:id="rId10"/>
    <p:sldId id="319" r:id="rId11"/>
    <p:sldId id="320" r:id="rId12"/>
    <p:sldId id="321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il - [2010]" initials="i-[" lastIdx="1" clrIdx="0">
    <p:extLst>
      <p:ext uri="{19B8F6BF-5375-455C-9EA6-DF929625EA0E}">
        <p15:presenceInfo xmlns:p15="http://schemas.microsoft.com/office/powerpoint/2012/main" xmlns="" userId="ismail - [2010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8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8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5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1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DBB7-CD55-4CA2-A215-E258584FAADF}" type="datetimeFigureOut">
              <a:rPr lang="en-GB" smtClean="0"/>
              <a:t>16-10-19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>
                <a:latin typeface="Rockwell" panose="02060603020205020403" pitchFamily="18" charset="0"/>
              </a:rPr>
              <a:t>Clinton or Trump: Who got covered more in the New York Times?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331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de-DE" sz="2000" dirty="0">
                <a:latin typeface="Rockwell" panose="02060603020205020403" pitchFamily="18" charset="0"/>
              </a:rPr>
              <a:t>Martin Roger </a:t>
            </a:r>
            <a:r>
              <a:rPr lang="de-DE" sz="2000" dirty="0" err="1">
                <a:latin typeface="Rockwell" panose="02060603020205020403" pitchFamily="18" charset="0"/>
              </a:rPr>
              <a:t>Nkpwang</a:t>
            </a:r>
            <a:r>
              <a:rPr lang="de-DE" sz="2000" dirty="0">
                <a:latin typeface="Rockwell" panose="02060603020205020403" pitchFamily="18" charset="0"/>
              </a:rPr>
              <a:t> </a:t>
            </a:r>
            <a:r>
              <a:rPr lang="de-DE" sz="2000" dirty="0" err="1" smtClean="0">
                <a:latin typeface="Rockwell" panose="02060603020205020403" pitchFamily="18" charset="0"/>
              </a:rPr>
              <a:t>Ze</a:t>
            </a:r>
            <a:r>
              <a:rPr lang="en-GB" sz="2000" dirty="0" smtClean="0">
                <a:latin typeface="Rockwell" panose="02060603020205020403" pitchFamily="18" charset="0"/>
              </a:rPr>
              <a:t>, </a:t>
            </a:r>
            <a:r>
              <a:rPr lang="en-GB" sz="2000" dirty="0">
                <a:latin typeface="Rockwell" panose="02060603020205020403" pitchFamily="18" charset="0"/>
              </a:rPr>
              <a:t>Lars </a:t>
            </a:r>
            <a:r>
              <a:rPr lang="en-GB" sz="2000" dirty="0" err="1">
                <a:latin typeface="Rockwell" panose="02060603020205020403" pitchFamily="18" charset="0"/>
              </a:rPr>
              <a:t>Mangel</a:t>
            </a:r>
            <a:r>
              <a:rPr lang="en-GB" sz="2000" dirty="0">
                <a:latin typeface="Rockwell" panose="02060603020205020403" pitchFamily="18" charset="0"/>
              </a:rPr>
              <a:t>, Dominique </a:t>
            </a:r>
            <a:r>
              <a:rPr lang="en-GB" sz="2000" dirty="0" err="1">
                <a:latin typeface="Rockwell" panose="02060603020205020403" pitchFamily="18" charset="0"/>
              </a:rPr>
              <a:t>Brouwer</a:t>
            </a:r>
            <a:r>
              <a:rPr lang="en-GB" sz="2000" dirty="0">
                <a:latin typeface="Rockwell" panose="02060603020205020403" pitchFamily="18" charset="0"/>
              </a:rPr>
              <a:t>, Cassandra </a:t>
            </a:r>
            <a:r>
              <a:rPr lang="en-GB" sz="2000" dirty="0" err="1">
                <a:latin typeface="Rockwell" panose="02060603020205020403" pitchFamily="18" charset="0"/>
              </a:rPr>
              <a:t>Sijtsma</a:t>
            </a:r>
            <a:r>
              <a:rPr lang="en-GB" sz="2000" dirty="0">
                <a:latin typeface="Rockwell" panose="02060603020205020403" pitchFamily="18" charset="0"/>
              </a:rPr>
              <a:t>, Dianne Ocampo</a:t>
            </a:r>
          </a:p>
          <a:p>
            <a:pPr algn="r"/>
            <a:r>
              <a:rPr lang="en-GB" sz="2000" dirty="0">
                <a:latin typeface="Rockwell" panose="02060603020205020403" pitchFamily="18" charset="0"/>
              </a:rPr>
              <a:t>University of Amsterdam</a:t>
            </a:r>
          </a:p>
        </p:txBody>
      </p:sp>
    </p:spTree>
    <p:extLst>
      <p:ext uri="{BB962C8B-B14F-4D97-AF65-F5344CB8AC3E}">
        <p14:creationId xmlns:p14="http://schemas.microsoft.com/office/powerpoint/2010/main" val="347880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Rockwell" panose="02060603020205020403" pitchFamily="18" charset="0"/>
              </a:rPr>
              <a:t>Clinton in Guardian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882"/>
            <a:ext cx="5248275" cy="38948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4" y="1932712"/>
            <a:ext cx="5257961" cy="3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Rockwell" panose="02060603020205020403" pitchFamily="18" charset="0"/>
              </a:rPr>
              <a:t>Side by side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53882"/>
            <a:ext cx="5248273" cy="38948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5" y="1932712"/>
            <a:ext cx="5257959" cy="3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9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 smtClean="0">
                <a:latin typeface="Rockwell" panose="02060603020205020403" pitchFamily="18" charset="0"/>
              </a:rPr>
              <a:t>Conclusion </a:t>
            </a:r>
            <a:endParaRPr lang="en-GB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6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Rockwell" panose="02060603020205020403" pitchFamily="18" charset="0"/>
              </a:rPr>
              <a:t>Conclusion</a:t>
            </a:r>
            <a:endParaRPr lang="en-GB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9758240" cy="4216214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Between Aug. 1, 2016 </a:t>
            </a:r>
            <a:r>
              <a:rPr lang="en-US" dirty="0" smtClean="0">
                <a:highlight>
                  <a:srgbClr val="FFFF00"/>
                </a:highlight>
                <a:latin typeface="Rockwell" panose="02060603020205020403" pitchFamily="18" charset="0"/>
              </a:rPr>
              <a:t>–</a:t>
            </a:r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 Oct. 1, 2016</a:t>
            </a:r>
          </a:p>
          <a:p>
            <a:pPr lvl="1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New York Times</a:t>
            </a:r>
          </a:p>
          <a:p>
            <a:pPr lvl="2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Trump: 1291</a:t>
            </a:r>
          </a:p>
          <a:p>
            <a:pPr lvl="2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Clinton: 757</a:t>
            </a:r>
          </a:p>
          <a:p>
            <a:pPr lvl="1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Guardian</a:t>
            </a:r>
          </a:p>
          <a:p>
            <a:pPr lvl="2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Trump: 533</a:t>
            </a:r>
          </a:p>
          <a:p>
            <a:pPr lvl="2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Clinton: 468 </a:t>
            </a:r>
          </a:p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Mentioning of Trump decreased nearing election </a:t>
            </a:r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date on the NYT. Clinton’s mentions increased.</a:t>
            </a:r>
          </a:p>
          <a:p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The Guardian reflected our initial hypothesis that mentions for both candidates would increase near election day.</a:t>
            </a:r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2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How can we follow this research up?</a:t>
            </a:r>
          </a:p>
          <a:p>
            <a:pPr lvl="1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Provides the foundation for further investigation into the quality of news and media coverage during elections.</a:t>
            </a:r>
          </a:p>
          <a:p>
            <a:pPr lvl="1"/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Can we expand on this research?</a:t>
            </a:r>
          </a:p>
          <a:p>
            <a:pPr lvl="1"/>
            <a:r>
              <a:rPr lang="en-GB" dirty="0" smtClean="0">
                <a:highlight>
                  <a:srgbClr val="FFFF00"/>
                </a:highlight>
                <a:latin typeface="Rockwell" panose="02060603020205020403" pitchFamily="18" charset="0"/>
              </a:rPr>
              <a:t>We could look deeper into the frequency comparison between Clinton and Trump and find a quantitative difference.</a:t>
            </a:r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Useful other studies,</a:t>
            </a:r>
          </a:p>
        </p:txBody>
      </p:sp>
    </p:spTree>
    <p:extLst>
      <p:ext uri="{BB962C8B-B14F-4D97-AF65-F5344CB8AC3E}">
        <p14:creationId xmlns:p14="http://schemas.microsoft.com/office/powerpoint/2010/main" val="282745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>
                <a:latin typeface="Rockwell" panose="02060603020205020403" pitchFamily="18" charset="0"/>
              </a:rPr>
              <a:t>Clinton or Trump: Who got covered more in the New York Times?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331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GB" sz="2000" dirty="0">
                <a:latin typeface="Rockwell" panose="02060603020205020403" pitchFamily="18" charset="0"/>
              </a:rPr>
              <a:t>Martin Roger </a:t>
            </a:r>
            <a:r>
              <a:rPr lang="en-GB" sz="2000" dirty="0" err="1">
                <a:latin typeface="Rockwell" panose="02060603020205020403" pitchFamily="18" charset="0"/>
              </a:rPr>
              <a:t>Ze</a:t>
            </a:r>
            <a:r>
              <a:rPr lang="en-GB" sz="2000" dirty="0">
                <a:latin typeface="Rockwell" panose="02060603020205020403" pitchFamily="18" charset="0"/>
              </a:rPr>
              <a:t> Schneider, Lars </a:t>
            </a:r>
            <a:r>
              <a:rPr lang="en-GB" sz="2000" dirty="0" err="1">
                <a:latin typeface="Rockwell" panose="02060603020205020403" pitchFamily="18" charset="0"/>
              </a:rPr>
              <a:t>Mangel</a:t>
            </a:r>
            <a:r>
              <a:rPr lang="en-GB" sz="2000" dirty="0">
                <a:latin typeface="Rockwell" panose="02060603020205020403" pitchFamily="18" charset="0"/>
              </a:rPr>
              <a:t>, Dominique </a:t>
            </a:r>
            <a:r>
              <a:rPr lang="en-GB" sz="2000" dirty="0" err="1">
                <a:latin typeface="Rockwell" panose="02060603020205020403" pitchFamily="18" charset="0"/>
              </a:rPr>
              <a:t>Brouwer</a:t>
            </a:r>
            <a:r>
              <a:rPr lang="en-GB" sz="2000" dirty="0">
                <a:latin typeface="Rockwell" panose="02060603020205020403" pitchFamily="18" charset="0"/>
              </a:rPr>
              <a:t>, Cassandra </a:t>
            </a:r>
            <a:r>
              <a:rPr lang="en-GB" sz="2000" dirty="0" err="1">
                <a:latin typeface="Rockwell" panose="02060603020205020403" pitchFamily="18" charset="0"/>
              </a:rPr>
              <a:t>Sijtsma</a:t>
            </a:r>
            <a:r>
              <a:rPr lang="en-GB" sz="2000" dirty="0">
                <a:latin typeface="Rockwell" panose="02060603020205020403" pitchFamily="18" charset="0"/>
              </a:rPr>
              <a:t>, Dianne Ocampo</a:t>
            </a:r>
          </a:p>
          <a:p>
            <a:pPr algn="r"/>
            <a:r>
              <a:rPr lang="en-GB" sz="2000" dirty="0">
                <a:latin typeface="Rockwell" panose="02060603020205020403" pitchFamily="18" charset="0"/>
              </a:rPr>
              <a:t>University of Amsterdam</a:t>
            </a:r>
          </a:p>
        </p:txBody>
      </p:sp>
    </p:spTree>
    <p:extLst>
      <p:ext uri="{BB962C8B-B14F-4D97-AF65-F5344CB8AC3E}">
        <p14:creationId xmlns:p14="http://schemas.microsoft.com/office/powerpoint/2010/main" val="25060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393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Motivation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Questions: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How often are Hillary Clinton and Donald Trump mentioned on </a:t>
            </a:r>
            <a:r>
              <a:rPr lang="en-GB" i="1" dirty="0">
                <a:latin typeface="Rockwell" panose="02060603020205020403" pitchFamily="18" charset="0"/>
              </a:rPr>
              <a:t>The New York Times</a:t>
            </a:r>
            <a:r>
              <a:rPr lang="en-GB" dirty="0">
                <a:latin typeface="Rockwell" panose="02060603020205020403" pitchFamily="18" charset="0"/>
              </a:rPr>
              <a:t> as the Presidential Election nears its end? </a:t>
            </a:r>
          </a:p>
          <a:p>
            <a:pPr marL="0" indent="0">
              <a:buNone/>
            </a:pPr>
            <a:endParaRPr lang="en-GB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Who is mentioned more, and is a higher number consistent with substantial coverage or tabloid coverage?</a:t>
            </a:r>
          </a:p>
        </p:txBody>
      </p:sp>
    </p:spTree>
    <p:extLst>
      <p:ext uri="{BB962C8B-B14F-4D97-AF65-F5344CB8AC3E}">
        <p14:creationId xmlns:p14="http://schemas.microsoft.com/office/powerpoint/2010/main" val="401698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Scraping: search terms “Donald Trump” and “Hillary Clinton”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endParaRPr lang="en-GB" dirty="0" smtClean="0">
              <a:latin typeface="Rockwell" panose="02060603020205020403" pitchFamily="18" charset="0"/>
            </a:endParaRP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Limited timeline: August 1, 2016 to October 1, </a:t>
            </a:r>
            <a:r>
              <a:rPr lang="en-GB" dirty="0" smtClean="0">
                <a:latin typeface="Rockwell" panose="02060603020205020403" pitchFamily="18" charset="0"/>
              </a:rPr>
              <a:t>2016</a:t>
            </a:r>
            <a:endParaRPr lang="en-GB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API of </a:t>
            </a:r>
            <a:r>
              <a:rPr lang="en-GB" i="1" dirty="0">
                <a:latin typeface="Rockwell" panose="02060603020205020403" pitchFamily="18" charset="0"/>
              </a:rPr>
              <a:t>The New York </a:t>
            </a:r>
            <a:r>
              <a:rPr lang="en-GB" i="1" dirty="0" smtClean="0">
                <a:latin typeface="Rockwell" panose="02060603020205020403" pitchFamily="18" charset="0"/>
              </a:rPr>
              <a:t>Times</a:t>
            </a:r>
          </a:p>
          <a:p>
            <a:pPr lvl="1"/>
            <a:r>
              <a:rPr lang="en-GB" dirty="0">
                <a:latin typeface="Rockwell" panose="02060603020205020403" pitchFamily="18" charset="0"/>
              </a:rPr>
              <a:t>Specific selection of the “Presidential Election of 2016” section in the New York Times.</a:t>
            </a:r>
          </a:p>
          <a:p>
            <a:pPr marL="0" indent="0">
              <a:buNone/>
            </a:pPr>
            <a:endParaRPr lang="en-GB" i="1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GB" i="1" dirty="0">
              <a:latin typeface="Rockwell" panose="02060603020205020403" pitchFamily="18" charset="0"/>
            </a:endParaRPr>
          </a:p>
          <a:p>
            <a:r>
              <a:rPr lang="en-GB" dirty="0" smtClean="0">
                <a:latin typeface="Rockwell" panose="02060603020205020403" pitchFamily="18" charset="0"/>
              </a:rPr>
              <a:t>API of </a:t>
            </a:r>
            <a:r>
              <a:rPr lang="en-GB" i="1" dirty="0" smtClean="0">
                <a:latin typeface="Rockwell" panose="02060603020205020403" pitchFamily="18" charset="0"/>
              </a:rPr>
              <a:t>The Guardian</a:t>
            </a:r>
          </a:p>
          <a:p>
            <a:pPr lvl="1"/>
            <a:r>
              <a:rPr lang="en-GB" dirty="0" smtClean="0">
                <a:latin typeface="Rockwell" panose="02060603020205020403" pitchFamily="18" charset="0"/>
              </a:rPr>
              <a:t>US section of The Guardian.</a:t>
            </a:r>
          </a:p>
          <a:p>
            <a:pPr lvl="1"/>
            <a:endParaRPr lang="en-GB" dirty="0">
              <a:latin typeface="Rockwell" panose="02060603020205020403" pitchFamily="18" charset="0"/>
            </a:endParaRPr>
          </a:p>
          <a:p>
            <a:endParaRPr lang="en-GB" dirty="0">
              <a:latin typeface="Rockwell" panose="02060603020205020403" pitchFamily="18" charset="0"/>
            </a:endParaRPr>
          </a:p>
          <a:p>
            <a:endParaRPr lang="en-GB" i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830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Rockwell" panose="02060603020205020403" pitchFamily="18" charset="0"/>
              </a:rPr>
              <a:t>Trump in NYT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3882"/>
            <a:ext cx="5248275" cy="38948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4" y="1932712"/>
            <a:ext cx="5257961" cy="3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Rockwell" panose="02060603020205020403" pitchFamily="18" charset="0"/>
              </a:rPr>
              <a:t>Clinton in NYT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53882"/>
            <a:ext cx="5248273" cy="38948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5" y="1932712"/>
            <a:ext cx="5257959" cy="3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7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Rockwell" panose="02060603020205020403" pitchFamily="18" charset="0"/>
              </a:rPr>
              <a:t>Trump in Guardian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 descr="guardiantrumpB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r="5246"/>
          <a:stretch>
            <a:fillRect/>
          </a:stretch>
        </p:blipFill>
        <p:spPr>
          <a:xfrm>
            <a:off x="838200" y="1825625"/>
            <a:ext cx="5248275" cy="4351338"/>
          </a:xfrm>
        </p:spPr>
      </p:pic>
      <p:pic>
        <p:nvPicPr>
          <p:cNvPr id="8" name="Picture 7" descr="guardiantrump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4" y="1932712"/>
            <a:ext cx="5257961" cy="39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306</Words>
  <Application>Microsoft Macintosh PowerPoint</Application>
  <PresentationFormat>Custom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Clinton or Trump: Who got covered more in the New York Times?</vt:lpstr>
      <vt:lpstr>Introduction</vt:lpstr>
      <vt:lpstr>Research Questions</vt:lpstr>
      <vt:lpstr>Methods</vt:lpstr>
      <vt:lpstr>Datasets</vt:lpstr>
      <vt:lpstr>Results</vt:lpstr>
      <vt:lpstr>Trump in NYT</vt:lpstr>
      <vt:lpstr>Clinton in NYT</vt:lpstr>
      <vt:lpstr>Trump in Guardian</vt:lpstr>
      <vt:lpstr>Clinton in Guardian</vt:lpstr>
      <vt:lpstr>Side by side</vt:lpstr>
      <vt:lpstr>Conclusion </vt:lpstr>
      <vt:lpstr>Conclusion</vt:lpstr>
      <vt:lpstr>Future research</vt:lpstr>
      <vt:lpstr>Clinton or Trump: Who got covered more in the New York Times?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twaalftoonsreeksen van Webern</dc:title>
  <dc:creator>ismail - [2010]</dc:creator>
  <cp:lastModifiedBy>Dianne</cp:lastModifiedBy>
  <cp:revision>32</cp:revision>
  <dcterms:created xsi:type="dcterms:W3CDTF">2016-01-24T10:32:37Z</dcterms:created>
  <dcterms:modified xsi:type="dcterms:W3CDTF">2016-10-19T12:18:38Z</dcterms:modified>
</cp:coreProperties>
</file>