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37" r:id="rId4"/>
  </p:sldMasterIdLst>
  <p:notesMasterIdLst>
    <p:notesMasterId r:id="rId32"/>
  </p:notesMasterIdLst>
  <p:handoutMasterIdLst>
    <p:handoutMasterId r:id="rId33"/>
  </p:handoutMasterIdLst>
  <p:sldIdLst>
    <p:sldId id="256" r:id="rId5"/>
    <p:sldId id="259" r:id="rId6"/>
    <p:sldId id="260" r:id="rId7"/>
    <p:sldId id="261" r:id="rId8"/>
    <p:sldId id="268" r:id="rId9"/>
    <p:sldId id="262" r:id="rId10"/>
    <p:sldId id="265" r:id="rId11"/>
    <p:sldId id="266" r:id="rId12"/>
    <p:sldId id="267" r:id="rId13"/>
    <p:sldId id="263" r:id="rId14"/>
    <p:sldId id="269" r:id="rId15"/>
    <p:sldId id="281" r:id="rId16"/>
    <p:sldId id="284" r:id="rId17"/>
    <p:sldId id="264" r:id="rId18"/>
    <p:sldId id="282" r:id="rId19"/>
    <p:sldId id="283" r:id="rId20"/>
    <p:sldId id="285" r:id="rId21"/>
    <p:sldId id="270" r:id="rId22"/>
    <p:sldId id="271" r:id="rId23"/>
    <p:sldId id="273" r:id="rId24"/>
    <p:sldId id="274" r:id="rId25"/>
    <p:sldId id="275" r:id="rId26"/>
    <p:sldId id="272" r:id="rId27"/>
    <p:sldId id="277" r:id="rId28"/>
    <p:sldId id="279" r:id="rId29"/>
    <p:sldId id="278" r:id="rId30"/>
    <p:sldId id="280"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E9E6DF"/>
    <a:srgbClr val="0DFFF9"/>
    <a:srgbClr val="302F7D"/>
    <a:srgbClr val="F5F3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738" y="60"/>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8/10/relationships/authors" Target="authors.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11/19/2022</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11/19/2022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3.svg"/><Relationship Id="rId7" Type="http://schemas.openxmlformats.org/officeDocument/2006/relationships/image" Target="../media/image17.sv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53517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Pitch Deck</a:t>
            </a:r>
            <a:endParaRPr lang="en-US" dirty="0"/>
          </a:p>
        </p:txBody>
      </p:sp>
      <p:sp>
        <p:nvSpPr>
          <p:cNvPr id="7" name="Slide Number Placeholder 6"/>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636881350"/>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Pitch Deck</a:t>
            </a:r>
            <a:endParaRPr lang="en-US" dirty="0"/>
          </a:p>
        </p:txBody>
      </p:sp>
      <p:sp>
        <p:nvSpPr>
          <p:cNvPr id="7" name="Slide Number Placeholder 6"/>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362720466"/>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Pitch Deck</a:t>
            </a:r>
            <a:endParaRPr lang="en-US" dirty="0"/>
          </a:p>
        </p:txBody>
      </p:sp>
      <p:sp>
        <p:nvSpPr>
          <p:cNvPr id="7" name="Slide Number Placeholder 6"/>
          <p:cNvSpPr>
            <a:spLocks noGrp="1"/>
          </p:cNvSpPr>
          <p:nvPr>
            <p:ph type="sldNum" sz="quarter" idx="12"/>
          </p:nvPr>
        </p:nvSpPr>
        <p:spPr/>
        <p:txBody>
          <a:bodyPr/>
          <a:lstStyle/>
          <a:p>
            <a:fld id="{B5CEABB6-07DC-46E8-9B57-56EC44A396E5}" type="slidenum">
              <a:rPr lang="en-US" smtClean="0"/>
              <a:pPr/>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5320951"/>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Pitch Deck</a:t>
            </a:r>
            <a:endParaRPr lang="en-US" dirty="0"/>
          </a:p>
        </p:txBody>
      </p:sp>
      <p:sp>
        <p:nvSpPr>
          <p:cNvPr id="7" name="Slide Number Placeholder 6"/>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143036708"/>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r>
              <a:rPr lang="en-US"/>
              <a:t>20XX</a:t>
            </a:r>
            <a:endParaRPr lang="en-US" dirty="0"/>
          </a:p>
        </p:txBody>
      </p:sp>
      <p:sp>
        <p:nvSpPr>
          <p:cNvPr id="4" name="Footer Placeholder 3"/>
          <p:cNvSpPr>
            <a:spLocks noGrp="1"/>
          </p:cNvSpPr>
          <p:nvPr>
            <p:ph type="ftr" sz="quarter" idx="11"/>
          </p:nvPr>
        </p:nvSpPr>
        <p:spPr/>
        <p:txBody>
          <a:bodyPr/>
          <a:lstStyle/>
          <a:p>
            <a:r>
              <a:rPr lang="en-US"/>
              <a:t>Pitch Deck</a:t>
            </a:r>
            <a:endParaRPr lang="en-US" dirty="0"/>
          </a:p>
        </p:txBody>
      </p:sp>
      <p:sp>
        <p:nvSpPr>
          <p:cNvPr id="5" name="Slide Number Placeholder 4"/>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14887678"/>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r>
              <a:rPr lang="en-US"/>
              <a:t>20XX</a:t>
            </a:r>
            <a:endParaRPr lang="en-US" dirty="0"/>
          </a:p>
        </p:txBody>
      </p:sp>
      <p:sp>
        <p:nvSpPr>
          <p:cNvPr id="4" name="Footer Placeholder 3"/>
          <p:cNvSpPr>
            <a:spLocks noGrp="1"/>
          </p:cNvSpPr>
          <p:nvPr>
            <p:ph type="ftr" sz="quarter" idx="11"/>
          </p:nvPr>
        </p:nvSpPr>
        <p:spPr/>
        <p:txBody>
          <a:bodyPr/>
          <a:lstStyle/>
          <a:p>
            <a:r>
              <a:rPr lang="en-US"/>
              <a:t>Pitch Deck</a:t>
            </a:r>
            <a:endParaRPr lang="en-US" dirty="0"/>
          </a:p>
        </p:txBody>
      </p:sp>
      <p:sp>
        <p:nvSpPr>
          <p:cNvPr id="5" name="Slide Number Placeholder 4"/>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65873534"/>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Pitch Deck</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384114640"/>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Pitch Deck</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19549882"/>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Content 3 Column">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Content 2 Column">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Pitch Deck</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290111884"/>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Market 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Smart Art">
    <p:spTree>
      <p:nvGrpSpPr>
        <p:cNvPr id="1" name=""/>
        <p:cNvGrpSpPr/>
        <p:nvPr/>
      </p:nvGrpSpPr>
      <p:grpSpPr>
        <a:xfrm>
          <a:off x="0" y="0"/>
          <a:ext cx="0" cy="0"/>
          <a:chOff x="0" y="0"/>
          <a:chExt cx="0" cy="0"/>
        </a:xfrm>
      </p:grpSpPr>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6776"/>
            <a:ext cx="10515600" cy="3697645"/>
          </a:xfrm>
        </p:spPr>
        <p:txBody>
          <a:bodyPr/>
          <a:lstStyle>
            <a:lvl1pPr>
              <a:defRPr>
                <a:solidFill>
                  <a:schemeClr val="tx1">
                    <a:lumMod val="75000"/>
                    <a:lumOff val="25000"/>
                  </a:schemeClr>
                </a:solidFill>
              </a:defRPr>
            </a:lvl1pPr>
          </a:lstStyle>
          <a:p>
            <a:r>
              <a:rPr lang="en-US"/>
              <a:t>Click icon to add SmartArt graphic</a:t>
            </a:r>
            <a:endParaRPr lang="en-US" dirty="0"/>
          </a:p>
        </p:txBody>
      </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3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Pitch Deck</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533563698"/>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Pitch Deck</a:t>
            </a:r>
            <a:endParaRPr lang="en-US" dirty="0"/>
          </a:p>
        </p:txBody>
      </p:sp>
      <p:sp>
        <p:nvSpPr>
          <p:cNvPr id="7" name="Slide Number Placeholder 6"/>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947537003"/>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20XX</a:t>
            </a:r>
            <a:endParaRPr lang="en-US" dirty="0"/>
          </a:p>
        </p:txBody>
      </p:sp>
      <p:sp>
        <p:nvSpPr>
          <p:cNvPr id="8" name="Footer Placeholder 7"/>
          <p:cNvSpPr>
            <a:spLocks noGrp="1"/>
          </p:cNvSpPr>
          <p:nvPr>
            <p:ph type="ftr" sz="quarter" idx="11"/>
          </p:nvPr>
        </p:nvSpPr>
        <p:spPr/>
        <p:txBody>
          <a:bodyPr/>
          <a:lstStyle/>
          <a:p>
            <a:r>
              <a:rPr lang="en-US"/>
              <a:t>Pitch Deck</a:t>
            </a:r>
            <a:endParaRPr lang="en-US" dirty="0"/>
          </a:p>
        </p:txBody>
      </p:sp>
      <p:sp>
        <p:nvSpPr>
          <p:cNvPr id="9" name="Slide Number Placeholder 8"/>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88254739"/>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20XX</a:t>
            </a:r>
            <a:endParaRPr lang="en-US" dirty="0"/>
          </a:p>
        </p:txBody>
      </p:sp>
      <p:sp>
        <p:nvSpPr>
          <p:cNvPr id="4" name="Footer Placeholder 3"/>
          <p:cNvSpPr>
            <a:spLocks noGrp="1"/>
          </p:cNvSpPr>
          <p:nvPr>
            <p:ph type="ftr" sz="quarter" idx="11"/>
          </p:nvPr>
        </p:nvSpPr>
        <p:spPr/>
        <p:txBody>
          <a:bodyPr/>
          <a:lstStyle/>
          <a:p>
            <a:r>
              <a:rPr lang="en-US"/>
              <a:t>Pitch Deck</a:t>
            </a:r>
            <a:endParaRPr lang="en-US" dirty="0"/>
          </a:p>
        </p:txBody>
      </p:sp>
      <p:sp>
        <p:nvSpPr>
          <p:cNvPr id="5" name="Slide Number Placeholder 4"/>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41770688"/>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20XX</a:t>
            </a:r>
            <a:endParaRPr lang="en-US" dirty="0"/>
          </a:p>
        </p:txBody>
      </p:sp>
      <p:sp>
        <p:nvSpPr>
          <p:cNvPr id="3" name="Footer Placeholder 2"/>
          <p:cNvSpPr>
            <a:spLocks noGrp="1"/>
          </p:cNvSpPr>
          <p:nvPr>
            <p:ph type="ftr" sz="quarter" idx="11"/>
          </p:nvPr>
        </p:nvSpPr>
        <p:spPr/>
        <p:txBody>
          <a:bodyPr/>
          <a:lstStyle/>
          <a:p>
            <a:r>
              <a:rPr lang="en-US"/>
              <a:t>Pitch Deck</a:t>
            </a:r>
            <a:endParaRPr lang="en-US" dirty="0"/>
          </a:p>
        </p:txBody>
      </p:sp>
      <p:sp>
        <p:nvSpPr>
          <p:cNvPr id="4" name="Slide Number Placeholder 3"/>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746966250"/>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Pitch Deck</a:t>
            </a:r>
            <a:endParaRPr lang="en-US" dirty="0"/>
          </a:p>
        </p:txBody>
      </p:sp>
      <p:sp>
        <p:nvSpPr>
          <p:cNvPr id="7" name="Slide Number Placeholder 6"/>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495383830"/>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Pitch Deck</a:t>
            </a:r>
            <a:endParaRPr lang="en-US" dirty="0"/>
          </a:p>
        </p:txBody>
      </p:sp>
      <p:sp>
        <p:nvSpPr>
          <p:cNvPr id="7" name="Slide Number Placeholder 6"/>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18984566"/>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20XX</a:t>
            </a:r>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Pitch Deck</a:t>
            </a:r>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433653158"/>
      </p:ext>
    </p:extLst>
  </p:cSld>
  <p:clrMap bg1="dk1" tx1="lt1" bg2="dk2" tx2="lt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 id="2147483754" r:id="rId17"/>
    <p:sldLayoutId id="2147483688" r:id="rId18"/>
    <p:sldLayoutId id="2147483694" r:id="rId19"/>
    <p:sldLayoutId id="2147483673" r:id="rId20"/>
    <p:sldLayoutId id="2147483676" r:id="rId21"/>
    <p:sldLayoutId id="2147483699" r:id="rId22"/>
    <p:sldLayoutId id="2147483700" r:id="rId23"/>
    <p:sldLayoutId id="2147483692" r:id="rId24"/>
    <p:sldLayoutId id="2147483681" r:id="rId25"/>
    <p:sldLayoutId id="2147483696" r:id="rId26"/>
  </p:sldLayoutIdLst>
  <p:hf hdr="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rawpixel.com/image/107004/thank-you-note-cup-coffee" TargetMode="External"/><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44DC7DF-3BB3-FBD5-8010-E6A89D2E53F0}"/>
              </a:ext>
            </a:extLst>
          </p:cNvPr>
          <p:cNvGraphicFramePr>
            <a:graphicFrameLocks noGrp="1"/>
          </p:cNvGraphicFramePr>
          <p:nvPr>
            <p:extLst>
              <p:ext uri="{D42A27DB-BD31-4B8C-83A1-F6EECF244321}">
                <p14:modId xmlns:p14="http://schemas.microsoft.com/office/powerpoint/2010/main" val="1009909331"/>
              </p:ext>
            </p:extLst>
          </p:nvPr>
        </p:nvGraphicFramePr>
        <p:xfrm>
          <a:off x="1055107" y="1830227"/>
          <a:ext cx="10081786" cy="4406329"/>
        </p:xfrm>
        <a:graphic>
          <a:graphicData uri="http://schemas.openxmlformats.org/drawingml/2006/table">
            <a:tbl>
              <a:tblPr firstRow="1" firstCol="1" bandRow="1">
                <a:tableStyleId>{5C22544A-7EE6-4342-B048-85BDC9FD1C3A}</a:tableStyleId>
              </a:tblPr>
              <a:tblGrid>
                <a:gridCol w="1051150">
                  <a:extLst>
                    <a:ext uri="{9D8B030D-6E8A-4147-A177-3AD203B41FA5}">
                      <a16:colId xmlns:a16="http://schemas.microsoft.com/office/drawing/2014/main" val="1030962423"/>
                    </a:ext>
                  </a:extLst>
                </a:gridCol>
                <a:gridCol w="4002965">
                  <a:extLst>
                    <a:ext uri="{9D8B030D-6E8A-4147-A177-3AD203B41FA5}">
                      <a16:colId xmlns:a16="http://schemas.microsoft.com/office/drawing/2014/main" val="4232204221"/>
                    </a:ext>
                  </a:extLst>
                </a:gridCol>
                <a:gridCol w="5027671">
                  <a:extLst>
                    <a:ext uri="{9D8B030D-6E8A-4147-A177-3AD203B41FA5}">
                      <a16:colId xmlns:a16="http://schemas.microsoft.com/office/drawing/2014/main" val="2443884929"/>
                    </a:ext>
                  </a:extLst>
                </a:gridCol>
              </a:tblGrid>
              <a:tr h="363519">
                <a:tc gridSpan="3">
                  <a:txBody>
                    <a:bodyPr/>
                    <a:lstStyle/>
                    <a:p>
                      <a:pPr algn="ctr">
                        <a:lnSpc>
                          <a:spcPct val="107000"/>
                        </a:lnSpc>
                        <a:spcAft>
                          <a:spcPts val="800"/>
                        </a:spcAft>
                      </a:pPr>
                      <a:r>
                        <a:rPr lang="en-IN" sz="2400" b="0" dirty="0">
                          <a:solidFill>
                            <a:schemeClr val="tx1"/>
                          </a:solidFill>
                          <a:effectLst/>
                          <a:latin typeface="Times New Roman" panose="02020603050405020304" pitchFamily="18" charset="0"/>
                          <a:cs typeface="Times New Roman" panose="02020603050405020304" pitchFamily="18" charset="0"/>
                        </a:rPr>
                        <a:t>TITLE: </a:t>
                      </a:r>
                      <a:r>
                        <a:rPr lang="en-IN" sz="2400" dirty="0">
                          <a:solidFill>
                            <a:schemeClr val="tx1"/>
                          </a:solidFill>
                          <a:effectLst/>
                          <a:latin typeface="Times New Roman" panose="02020603050405020304" pitchFamily="18" charset="0"/>
                          <a:cs typeface="Times New Roman" panose="02020603050405020304" pitchFamily="18" charset="0"/>
                        </a:rPr>
                        <a:t>TOLL PLAZA COLLECTION</a:t>
                      </a:r>
                      <a:endParaRPr lang="en-IN"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015744173"/>
                  </a:ext>
                </a:extLst>
              </a:tr>
              <a:tr h="363519">
                <a:tc gridSpan="3">
                  <a:txBody>
                    <a:bodyPr/>
                    <a:lstStyle/>
                    <a:p>
                      <a:pPr algn="ctr">
                        <a:lnSpc>
                          <a:spcPct val="107000"/>
                        </a:lnSpc>
                        <a:spcAft>
                          <a:spcPts val="800"/>
                        </a:spcAft>
                      </a:pPr>
                      <a:r>
                        <a:rPr lang="en-IN" sz="2400" b="0" dirty="0">
                          <a:solidFill>
                            <a:schemeClr val="tx1"/>
                          </a:solidFill>
                          <a:effectLst/>
                          <a:latin typeface="Times New Roman" panose="02020603050405020304" pitchFamily="18" charset="0"/>
                          <a:cs typeface="Times New Roman" panose="02020603050405020304" pitchFamily="18" charset="0"/>
                        </a:rPr>
                        <a:t>FACULTY: </a:t>
                      </a:r>
                      <a:r>
                        <a:rPr lang="en-IN" sz="2400" b="1" dirty="0">
                          <a:solidFill>
                            <a:schemeClr val="tx1"/>
                          </a:solidFill>
                          <a:effectLst/>
                          <a:latin typeface="Times New Roman" panose="02020603050405020304" pitchFamily="18" charset="0"/>
                          <a:cs typeface="Times New Roman" panose="02020603050405020304" pitchFamily="18" charset="0"/>
                        </a:rPr>
                        <a:t>UMA MAHESWARI</a:t>
                      </a:r>
                      <a:endParaRPr lang="en-IN" sz="2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418639942"/>
                  </a:ext>
                </a:extLst>
              </a:tr>
              <a:tr h="363519">
                <a:tc gridSpan="3">
                  <a:txBody>
                    <a:bodyPr/>
                    <a:lstStyle/>
                    <a:p>
                      <a:pPr algn="ctr">
                        <a:lnSpc>
                          <a:spcPct val="107000"/>
                        </a:lnSpc>
                        <a:spcAft>
                          <a:spcPts val="800"/>
                        </a:spcAft>
                      </a:pPr>
                      <a:r>
                        <a:rPr lang="en-IN" sz="2400" b="0" dirty="0">
                          <a:solidFill>
                            <a:schemeClr val="tx1"/>
                          </a:solidFill>
                          <a:effectLst/>
                          <a:latin typeface="Times New Roman" panose="02020603050405020304" pitchFamily="18" charset="0"/>
                          <a:cs typeface="Times New Roman" panose="02020603050405020304" pitchFamily="18" charset="0"/>
                        </a:rPr>
                        <a:t>COURSE NAME: </a:t>
                      </a:r>
                      <a:r>
                        <a:rPr lang="en-US" sz="2400" b="0" dirty="0">
                          <a:solidFill>
                            <a:schemeClr val="tx1"/>
                          </a:solidFill>
                          <a:effectLst/>
                          <a:latin typeface="Times New Roman" panose="02020603050405020304" pitchFamily="18" charset="0"/>
                          <a:cs typeface="Times New Roman" panose="02020603050405020304" pitchFamily="18" charset="0"/>
                        </a:rPr>
                        <a:t> </a:t>
                      </a:r>
                      <a:r>
                        <a:rPr lang="en-US" sz="2400" b="1" dirty="0">
                          <a:solidFill>
                            <a:schemeClr val="tx1"/>
                          </a:solidFill>
                          <a:effectLst/>
                          <a:latin typeface="Times New Roman" panose="02020603050405020304" pitchFamily="18" charset="0"/>
                          <a:cs typeface="Times New Roman" panose="02020603050405020304" pitchFamily="18" charset="0"/>
                        </a:rPr>
                        <a:t>TECHNICAL ANSWERS FOR REAL WORD PROBLEMS</a:t>
                      </a:r>
                      <a:endParaRPr lang="en-IN" sz="2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059587388"/>
                  </a:ext>
                </a:extLst>
              </a:tr>
              <a:tr h="363519">
                <a:tc gridSpan="3">
                  <a:txBody>
                    <a:bodyPr/>
                    <a:lstStyle/>
                    <a:p>
                      <a:pPr algn="ctr">
                        <a:lnSpc>
                          <a:spcPct val="107000"/>
                        </a:lnSpc>
                        <a:spcAft>
                          <a:spcPts val="800"/>
                        </a:spcAft>
                      </a:pPr>
                      <a:r>
                        <a:rPr lang="en-IN" sz="2400" b="0" dirty="0">
                          <a:solidFill>
                            <a:schemeClr val="tx1"/>
                          </a:solidFill>
                          <a:effectLst/>
                          <a:latin typeface="Times New Roman" panose="02020603050405020304" pitchFamily="18" charset="0"/>
                          <a:cs typeface="Times New Roman" panose="02020603050405020304" pitchFamily="18" charset="0"/>
                        </a:rPr>
                        <a:t>COURSE CODE: </a:t>
                      </a:r>
                      <a:r>
                        <a:rPr lang="en-IN" sz="2400" dirty="0">
                          <a:solidFill>
                            <a:schemeClr val="tx1"/>
                          </a:solidFill>
                          <a:effectLst/>
                          <a:latin typeface="Times New Roman" panose="02020603050405020304" pitchFamily="18" charset="0"/>
                          <a:cs typeface="Times New Roman" panose="02020603050405020304" pitchFamily="18" charset="0"/>
                        </a:rPr>
                        <a:t>SWE1901</a:t>
                      </a:r>
                      <a:endParaRPr lang="en-IN"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117573255"/>
                  </a:ext>
                </a:extLst>
              </a:tr>
              <a:tr h="363519">
                <a:tc gridSpan="3">
                  <a:txBody>
                    <a:bodyPr/>
                    <a:lstStyle/>
                    <a:p>
                      <a:pPr algn="ctr">
                        <a:lnSpc>
                          <a:spcPct val="107000"/>
                        </a:lnSpc>
                        <a:spcAft>
                          <a:spcPts val="800"/>
                        </a:spcAft>
                      </a:pPr>
                      <a:r>
                        <a:rPr lang="en-IN" sz="2400" b="0" dirty="0">
                          <a:solidFill>
                            <a:schemeClr val="tx1"/>
                          </a:solidFill>
                          <a:effectLst/>
                          <a:latin typeface="Times New Roman" panose="02020603050405020304" pitchFamily="18" charset="0"/>
                          <a:cs typeface="Times New Roman" panose="02020603050405020304" pitchFamily="18" charset="0"/>
                        </a:rPr>
                        <a:t>TEAM NUMBER: </a:t>
                      </a:r>
                      <a:r>
                        <a:rPr lang="en-IN" sz="2400" b="1" dirty="0">
                          <a:solidFill>
                            <a:schemeClr val="tx1"/>
                          </a:solidFill>
                          <a:effectLst/>
                          <a:latin typeface="Times New Roman" panose="02020603050405020304" pitchFamily="18" charset="0"/>
                          <a:cs typeface="Times New Roman" panose="02020603050405020304" pitchFamily="18" charset="0"/>
                        </a:rPr>
                        <a:t>1</a:t>
                      </a:r>
                      <a:endParaRPr lang="en-IN"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718837788"/>
                  </a:ext>
                </a:extLst>
              </a:tr>
              <a:tr h="363519">
                <a:tc gridSpan="3">
                  <a:txBody>
                    <a:bodyPr/>
                    <a:lstStyle/>
                    <a:p>
                      <a:pPr algn="ctr">
                        <a:lnSpc>
                          <a:spcPct val="107000"/>
                        </a:lnSpc>
                        <a:spcAft>
                          <a:spcPts val="800"/>
                        </a:spcAft>
                      </a:pPr>
                      <a:r>
                        <a:rPr lang="en-IN" sz="2400" dirty="0">
                          <a:solidFill>
                            <a:schemeClr val="tx1"/>
                          </a:solidFill>
                          <a:effectLst/>
                          <a:latin typeface="Times New Roman" panose="02020603050405020304" pitchFamily="18" charset="0"/>
                          <a:cs typeface="Times New Roman" panose="02020603050405020304" pitchFamily="18" charset="0"/>
                        </a:rPr>
                        <a:t>TEAM MEMBERS</a:t>
                      </a:r>
                      <a:endParaRPr lang="en-IN"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554852515"/>
                  </a:ext>
                </a:extLst>
              </a:tr>
              <a:tr h="363519">
                <a:tc>
                  <a:txBody>
                    <a:bodyPr/>
                    <a:lstStyle/>
                    <a:p>
                      <a:pPr algn="ctr">
                        <a:lnSpc>
                          <a:spcPct val="107000"/>
                        </a:lnSpc>
                        <a:spcAft>
                          <a:spcPts val="800"/>
                        </a:spcAft>
                      </a:pPr>
                      <a:r>
                        <a:rPr lang="en-IN" sz="2400">
                          <a:solidFill>
                            <a:schemeClr val="tx1"/>
                          </a:solidFill>
                          <a:effectLst/>
                          <a:latin typeface="Times New Roman" panose="02020603050405020304" pitchFamily="18" charset="0"/>
                          <a:cs typeface="Times New Roman" panose="02020603050405020304" pitchFamily="18" charset="0"/>
                        </a:rPr>
                        <a:t>S.NO</a:t>
                      </a:r>
                      <a:endParaRPr lang="en-IN" sz="2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800"/>
                        </a:spcAft>
                      </a:pPr>
                      <a:r>
                        <a:rPr lang="en-IN" sz="2400" b="1" dirty="0">
                          <a:solidFill>
                            <a:schemeClr val="tx1"/>
                          </a:solidFill>
                          <a:effectLst/>
                          <a:latin typeface="Times New Roman" panose="02020603050405020304" pitchFamily="18" charset="0"/>
                          <a:cs typeface="Times New Roman" panose="02020603050405020304" pitchFamily="18" charset="0"/>
                        </a:rPr>
                        <a:t>NAME</a:t>
                      </a:r>
                      <a:endParaRPr lang="en-IN" sz="2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800"/>
                        </a:spcAft>
                      </a:pPr>
                      <a:r>
                        <a:rPr lang="en-IN" sz="2400" b="1" dirty="0">
                          <a:solidFill>
                            <a:schemeClr val="tx1"/>
                          </a:solidFill>
                          <a:effectLst/>
                          <a:latin typeface="Times New Roman" panose="02020603050405020304" pitchFamily="18" charset="0"/>
                          <a:cs typeface="Times New Roman" panose="02020603050405020304" pitchFamily="18" charset="0"/>
                        </a:rPr>
                        <a:t>REGISTER NUMBER</a:t>
                      </a:r>
                      <a:endParaRPr lang="en-IN" sz="2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03123817"/>
                  </a:ext>
                </a:extLst>
              </a:tr>
              <a:tr h="363519">
                <a:tc>
                  <a:txBody>
                    <a:bodyPr/>
                    <a:lstStyle/>
                    <a:p>
                      <a:pPr algn="ctr">
                        <a:lnSpc>
                          <a:spcPct val="107000"/>
                        </a:lnSpc>
                        <a:spcAft>
                          <a:spcPts val="800"/>
                        </a:spcAft>
                      </a:pPr>
                      <a:r>
                        <a:rPr lang="en-IN"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7000"/>
                        </a:lnSpc>
                        <a:spcAft>
                          <a:spcPts val="800"/>
                        </a:spcAft>
                      </a:pPr>
                      <a:r>
                        <a:rPr lang="en-IN"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A.MOHITH</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800"/>
                        </a:spcAft>
                      </a:pPr>
                      <a:r>
                        <a:rPr lang="en-IN"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19MIS1007</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33871669"/>
                  </a:ext>
                </a:extLst>
              </a:tr>
              <a:tr h="363519">
                <a:tc>
                  <a:txBody>
                    <a:bodyPr/>
                    <a:lstStyle/>
                    <a:p>
                      <a:pPr algn="ctr">
                        <a:lnSpc>
                          <a:spcPct val="107000"/>
                        </a:lnSpc>
                        <a:spcAft>
                          <a:spcPts val="800"/>
                        </a:spcAft>
                      </a:pPr>
                      <a:r>
                        <a:rPr lang="en-IN" sz="2400" dirty="0">
                          <a:solidFill>
                            <a:schemeClr val="tx1"/>
                          </a:solidFill>
                          <a:effectLst/>
                          <a:latin typeface="Times New Roman" panose="02020603050405020304" pitchFamily="18" charset="0"/>
                          <a:cs typeface="Times New Roman" panose="02020603050405020304" pitchFamily="18" charset="0"/>
                        </a:rPr>
                        <a:t>2.</a:t>
                      </a:r>
                      <a:endParaRPr lang="en-IN"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7000"/>
                        </a:lnSpc>
                        <a:spcAft>
                          <a:spcPts val="800"/>
                        </a:spcAft>
                      </a:pPr>
                      <a:r>
                        <a:rPr lang="en-IN" sz="2400">
                          <a:solidFill>
                            <a:schemeClr val="tx1"/>
                          </a:solidFill>
                          <a:effectLst/>
                          <a:latin typeface="Times New Roman" panose="02020603050405020304" pitchFamily="18" charset="0"/>
                          <a:cs typeface="Times New Roman" panose="02020603050405020304" pitchFamily="18" charset="0"/>
                        </a:rPr>
                        <a:t>B. RAJESH</a:t>
                      </a:r>
                      <a:endParaRPr lang="en-IN" sz="2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800"/>
                        </a:spcAft>
                      </a:pPr>
                      <a:r>
                        <a:rPr lang="en-IN" sz="2400">
                          <a:solidFill>
                            <a:schemeClr val="tx1"/>
                          </a:solidFill>
                          <a:effectLst/>
                          <a:latin typeface="Times New Roman" panose="02020603050405020304" pitchFamily="18" charset="0"/>
                          <a:cs typeface="Times New Roman" panose="02020603050405020304" pitchFamily="18" charset="0"/>
                        </a:rPr>
                        <a:t>19MIS1019</a:t>
                      </a:r>
                      <a:endParaRPr lang="en-IN" sz="2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777848"/>
                  </a:ext>
                </a:extLst>
              </a:tr>
              <a:tr h="363519">
                <a:tc>
                  <a:txBody>
                    <a:bodyPr/>
                    <a:lstStyle/>
                    <a:p>
                      <a:pPr algn="ctr">
                        <a:lnSpc>
                          <a:spcPct val="107000"/>
                        </a:lnSpc>
                        <a:spcAft>
                          <a:spcPts val="800"/>
                        </a:spcAft>
                      </a:pPr>
                      <a:r>
                        <a:rPr lang="en-IN" sz="2400" dirty="0">
                          <a:solidFill>
                            <a:schemeClr val="tx1"/>
                          </a:solidFill>
                          <a:effectLst/>
                          <a:latin typeface="Times New Roman" panose="02020603050405020304" pitchFamily="18" charset="0"/>
                          <a:cs typeface="Times New Roman" panose="02020603050405020304" pitchFamily="18" charset="0"/>
                        </a:rPr>
                        <a:t>3.</a:t>
                      </a:r>
                      <a:endParaRPr lang="en-IN"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7000"/>
                        </a:lnSpc>
                        <a:spcAft>
                          <a:spcPts val="800"/>
                        </a:spcAft>
                      </a:pPr>
                      <a:r>
                        <a:rPr lang="en-IN" sz="2400" dirty="0">
                          <a:solidFill>
                            <a:schemeClr val="tx1"/>
                          </a:solidFill>
                          <a:effectLst/>
                          <a:latin typeface="Times New Roman" panose="02020603050405020304" pitchFamily="18" charset="0"/>
                          <a:cs typeface="Times New Roman" panose="02020603050405020304" pitchFamily="18" charset="0"/>
                        </a:rPr>
                        <a:t>K. MANISH KUMAR</a:t>
                      </a:r>
                      <a:endParaRPr lang="en-IN"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800"/>
                        </a:spcAft>
                      </a:pPr>
                      <a:r>
                        <a:rPr lang="en-IN" sz="2400">
                          <a:solidFill>
                            <a:schemeClr val="tx1"/>
                          </a:solidFill>
                          <a:effectLst/>
                          <a:latin typeface="Times New Roman" panose="02020603050405020304" pitchFamily="18" charset="0"/>
                          <a:cs typeface="Times New Roman" panose="02020603050405020304" pitchFamily="18" charset="0"/>
                        </a:rPr>
                        <a:t>19MIS1022</a:t>
                      </a:r>
                      <a:endParaRPr lang="en-IN" sz="2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12477206"/>
                  </a:ext>
                </a:extLst>
              </a:tr>
              <a:tr h="363519">
                <a:tc>
                  <a:txBody>
                    <a:bodyPr/>
                    <a:lstStyle/>
                    <a:p>
                      <a:pPr algn="ctr">
                        <a:lnSpc>
                          <a:spcPct val="107000"/>
                        </a:lnSpc>
                        <a:spcAft>
                          <a:spcPts val="800"/>
                        </a:spcAft>
                      </a:pPr>
                      <a:r>
                        <a:rPr lang="en-IN" sz="2400" dirty="0">
                          <a:solidFill>
                            <a:schemeClr val="tx1"/>
                          </a:solidFill>
                          <a:effectLst/>
                          <a:latin typeface="Times New Roman" panose="02020603050405020304" pitchFamily="18" charset="0"/>
                          <a:cs typeface="Times New Roman" panose="02020603050405020304" pitchFamily="18" charset="0"/>
                        </a:rPr>
                        <a:t>4.</a:t>
                      </a:r>
                      <a:endParaRPr lang="en-IN"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7000"/>
                        </a:lnSpc>
                        <a:spcAft>
                          <a:spcPts val="800"/>
                        </a:spcAft>
                      </a:pPr>
                      <a:r>
                        <a:rPr lang="en-IN" sz="2400" dirty="0">
                          <a:solidFill>
                            <a:schemeClr val="tx1"/>
                          </a:solidFill>
                          <a:effectLst/>
                          <a:latin typeface="Times New Roman" panose="02020603050405020304" pitchFamily="18" charset="0"/>
                          <a:cs typeface="Times New Roman" panose="02020603050405020304" pitchFamily="18" charset="0"/>
                        </a:rPr>
                        <a:t>C. SIVA</a:t>
                      </a:r>
                      <a:endParaRPr lang="en-IN"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800"/>
                        </a:spcAft>
                      </a:pPr>
                      <a:r>
                        <a:rPr lang="en-IN" sz="2400" dirty="0">
                          <a:solidFill>
                            <a:schemeClr val="tx1"/>
                          </a:solidFill>
                          <a:effectLst/>
                          <a:latin typeface="Times New Roman" panose="02020603050405020304" pitchFamily="18" charset="0"/>
                          <a:cs typeface="Times New Roman" panose="02020603050405020304" pitchFamily="18" charset="0"/>
                        </a:rPr>
                        <a:t>19MIS1075</a:t>
                      </a:r>
                      <a:endParaRPr lang="en-IN"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82320175"/>
                  </a:ext>
                </a:extLst>
              </a:tr>
            </a:tbl>
          </a:graphicData>
        </a:graphic>
      </p:graphicFrame>
      <p:pic>
        <p:nvPicPr>
          <p:cNvPr id="8" name="Picture 7">
            <a:extLst>
              <a:ext uri="{FF2B5EF4-FFF2-40B4-BE49-F238E27FC236}">
                <a16:creationId xmlns:a16="http://schemas.microsoft.com/office/drawing/2014/main" id="{436C454E-5078-DB47-0BE8-CF20790466BA}"/>
              </a:ext>
            </a:extLst>
          </p:cNvPr>
          <p:cNvPicPr>
            <a:picLocks noChangeAspect="1"/>
          </p:cNvPicPr>
          <p:nvPr/>
        </p:nvPicPr>
        <p:blipFill>
          <a:blip r:embed="rId2"/>
          <a:srcRect/>
          <a:stretch/>
        </p:blipFill>
        <p:spPr>
          <a:xfrm>
            <a:off x="3319550" y="128099"/>
            <a:ext cx="5552900" cy="1542471"/>
          </a:xfrm>
          <a:prstGeom prst="rect">
            <a:avLst/>
          </a:prstGeom>
          <a:solidFill>
            <a:srgbClr val="E6E6E6"/>
          </a:solidFill>
        </p:spPr>
      </p:pic>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63DF-7849-CA17-027A-AAC0354C9255}"/>
              </a:ext>
            </a:extLst>
          </p:cNvPr>
          <p:cNvSpPr>
            <a:spLocks noGrp="1"/>
          </p:cNvSpPr>
          <p:nvPr>
            <p:ph type="title"/>
          </p:nvPr>
        </p:nvSpPr>
        <p:spPr>
          <a:xfrm>
            <a:off x="913796" y="145143"/>
            <a:ext cx="10353761" cy="1326321"/>
          </a:xfrm>
        </p:spPr>
        <p:txBody>
          <a:bodyPr>
            <a:normAutofit/>
          </a:bodyPr>
          <a:lstStyle/>
          <a:p>
            <a:r>
              <a:rPr lang="en-IN" sz="5400" dirty="0">
                <a:effectLst/>
                <a:latin typeface="Times New Roman" panose="02020603050405020304" pitchFamily="18" charset="0"/>
                <a:cs typeface="Times New Roman" panose="02020603050405020304" pitchFamily="18" charset="0"/>
              </a:rPr>
              <a:t>REQUIREMENTS</a:t>
            </a:r>
          </a:p>
        </p:txBody>
      </p:sp>
      <p:sp>
        <p:nvSpPr>
          <p:cNvPr id="3" name="Content Placeholder 2">
            <a:extLst>
              <a:ext uri="{FF2B5EF4-FFF2-40B4-BE49-F238E27FC236}">
                <a16:creationId xmlns:a16="http://schemas.microsoft.com/office/drawing/2014/main" id="{6C167EAC-F44E-D265-CAC3-C5CD498DFAB9}"/>
              </a:ext>
            </a:extLst>
          </p:cNvPr>
          <p:cNvSpPr>
            <a:spLocks noGrp="1"/>
          </p:cNvSpPr>
          <p:nvPr>
            <p:ph idx="1"/>
          </p:nvPr>
        </p:nvSpPr>
        <p:spPr>
          <a:xfrm>
            <a:off x="913795" y="1733207"/>
            <a:ext cx="10353762" cy="4609536"/>
          </a:xfrm>
        </p:spPr>
        <p:txBody>
          <a:bodyPr>
            <a:normAutofit/>
          </a:bodyPr>
          <a:lstStyle/>
          <a:p>
            <a:pPr marL="0" indent="0" algn="just">
              <a:buNone/>
            </a:pPr>
            <a:r>
              <a:rPr lang="en-US" sz="3200" b="1" dirty="0">
                <a:effectLst/>
                <a:latin typeface="Times New Roman" panose="02020603050405020304" pitchFamily="18" charset="0"/>
                <a:cs typeface="Times New Roman" panose="02020603050405020304" pitchFamily="18" charset="0"/>
              </a:rPr>
              <a:t>Hardware requirements</a:t>
            </a:r>
          </a:p>
          <a:p>
            <a:pPr lvl="1" algn="just"/>
            <a:r>
              <a:rPr lang="en-US" sz="2600" dirty="0">
                <a:latin typeface="Times New Roman" panose="02020603050405020304" pitchFamily="18" charset="0"/>
                <a:cs typeface="Times New Roman" panose="02020603050405020304" pitchFamily="18" charset="0"/>
              </a:rPr>
              <a:t>Computer</a:t>
            </a:r>
          </a:p>
          <a:p>
            <a:pPr marL="0" indent="0" algn="just">
              <a:buNone/>
            </a:pPr>
            <a:r>
              <a:rPr lang="en-US" sz="3200" b="1" dirty="0">
                <a:effectLst/>
                <a:latin typeface="Times New Roman" panose="02020603050405020304" pitchFamily="18" charset="0"/>
                <a:cs typeface="Times New Roman" panose="02020603050405020304" pitchFamily="18" charset="0"/>
              </a:rPr>
              <a:t>Software requirements</a:t>
            </a:r>
          </a:p>
          <a:p>
            <a:pPr lvl="1" algn="just"/>
            <a:r>
              <a:rPr lang="en-US" sz="2600" dirty="0">
                <a:effectLst/>
                <a:latin typeface="Times New Roman" panose="02020603050405020304" pitchFamily="18" charset="0"/>
                <a:cs typeface="Times New Roman" panose="02020603050405020304" pitchFamily="18" charset="0"/>
              </a:rPr>
              <a:t>Operating system(windows)</a:t>
            </a:r>
          </a:p>
          <a:p>
            <a:pPr lvl="1" algn="just"/>
            <a:r>
              <a:rPr lang="en-US" sz="2600" dirty="0">
                <a:effectLst/>
                <a:latin typeface="Times New Roman" panose="02020603050405020304" pitchFamily="18" charset="0"/>
                <a:cs typeface="Times New Roman" panose="02020603050405020304" pitchFamily="18" charset="0"/>
              </a:rPr>
              <a:t>Xampp server</a:t>
            </a:r>
          </a:p>
          <a:p>
            <a:pPr lvl="1" algn="just"/>
            <a:r>
              <a:rPr lang="en-US" sz="2600" dirty="0">
                <a:effectLst/>
                <a:latin typeface="Times New Roman" panose="02020603050405020304" pitchFamily="18" charset="0"/>
                <a:cs typeface="Times New Roman" panose="02020603050405020304" pitchFamily="18" charset="0"/>
              </a:rPr>
              <a:t>NetBeans ide</a:t>
            </a:r>
          </a:p>
        </p:txBody>
      </p:sp>
    </p:spTree>
    <p:extLst>
      <p:ext uri="{BB962C8B-B14F-4D97-AF65-F5344CB8AC3E}">
        <p14:creationId xmlns:p14="http://schemas.microsoft.com/office/powerpoint/2010/main" val="2830143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63DF-7849-CA17-027A-AAC0354C9255}"/>
              </a:ext>
            </a:extLst>
          </p:cNvPr>
          <p:cNvSpPr>
            <a:spLocks noGrp="1"/>
          </p:cNvSpPr>
          <p:nvPr>
            <p:ph type="title"/>
          </p:nvPr>
        </p:nvSpPr>
        <p:spPr>
          <a:xfrm>
            <a:off x="913793" y="49089"/>
            <a:ext cx="10353761" cy="1326321"/>
          </a:xfrm>
        </p:spPr>
        <p:txBody>
          <a:bodyPr>
            <a:normAutofit/>
          </a:bodyPr>
          <a:lstStyle/>
          <a:p>
            <a:r>
              <a:rPr lang="en-IN" sz="5400" dirty="0">
                <a:effectLst/>
                <a:latin typeface="Times New Roman" panose="02020603050405020304" pitchFamily="18" charset="0"/>
                <a:cs typeface="Times New Roman" panose="02020603050405020304" pitchFamily="18" charset="0"/>
              </a:rPr>
              <a:t>DESIGN</a:t>
            </a:r>
          </a:p>
        </p:txBody>
      </p:sp>
      <p:pic>
        <p:nvPicPr>
          <p:cNvPr id="7" name="Picture 6">
            <a:extLst>
              <a:ext uri="{FF2B5EF4-FFF2-40B4-BE49-F238E27FC236}">
                <a16:creationId xmlns:a16="http://schemas.microsoft.com/office/drawing/2014/main" id="{9E2C03BD-C64B-9070-7CD2-A04BB47FE8BC}"/>
              </a:ext>
            </a:extLst>
          </p:cNvPr>
          <p:cNvPicPr>
            <a:picLocks noChangeAspect="1"/>
          </p:cNvPicPr>
          <p:nvPr/>
        </p:nvPicPr>
        <p:blipFill>
          <a:blip r:embed="rId2"/>
          <a:stretch>
            <a:fillRect/>
          </a:stretch>
        </p:blipFill>
        <p:spPr>
          <a:xfrm>
            <a:off x="1664818" y="1174847"/>
            <a:ext cx="8851709" cy="5510336"/>
          </a:xfrm>
          <a:prstGeom prst="rect">
            <a:avLst/>
          </a:prstGeom>
        </p:spPr>
      </p:pic>
    </p:spTree>
    <p:extLst>
      <p:ext uri="{BB962C8B-B14F-4D97-AF65-F5344CB8AC3E}">
        <p14:creationId xmlns:p14="http://schemas.microsoft.com/office/powerpoint/2010/main" val="2309001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63DF-7849-CA17-027A-AAC0354C9255}"/>
              </a:ext>
            </a:extLst>
          </p:cNvPr>
          <p:cNvSpPr>
            <a:spLocks noGrp="1"/>
          </p:cNvSpPr>
          <p:nvPr>
            <p:ph type="title"/>
          </p:nvPr>
        </p:nvSpPr>
        <p:spPr>
          <a:xfrm>
            <a:off x="913793" y="49089"/>
            <a:ext cx="10353761" cy="1326321"/>
          </a:xfrm>
        </p:spPr>
        <p:txBody>
          <a:bodyPr>
            <a:normAutofit/>
          </a:bodyPr>
          <a:lstStyle/>
          <a:p>
            <a:r>
              <a:rPr lang="en-IN" sz="5400" dirty="0">
                <a:effectLst/>
                <a:latin typeface="Times New Roman" panose="02020603050405020304" pitchFamily="18" charset="0"/>
                <a:cs typeface="Times New Roman" panose="02020603050405020304" pitchFamily="18" charset="0"/>
              </a:rPr>
              <a:t>DESIGN</a:t>
            </a:r>
          </a:p>
        </p:txBody>
      </p:sp>
      <p:pic>
        <p:nvPicPr>
          <p:cNvPr id="4" name="Picture 3">
            <a:extLst>
              <a:ext uri="{FF2B5EF4-FFF2-40B4-BE49-F238E27FC236}">
                <a16:creationId xmlns:a16="http://schemas.microsoft.com/office/drawing/2014/main" id="{12D87B44-F56E-F426-D635-6587AD0A82B0}"/>
              </a:ext>
            </a:extLst>
          </p:cNvPr>
          <p:cNvPicPr>
            <a:picLocks noChangeAspect="1"/>
          </p:cNvPicPr>
          <p:nvPr/>
        </p:nvPicPr>
        <p:blipFill>
          <a:blip r:embed="rId2"/>
          <a:stretch>
            <a:fillRect/>
          </a:stretch>
        </p:blipFill>
        <p:spPr>
          <a:xfrm>
            <a:off x="2813539" y="1033352"/>
            <a:ext cx="6347852" cy="5775559"/>
          </a:xfrm>
          <a:prstGeom prst="rect">
            <a:avLst/>
          </a:prstGeom>
        </p:spPr>
      </p:pic>
    </p:spTree>
    <p:extLst>
      <p:ext uri="{BB962C8B-B14F-4D97-AF65-F5344CB8AC3E}">
        <p14:creationId xmlns:p14="http://schemas.microsoft.com/office/powerpoint/2010/main" val="1700505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63DF-7849-CA17-027A-AAC0354C9255}"/>
              </a:ext>
            </a:extLst>
          </p:cNvPr>
          <p:cNvSpPr>
            <a:spLocks noGrp="1"/>
          </p:cNvSpPr>
          <p:nvPr>
            <p:ph type="title"/>
          </p:nvPr>
        </p:nvSpPr>
        <p:spPr>
          <a:xfrm>
            <a:off x="913793" y="49089"/>
            <a:ext cx="10353761" cy="1326321"/>
          </a:xfrm>
        </p:spPr>
        <p:txBody>
          <a:bodyPr>
            <a:normAutofit/>
          </a:bodyPr>
          <a:lstStyle/>
          <a:p>
            <a:r>
              <a:rPr lang="en-IN" sz="5400" dirty="0">
                <a:effectLst/>
                <a:latin typeface="Times New Roman" panose="02020603050405020304" pitchFamily="18" charset="0"/>
                <a:cs typeface="Times New Roman" panose="02020603050405020304" pitchFamily="18" charset="0"/>
              </a:rPr>
              <a:t>DESIGN</a:t>
            </a:r>
          </a:p>
        </p:txBody>
      </p:sp>
      <p:pic>
        <p:nvPicPr>
          <p:cNvPr id="5" name="Picture 4">
            <a:extLst>
              <a:ext uri="{FF2B5EF4-FFF2-40B4-BE49-F238E27FC236}">
                <a16:creationId xmlns:a16="http://schemas.microsoft.com/office/drawing/2014/main" id="{B7280B06-BECD-F2ED-F282-60C2C25658F1}"/>
              </a:ext>
            </a:extLst>
          </p:cNvPr>
          <p:cNvPicPr>
            <a:picLocks noChangeAspect="1"/>
          </p:cNvPicPr>
          <p:nvPr/>
        </p:nvPicPr>
        <p:blipFill>
          <a:blip r:embed="rId2"/>
          <a:stretch>
            <a:fillRect/>
          </a:stretch>
        </p:blipFill>
        <p:spPr>
          <a:xfrm>
            <a:off x="1021311" y="1010394"/>
            <a:ext cx="10138724" cy="5798517"/>
          </a:xfrm>
          <a:prstGeom prst="rect">
            <a:avLst/>
          </a:prstGeom>
        </p:spPr>
      </p:pic>
    </p:spTree>
    <p:extLst>
      <p:ext uri="{BB962C8B-B14F-4D97-AF65-F5344CB8AC3E}">
        <p14:creationId xmlns:p14="http://schemas.microsoft.com/office/powerpoint/2010/main" val="1296068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63DF-7849-CA17-027A-AAC0354C9255}"/>
              </a:ext>
            </a:extLst>
          </p:cNvPr>
          <p:cNvSpPr>
            <a:spLocks noGrp="1"/>
          </p:cNvSpPr>
          <p:nvPr>
            <p:ph type="title"/>
          </p:nvPr>
        </p:nvSpPr>
        <p:spPr>
          <a:xfrm>
            <a:off x="913796" y="145143"/>
            <a:ext cx="10353761" cy="1326321"/>
          </a:xfrm>
        </p:spPr>
        <p:txBody>
          <a:bodyPr>
            <a:normAutofit/>
          </a:bodyPr>
          <a:lstStyle/>
          <a:p>
            <a:r>
              <a:rPr lang="en-IN" sz="5400" dirty="0">
                <a:effectLst/>
                <a:latin typeface="Times New Roman" panose="02020603050405020304" pitchFamily="18" charset="0"/>
                <a:cs typeface="Times New Roman" panose="02020603050405020304" pitchFamily="18" charset="0"/>
              </a:rPr>
              <a:t>MODULES</a:t>
            </a:r>
          </a:p>
        </p:txBody>
      </p:sp>
      <p:sp>
        <p:nvSpPr>
          <p:cNvPr id="3" name="Content Placeholder 2">
            <a:extLst>
              <a:ext uri="{FF2B5EF4-FFF2-40B4-BE49-F238E27FC236}">
                <a16:creationId xmlns:a16="http://schemas.microsoft.com/office/drawing/2014/main" id="{6C167EAC-F44E-D265-CAC3-C5CD498DFAB9}"/>
              </a:ext>
            </a:extLst>
          </p:cNvPr>
          <p:cNvSpPr>
            <a:spLocks noGrp="1"/>
          </p:cNvSpPr>
          <p:nvPr>
            <p:ph idx="1"/>
          </p:nvPr>
        </p:nvSpPr>
        <p:spPr>
          <a:xfrm>
            <a:off x="913795" y="1280160"/>
            <a:ext cx="4403793" cy="5432697"/>
          </a:xfrm>
        </p:spPr>
        <p:txBody>
          <a:bodyPr>
            <a:normAutofit/>
          </a:bodyPr>
          <a:lstStyle/>
          <a:p>
            <a:pPr marL="0" indent="0" algn="just">
              <a:buNone/>
            </a:pPr>
            <a:r>
              <a:rPr lang="en-US" sz="3200" b="1" u="sng" dirty="0">
                <a:latin typeface="Times New Roman" panose="02020603050405020304" pitchFamily="18" charset="0"/>
                <a:cs typeface="Times New Roman" panose="02020603050405020304" pitchFamily="18" charset="0"/>
              </a:rPr>
              <a:t>ADMIN</a:t>
            </a:r>
          </a:p>
          <a:p>
            <a:pPr algn="just"/>
            <a:r>
              <a:rPr lang="en-US" sz="2800" dirty="0">
                <a:effectLst/>
                <a:latin typeface="Times New Roman" panose="02020603050405020304" pitchFamily="18" charset="0"/>
                <a:cs typeface="Times New Roman" panose="02020603050405020304" pitchFamily="18" charset="0"/>
              </a:rPr>
              <a:t>Authentication</a:t>
            </a:r>
          </a:p>
          <a:p>
            <a:pPr algn="just"/>
            <a:r>
              <a:rPr lang="en-US" sz="2800" dirty="0">
                <a:effectLst/>
                <a:latin typeface="Times New Roman" panose="02020603050405020304" pitchFamily="18" charset="0"/>
                <a:cs typeface="Times New Roman" panose="02020603050405020304" pitchFamily="18" charset="0"/>
              </a:rPr>
              <a:t>Toll details modification</a:t>
            </a:r>
          </a:p>
          <a:p>
            <a:pPr algn="just"/>
            <a:r>
              <a:rPr lang="en-US" sz="2800" dirty="0">
                <a:effectLst/>
                <a:latin typeface="Times New Roman" panose="02020603050405020304" pitchFamily="18" charset="0"/>
                <a:cs typeface="Times New Roman" panose="02020603050405020304" pitchFamily="18" charset="0"/>
              </a:rPr>
              <a:t>Rfid verification</a:t>
            </a:r>
          </a:p>
        </p:txBody>
      </p:sp>
      <p:sp>
        <p:nvSpPr>
          <p:cNvPr id="4" name="Content Placeholder 2">
            <a:extLst>
              <a:ext uri="{FF2B5EF4-FFF2-40B4-BE49-F238E27FC236}">
                <a16:creationId xmlns:a16="http://schemas.microsoft.com/office/drawing/2014/main" id="{26B7485A-15DF-4086-8979-5DDB68D662B8}"/>
              </a:ext>
            </a:extLst>
          </p:cNvPr>
          <p:cNvSpPr txBox="1">
            <a:spLocks/>
          </p:cNvSpPr>
          <p:nvPr/>
        </p:nvSpPr>
        <p:spPr>
          <a:xfrm>
            <a:off x="5961752" y="1280159"/>
            <a:ext cx="4403793" cy="543269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lgn="just">
              <a:buNone/>
            </a:pPr>
            <a:r>
              <a:rPr lang="en-US" sz="3200" b="1" u="sng" dirty="0">
                <a:latin typeface="Times New Roman" panose="02020603050405020304" pitchFamily="18" charset="0"/>
                <a:cs typeface="Times New Roman" panose="02020603050405020304" pitchFamily="18" charset="0"/>
              </a:rPr>
              <a:t>USER</a:t>
            </a:r>
          </a:p>
          <a:p>
            <a:pPr algn="just"/>
            <a:r>
              <a:rPr lang="en-US" sz="2800" dirty="0">
                <a:effectLst/>
                <a:latin typeface="Times New Roman" panose="02020603050405020304" pitchFamily="18" charset="0"/>
                <a:cs typeface="Times New Roman" panose="02020603050405020304" pitchFamily="18" charset="0"/>
              </a:rPr>
              <a:t>Travelling details</a:t>
            </a:r>
          </a:p>
          <a:p>
            <a:pPr algn="just"/>
            <a:r>
              <a:rPr lang="en-US" sz="2800" dirty="0">
                <a:effectLst/>
                <a:latin typeface="Times New Roman" panose="02020603050405020304" pitchFamily="18" charset="0"/>
                <a:cs typeface="Times New Roman" panose="02020603050405020304" pitchFamily="18" charset="0"/>
              </a:rPr>
              <a:t>Toll details</a:t>
            </a:r>
          </a:p>
          <a:p>
            <a:pPr algn="just"/>
            <a:r>
              <a:rPr lang="en-US" sz="2800" dirty="0">
                <a:effectLst/>
                <a:latin typeface="Times New Roman" panose="02020603050405020304" pitchFamily="18" charset="0"/>
                <a:cs typeface="Times New Roman" panose="02020603050405020304" pitchFamily="18" charset="0"/>
              </a:rPr>
              <a:t>Payment</a:t>
            </a:r>
          </a:p>
          <a:p>
            <a:pPr algn="just"/>
            <a:r>
              <a:rPr lang="en-US" sz="2800" dirty="0">
                <a:effectLst/>
                <a:latin typeface="Times New Roman" panose="02020603050405020304" pitchFamily="18" charset="0"/>
                <a:cs typeface="Times New Roman" panose="02020603050405020304" pitchFamily="18" charset="0"/>
              </a:rPr>
              <a:t>Record</a:t>
            </a:r>
          </a:p>
          <a:p>
            <a:pPr algn="just"/>
            <a:r>
              <a:rPr lang="en-US" sz="2800" dirty="0">
                <a:effectLst/>
                <a:latin typeface="Times New Roman" panose="02020603050405020304" pitchFamily="18" charset="0"/>
                <a:cs typeface="Times New Roman" panose="02020603050405020304" pitchFamily="18" charset="0"/>
              </a:rPr>
              <a:t>Theft detection</a:t>
            </a:r>
          </a:p>
          <a:p>
            <a:pPr algn="just"/>
            <a:endParaRPr lang="en-US" sz="28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2412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63DF-7849-CA17-027A-AAC0354C9255}"/>
              </a:ext>
            </a:extLst>
          </p:cNvPr>
          <p:cNvSpPr>
            <a:spLocks noGrp="1"/>
          </p:cNvSpPr>
          <p:nvPr>
            <p:ph type="title"/>
          </p:nvPr>
        </p:nvSpPr>
        <p:spPr>
          <a:xfrm>
            <a:off x="913796" y="145143"/>
            <a:ext cx="10353761" cy="1326321"/>
          </a:xfrm>
        </p:spPr>
        <p:txBody>
          <a:bodyPr>
            <a:normAutofit/>
          </a:bodyPr>
          <a:lstStyle/>
          <a:p>
            <a:r>
              <a:rPr lang="en-IN" sz="5400" dirty="0">
                <a:effectLst/>
                <a:latin typeface="Times New Roman" panose="02020603050405020304" pitchFamily="18" charset="0"/>
                <a:cs typeface="Times New Roman" panose="02020603050405020304" pitchFamily="18" charset="0"/>
              </a:rPr>
              <a:t>MODULES</a:t>
            </a:r>
          </a:p>
        </p:txBody>
      </p:sp>
      <p:sp>
        <p:nvSpPr>
          <p:cNvPr id="3" name="Content Placeholder 2">
            <a:extLst>
              <a:ext uri="{FF2B5EF4-FFF2-40B4-BE49-F238E27FC236}">
                <a16:creationId xmlns:a16="http://schemas.microsoft.com/office/drawing/2014/main" id="{6C167EAC-F44E-D265-CAC3-C5CD498DFAB9}"/>
              </a:ext>
            </a:extLst>
          </p:cNvPr>
          <p:cNvSpPr>
            <a:spLocks noGrp="1"/>
          </p:cNvSpPr>
          <p:nvPr>
            <p:ph idx="1"/>
          </p:nvPr>
        </p:nvSpPr>
        <p:spPr>
          <a:xfrm>
            <a:off x="913795" y="1280160"/>
            <a:ext cx="10353761" cy="5432697"/>
          </a:xfrm>
        </p:spPr>
        <p:txBody>
          <a:bodyPr>
            <a:normAutofit/>
          </a:bodyPr>
          <a:lstStyle/>
          <a:p>
            <a:pPr marL="0" indent="0" algn="just">
              <a:buNone/>
            </a:pPr>
            <a:r>
              <a:rPr lang="en-US" sz="3200" b="1" u="sng" dirty="0">
                <a:effectLst/>
                <a:latin typeface="Times New Roman" panose="02020603050405020304" pitchFamily="18" charset="0"/>
                <a:cs typeface="Times New Roman" panose="02020603050405020304" pitchFamily="18" charset="0"/>
              </a:rPr>
              <a:t>Authentication</a:t>
            </a:r>
          </a:p>
          <a:p>
            <a:pPr algn="just"/>
            <a:r>
              <a:rPr lang="en-US" sz="2800" dirty="0">
                <a:effectLst/>
                <a:latin typeface="Times New Roman" panose="02020603050405020304" pitchFamily="18" charset="0"/>
                <a:cs typeface="Times New Roman" panose="02020603050405020304" pitchFamily="18" charset="0"/>
              </a:rPr>
              <a:t>Authentication is to validate the users credentials and create the user and admin.</a:t>
            </a:r>
          </a:p>
          <a:p>
            <a:pPr marL="0" indent="0" algn="just">
              <a:buNone/>
            </a:pPr>
            <a:r>
              <a:rPr lang="en-US" sz="3200" b="1" u="sng" dirty="0">
                <a:effectLst/>
                <a:latin typeface="Times New Roman" panose="02020603050405020304" pitchFamily="18" charset="0"/>
                <a:cs typeface="Times New Roman" panose="02020603050405020304" pitchFamily="18" charset="0"/>
              </a:rPr>
              <a:t>Toll modification</a:t>
            </a:r>
            <a:endParaRPr lang="en-US" sz="2800" b="1" u="sng" dirty="0">
              <a:effectLst/>
              <a:latin typeface="Times New Roman" panose="02020603050405020304" pitchFamily="18" charset="0"/>
              <a:cs typeface="Times New Roman" panose="02020603050405020304" pitchFamily="18" charset="0"/>
            </a:endParaRPr>
          </a:p>
          <a:p>
            <a:pPr algn="just"/>
            <a:r>
              <a:rPr lang="en-US" sz="2800" dirty="0">
                <a:effectLst/>
                <a:latin typeface="Times New Roman" panose="02020603050405020304" pitchFamily="18" charset="0"/>
                <a:cs typeface="Times New Roman" panose="02020603050405020304" pitchFamily="18" charset="0"/>
              </a:rPr>
              <a:t>The admin will be having the function to change the change details of tolls.</a:t>
            </a:r>
          </a:p>
          <a:p>
            <a:pPr marL="0" indent="0" algn="just">
              <a:buNone/>
            </a:pPr>
            <a:r>
              <a:rPr lang="en-US" sz="3200" b="1" u="sng" dirty="0">
                <a:effectLst/>
                <a:latin typeface="Times New Roman" panose="02020603050405020304" pitchFamily="18" charset="0"/>
                <a:cs typeface="Times New Roman" panose="02020603050405020304" pitchFamily="18" charset="0"/>
              </a:rPr>
              <a:t>Rfid verification</a:t>
            </a:r>
          </a:p>
          <a:p>
            <a:pPr algn="just"/>
            <a:r>
              <a:rPr lang="en-US" sz="2800" dirty="0">
                <a:effectLst/>
                <a:latin typeface="Times New Roman" panose="02020603050405020304" pitchFamily="18" charset="0"/>
                <a:cs typeface="Times New Roman" panose="02020603050405020304" pitchFamily="18" charset="0"/>
              </a:rPr>
              <a:t>The admin will scan the qrcode and verify the users payment.</a:t>
            </a:r>
          </a:p>
          <a:p>
            <a:pPr algn="just"/>
            <a:endParaRPr lang="en-US" sz="28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03308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63DF-7849-CA17-027A-AAC0354C9255}"/>
              </a:ext>
            </a:extLst>
          </p:cNvPr>
          <p:cNvSpPr>
            <a:spLocks noGrp="1"/>
          </p:cNvSpPr>
          <p:nvPr>
            <p:ph type="title"/>
          </p:nvPr>
        </p:nvSpPr>
        <p:spPr>
          <a:xfrm>
            <a:off x="913796" y="145143"/>
            <a:ext cx="10353761" cy="1326321"/>
          </a:xfrm>
        </p:spPr>
        <p:txBody>
          <a:bodyPr>
            <a:normAutofit/>
          </a:bodyPr>
          <a:lstStyle/>
          <a:p>
            <a:r>
              <a:rPr lang="en-IN" sz="5400" dirty="0">
                <a:effectLst/>
                <a:latin typeface="Times New Roman" panose="02020603050405020304" pitchFamily="18" charset="0"/>
                <a:cs typeface="Times New Roman" panose="02020603050405020304" pitchFamily="18" charset="0"/>
              </a:rPr>
              <a:t>MODULES</a:t>
            </a:r>
          </a:p>
        </p:txBody>
      </p:sp>
      <p:sp>
        <p:nvSpPr>
          <p:cNvPr id="3" name="Content Placeholder 2">
            <a:extLst>
              <a:ext uri="{FF2B5EF4-FFF2-40B4-BE49-F238E27FC236}">
                <a16:creationId xmlns:a16="http://schemas.microsoft.com/office/drawing/2014/main" id="{6C167EAC-F44E-D265-CAC3-C5CD498DFAB9}"/>
              </a:ext>
            </a:extLst>
          </p:cNvPr>
          <p:cNvSpPr>
            <a:spLocks noGrp="1"/>
          </p:cNvSpPr>
          <p:nvPr>
            <p:ph idx="1"/>
          </p:nvPr>
        </p:nvSpPr>
        <p:spPr>
          <a:xfrm>
            <a:off x="913795" y="1280160"/>
            <a:ext cx="10353761" cy="5432697"/>
          </a:xfrm>
        </p:spPr>
        <p:txBody>
          <a:bodyPr>
            <a:normAutofit/>
          </a:bodyPr>
          <a:lstStyle/>
          <a:p>
            <a:pPr marL="0" indent="0" algn="just">
              <a:buNone/>
            </a:pPr>
            <a:r>
              <a:rPr lang="en-US" sz="3200" b="1" u="sng" dirty="0">
                <a:effectLst/>
                <a:latin typeface="Times New Roman" panose="02020603050405020304" pitchFamily="18" charset="0"/>
                <a:cs typeface="Times New Roman" panose="02020603050405020304" pitchFamily="18" charset="0"/>
              </a:rPr>
              <a:t>Travelling details</a:t>
            </a:r>
          </a:p>
          <a:p>
            <a:pPr algn="just"/>
            <a:r>
              <a:rPr lang="en-US" sz="2800" dirty="0">
                <a:effectLst/>
                <a:latin typeface="Times New Roman" panose="02020603050405020304" pitchFamily="18" charset="0"/>
                <a:cs typeface="Times New Roman" panose="02020603050405020304" pitchFamily="18" charset="0"/>
              </a:rPr>
              <a:t>The user will give the vehicle, start and destination places with which type of details.</a:t>
            </a:r>
          </a:p>
          <a:p>
            <a:pPr marL="0" indent="0" algn="just">
              <a:buNone/>
            </a:pPr>
            <a:r>
              <a:rPr lang="en-US" sz="3200" b="1" u="sng" dirty="0">
                <a:effectLst/>
                <a:latin typeface="Times New Roman" panose="02020603050405020304" pitchFamily="18" charset="0"/>
                <a:cs typeface="Times New Roman" panose="02020603050405020304" pitchFamily="18" charset="0"/>
              </a:rPr>
              <a:t>Toll details</a:t>
            </a:r>
          </a:p>
          <a:p>
            <a:pPr algn="just"/>
            <a:r>
              <a:rPr lang="en-US" sz="2800" dirty="0">
                <a:effectLst/>
                <a:latin typeface="Times New Roman" panose="02020603050405020304" pitchFamily="18" charset="0"/>
                <a:cs typeface="Times New Roman" panose="02020603050405020304" pitchFamily="18" charset="0"/>
              </a:rPr>
              <a:t>After giving the travelling details here the details of the tolls.</a:t>
            </a:r>
            <a:endParaRPr lang="en-US" sz="3200" dirty="0">
              <a:effectLst/>
              <a:latin typeface="Times New Roman" panose="02020603050405020304" pitchFamily="18" charset="0"/>
              <a:cs typeface="Times New Roman" panose="02020603050405020304" pitchFamily="18" charset="0"/>
            </a:endParaRPr>
          </a:p>
          <a:p>
            <a:pPr marL="0" indent="0" algn="just">
              <a:buNone/>
            </a:pPr>
            <a:r>
              <a:rPr lang="en-US" sz="3200" b="1" u="sng" dirty="0">
                <a:effectLst/>
                <a:latin typeface="Times New Roman" panose="02020603050405020304" pitchFamily="18" charset="0"/>
                <a:cs typeface="Times New Roman" panose="02020603050405020304" pitchFamily="18" charset="0"/>
              </a:rPr>
              <a:t>Payment</a:t>
            </a:r>
          </a:p>
          <a:p>
            <a:pPr algn="just"/>
            <a:r>
              <a:rPr lang="en-US" sz="3000" dirty="0">
                <a:effectLst/>
                <a:latin typeface="Times New Roman" panose="02020603050405020304" pitchFamily="18" charset="0"/>
                <a:cs typeface="Times New Roman" panose="02020603050405020304" pitchFamily="18" charset="0"/>
              </a:rPr>
              <a:t>The payment will be done using the wallet or through the online mode.</a:t>
            </a:r>
          </a:p>
          <a:p>
            <a:pPr algn="just"/>
            <a:endParaRPr lang="en-US" sz="28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13832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63DF-7849-CA17-027A-AAC0354C9255}"/>
              </a:ext>
            </a:extLst>
          </p:cNvPr>
          <p:cNvSpPr>
            <a:spLocks noGrp="1"/>
          </p:cNvSpPr>
          <p:nvPr>
            <p:ph type="title"/>
          </p:nvPr>
        </p:nvSpPr>
        <p:spPr>
          <a:xfrm>
            <a:off x="913796" y="145143"/>
            <a:ext cx="10353761" cy="1326321"/>
          </a:xfrm>
        </p:spPr>
        <p:txBody>
          <a:bodyPr>
            <a:normAutofit/>
          </a:bodyPr>
          <a:lstStyle/>
          <a:p>
            <a:r>
              <a:rPr lang="en-IN" sz="5400" dirty="0">
                <a:effectLst/>
                <a:latin typeface="Times New Roman" panose="02020603050405020304" pitchFamily="18" charset="0"/>
                <a:cs typeface="Times New Roman" panose="02020603050405020304" pitchFamily="18" charset="0"/>
              </a:rPr>
              <a:t>MODULES</a:t>
            </a:r>
          </a:p>
        </p:txBody>
      </p:sp>
      <p:sp>
        <p:nvSpPr>
          <p:cNvPr id="3" name="Content Placeholder 2">
            <a:extLst>
              <a:ext uri="{FF2B5EF4-FFF2-40B4-BE49-F238E27FC236}">
                <a16:creationId xmlns:a16="http://schemas.microsoft.com/office/drawing/2014/main" id="{6C167EAC-F44E-D265-CAC3-C5CD498DFAB9}"/>
              </a:ext>
            </a:extLst>
          </p:cNvPr>
          <p:cNvSpPr>
            <a:spLocks noGrp="1"/>
          </p:cNvSpPr>
          <p:nvPr>
            <p:ph idx="1"/>
          </p:nvPr>
        </p:nvSpPr>
        <p:spPr>
          <a:xfrm>
            <a:off x="913795" y="1280160"/>
            <a:ext cx="10353761" cy="5432697"/>
          </a:xfrm>
        </p:spPr>
        <p:txBody>
          <a:bodyPr>
            <a:normAutofit/>
          </a:bodyPr>
          <a:lstStyle/>
          <a:p>
            <a:pPr marL="0" indent="0" algn="just">
              <a:buNone/>
            </a:pPr>
            <a:r>
              <a:rPr lang="en-US" sz="3200" b="1" u="sng" dirty="0">
                <a:effectLst/>
                <a:latin typeface="Times New Roman" panose="02020603050405020304" pitchFamily="18" charset="0"/>
                <a:cs typeface="Times New Roman" panose="02020603050405020304" pitchFamily="18" charset="0"/>
              </a:rPr>
              <a:t>Record</a:t>
            </a:r>
          </a:p>
          <a:p>
            <a:pPr algn="just"/>
            <a:r>
              <a:rPr lang="en-US" sz="2800" dirty="0">
                <a:effectLst/>
                <a:latin typeface="Times New Roman" panose="02020603050405020304" pitchFamily="18" charset="0"/>
                <a:cs typeface="Times New Roman" panose="02020603050405020304" pitchFamily="18" charset="0"/>
              </a:rPr>
              <a:t>Records will store the details of the users, tolls and payment details.</a:t>
            </a:r>
          </a:p>
          <a:p>
            <a:pPr marL="0" indent="0" algn="just">
              <a:buNone/>
            </a:pPr>
            <a:r>
              <a:rPr lang="en-US" sz="3200" b="1" u="sng" dirty="0">
                <a:effectLst/>
                <a:latin typeface="Times New Roman" panose="02020603050405020304" pitchFamily="18" charset="0"/>
                <a:cs typeface="Times New Roman" panose="02020603050405020304" pitchFamily="18" charset="0"/>
              </a:rPr>
              <a:t>Theft detection</a:t>
            </a:r>
          </a:p>
          <a:p>
            <a:pPr algn="just"/>
            <a:r>
              <a:rPr lang="en-US" sz="2800" dirty="0">
                <a:effectLst/>
                <a:latin typeface="Times New Roman" panose="02020603050405020304" pitchFamily="18" charset="0"/>
                <a:cs typeface="Times New Roman" panose="02020603050405020304" pitchFamily="18" charset="0"/>
              </a:rPr>
              <a:t>If the users vehicle was thefted, if the user raised the complaint then if that vehicle crossed the toll then the vehicle detected and notified the user.</a:t>
            </a:r>
          </a:p>
        </p:txBody>
      </p:sp>
    </p:spTree>
    <p:extLst>
      <p:ext uri="{BB962C8B-B14F-4D97-AF65-F5344CB8AC3E}">
        <p14:creationId xmlns:p14="http://schemas.microsoft.com/office/powerpoint/2010/main" val="35468698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63DF-7849-CA17-027A-AAC0354C9255}"/>
              </a:ext>
            </a:extLst>
          </p:cNvPr>
          <p:cNvSpPr>
            <a:spLocks noGrp="1"/>
          </p:cNvSpPr>
          <p:nvPr>
            <p:ph type="title"/>
          </p:nvPr>
        </p:nvSpPr>
        <p:spPr>
          <a:xfrm>
            <a:off x="914356" y="0"/>
            <a:ext cx="10353761" cy="1326321"/>
          </a:xfrm>
        </p:spPr>
        <p:txBody>
          <a:bodyPr>
            <a:normAutofit/>
          </a:bodyPr>
          <a:lstStyle/>
          <a:p>
            <a:r>
              <a:rPr lang="en-IN" sz="5400" dirty="0">
                <a:effectLst/>
                <a:latin typeface="Times New Roman" panose="02020603050405020304" pitchFamily="18" charset="0"/>
                <a:cs typeface="Times New Roman" panose="02020603050405020304" pitchFamily="18" charset="0"/>
              </a:rPr>
              <a:t>IMPLEMENTATION</a:t>
            </a:r>
          </a:p>
        </p:txBody>
      </p:sp>
      <p:pic>
        <p:nvPicPr>
          <p:cNvPr id="7" name="Picture 6">
            <a:extLst>
              <a:ext uri="{FF2B5EF4-FFF2-40B4-BE49-F238E27FC236}">
                <a16:creationId xmlns:a16="http://schemas.microsoft.com/office/drawing/2014/main" id="{4CC5197E-97E2-DA70-5070-5907DBF91B4B}"/>
              </a:ext>
            </a:extLst>
          </p:cNvPr>
          <p:cNvPicPr>
            <a:picLocks noChangeAspect="1"/>
          </p:cNvPicPr>
          <p:nvPr/>
        </p:nvPicPr>
        <p:blipFill>
          <a:blip r:embed="rId2"/>
          <a:stretch>
            <a:fillRect/>
          </a:stretch>
        </p:blipFill>
        <p:spPr>
          <a:xfrm>
            <a:off x="6646919" y="1927882"/>
            <a:ext cx="5144218" cy="3715268"/>
          </a:xfrm>
          <a:prstGeom prst="rect">
            <a:avLst/>
          </a:prstGeom>
        </p:spPr>
      </p:pic>
      <p:pic>
        <p:nvPicPr>
          <p:cNvPr id="8" name="Content Placeholder 7">
            <a:extLst>
              <a:ext uri="{FF2B5EF4-FFF2-40B4-BE49-F238E27FC236}">
                <a16:creationId xmlns:a16="http://schemas.microsoft.com/office/drawing/2014/main" id="{FD040048-BC90-C29D-4660-F42BD4C7BC8A}"/>
              </a:ext>
            </a:extLst>
          </p:cNvPr>
          <p:cNvPicPr>
            <a:picLocks noGrp="1" noChangeAspect="1"/>
          </p:cNvPicPr>
          <p:nvPr>
            <p:ph idx="1"/>
          </p:nvPr>
        </p:nvPicPr>
        <p:blipFill>
          <a:blip r:embed="rId3"/>
          <a:stretch>
            <a:fillRect/>
          </a:stretch>
        </p:blipFill>
        <p:spPr>
          <a:xfrm>
            <a:off x="914356" y="1951697"/>
            <a:ext cx="5153744" cy="3667637"/>
          </a:xfrm>
        </p:spPr>
      </p:pic>
    </p:spTree>
    <p:extLst>
      <p:ext uri="{BB962C8B-B14F-4D97-AF65-F5344CB8AC3E}">
        <p14:creationId xmlns:p14="http://schemas.microsoft.com/office/powerpoint/2010/main" val="23626092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63DF-7849-CA17-027A-AAC0354C9255}"/>
              </a:ext>
            </a:extLst>
          </p:cNvPr>
          <p:cNvSpPr>
            <a:spLocks noGrp="1"/>
          </p:cNvSpPr>
          <p:nvPr>
            <p:ph type="title"/>
          </p:nvPr>
        </p:nvSpPr>
        <p:spPr>
          <a:xfrm>
            <a:off x="914356" y="0"/>
            <a:ext cx="10353761" cy="1326321"/>
          </a:xfrm>
        </p:spPr>
        <p:txBody>
          <a:bodyPr>
            <a:normAutofit/>
          </a:bodyPr>
          <a:lstStyle/>
          <a:p>
            <a:r>
              <a:rPr lang="en-IN" sz="5400" dirty="0">
                <a:effectLst/>
                <a:latin typeface="Times New Roman" panose="02020603050405020304" pitchFamily="18" charset="0"/>
                <a:cs typeface="Times New Roman" panose="02020603050405020304" pitchFamily="18" charset="0"/>
              </a:rPr>
              <a:t>IMPLEMENTATION</a:t>
            </a:r>
          </a:p>
        </p:txBody>
      </p:sp>
      <p:pic>
        <p:nvPicPr>
          <p:cNvPr id="11" name="Picture 10">
            <a:extLst>
              <a:ext uri="{FF2B5EF4-FFF2-40B4-BE49-F238E27FC236}">
                <a16:creationId xmlns:a16="http://schemas.microsoft.com/office/drawing/2014/main" id="{0FD9B3BB-AEC9-A1BC-593D-B544DA507A2D}"/>
              </a:ext>
            </a:extLst>
          </p:cNvPr>
          <p:cNvPicPr>
            <a:picLocks noChangeAspect="1"/>
          </p:cNvPicPr>
          <p:nvPr/>
        </p:nvPicPr>
        <p:blipFill>
          <a:blip r:embed="rId2"/>
          <a:stretch>
            <a:fillRect/>
          </a:stretch>
        </p:blipFill>
        <p:spPr>
          <a:xfrm>
            <a:off x="6548321" y="1761307"/>
            <a:ext cx="5312898" cy="3740626"/>
          </a:xfrm>
          <a:prstGeom prst="rect">
            <a:avLst/>
          </a:prstGeom>
        </p:spPr>
      </p:pic>
      <p:pic>
        <p:nvPicPr>
          <p:cNvPr id="6" name="Content Placeholder 5">
            <a:extLst>
              <a:ext uri="{FF2B5EF4-FFF2-40B4-BE49-F238E27FC236}">
                <a16:creationId xmlns:a16="http://schemas.microsoft.com/office/drawing/2014/main" id="{01CD15B2-3F45-DF1E-8101-7A8DFFC98066}"/>
              </a:ext>
            </a:extLst>
          </p:cNvPr>
          <p:cNvPicPr>
            <a:picLocks noGrp="1" noChangeAspect="1"/>
          </p:cNvPicPr>
          <p:nvPr>
            <p:ph idx="1"/>
          </p:nvPr>
        </p:nvPicPr>
        <p:blipFill>
          <a:blip r:embed="rId3"/>
          <a:stretch>
            <a:fillRect/>
          </a:stretch>
        </p:blipFill>
        <p:spPr>
          <a:xfrm>
            <a:off x="520905" y="1814061"/>
            <a:ext cx="5570331" cy="3695700"/>
          </a:xfrm>
        </p:spPr>
      </p:pic>
    </p:spTree>
    <p:extLst>
      <p:ext uri="{BB962C8B-B14F-4D97-AF65-F5344CB8AC3E}">
        <p14:creationId xmlns:p14="http://schemas.microsoft.com/office/powerpoint/2010/main" val="4001993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63DF-7849-CA17-027A-AAC0354C9255}"/>
              </a:ext>
            </a:extLst>
          </p:cNvPr>
          <p:cNvSpPr>
            <a:spLocks noGrp="1"/>
          </p:cNvSpPr>
          <p:nvPr>
            <p:ph type="title"/>
          </p:nvPr>
        </p:nvSpPr>
        <p:spPr>
          <a:xfrm>
            <a:off x="913796" y="145143"/>
            <a:ext cx="10353761" cy="1326321"/>
          </a:xfrm>
        </p:spPr>
        <p:txBody>
          <a:bodyPr/>
          <a:lstStyle/>
          <a:p>
            <a:r>
              <a:rPr lang="en-IN" sz="5400" dirty="0">
                <a:effectLst/>
                <a:latin typeface="Times New Roman" panose="02020603050405020304" pitchFamily="18" charset="0"/>
                <a:cs typeface="Times New Roman" panose="02020603050405020304" pitchFamily="18" charset="0"/>
              </a:rPr>
              <a:t>MOTIVATION</a:t>
            </a:r>
            <a:endParaRPr lang="en-IN" dirty="0">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C167EAC-F44E-D265-CAC3-C5CD498DFAB9}"/>
              </a:ext>
            </a:extLst>
          </p:cNvPr>
          <p:cNvSpPr>
            <a:spLocks noGrp="1"/>
          </p:cNvSpPr>
          <p:nvPr>
            <p:ph idx="1"/>
          </p:nvPr>
        </p:nvSpPr>
        <p:spPr>
          <a:xfrm>
            <a:off x="913795" y="1733207"/>
            <a:ext cx="10353762" cy="4609536"/>
          </a:xfrm>
        </p:spPr>
        <p:txBody>
          <a:bodyPr>
            <a:normAutofit/>
          </a:bodyPr>
          <a:lstStyle/>
          <a:p>
            <a:pPr algn="just"/>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The motivation for this project is that as we can see that so many people are traveling in their vehicles. As we traveling, we can find the number of toll gates on the way. </a:t>
            </a:r>
          </a:p>
          <a:p>
            <a:pPr algn="just"/>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We find it very difficult to wait in the queue for such a long time.</a:t>
            </a:r>
          </a:p>
          <a:p>
            <a:pPr algn="just"/>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At present, manual toll collection is the most widely used collection method in the world. Due to manual intervention, the processing time at toll plazas is highest. </a:t>
            </a:r>
          </a:p>
          <a:p>
            <a:pPr algn="just"/>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Traffic congestion at Toll plazas leads to a huge economical loss in terms of fuel wastage and also causes pollution.</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34913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63DF-7849-CA17-027A-AAC0354C9255}"/>
              </a:ext>
            </a:extLst>
          </p:cNvPr>
          <p:cNvSpPr>
            <a:spLocks noGrp="1"/>
          </p:cNvSpPr>
          <p:nvPr>
            <p:ph type="title"/>
          </p:nvPr>
        </p:nvSpPr>
        <p:spPr>
          <a:xfrm>
            <a:off x="914356" y="0"/>
            <a:ext cx="10353761" cy="1326321"/>
          </a:xfrm>
        </p:spPr>
        <p:txBody>
          <a:bodyPr>
            <a:normAutofit/>
          </a:bodyPr>
          <a:lstStyle/>
          <a:p>
            <a:r>
              <a:rPr lang="en-IN" sz="5400" dirty="0">
                <a:effectLst/>
                <a:latin typeface="Times New Roman" panose="02020603050405020304" pitchFamily="18" charset="0"/>
                <a:cs typeface="Times New Roman" panose="02020603050405020304" pitchFamily="18" charset="0"/>
              </a:rPr>
              <a:t>IMPLEMENTATION</a:t>
            </a:r>
          </a:p>
        </p:txBody>
      </p:sp>
      <p:pic>
        <p:nvPicPr>
          <p:cNvPr id="7" name="Content Placeholder 6">
            <a:extLst>
              <a:ext uri="{FF2B5EF4-FFF2-40B4-BE49-F238E27FC236}">
                <a16:creationId xmlns:a16="http://schemas.microsoft.com/office/drawing/2014/main" id="{428FC0B7-F3E3-94DA-D7C6-3980FDD46F71}"/>
              </a:ext>
            </a:extLst>
          </p:cNvPr>
          <p:cNvPicPr>
            <a:picLocks noGrp="1" noChangeAspect="1"/>
          </p:cNvPicPr>
          <p:nvPr>
            <p:ph idx="1"/>
          </p:nvPr>
        </p:nvPicPr>
        <p:blipFill>
          <a:blip r:embed="rId2"/>
          <a:stretch>
            <a:fillRect/>
          </a:stretch>
        </p:blipFill>
        <p:spPr>
          <a:xfrm>
            <a:off x="2246865" y="1673468"/>
            <a:ext cx="7698269" cy="4317211"/>
          </a:xfrm>
        </p:spPr>
      </p:pic>
    </p:spTree>
    <p:extLst>
      <p:ext uri="{BB962C8B-B14F-4D97-AF65-F5344CB8AC3E}">
        <p14:creationId xmlns:p14="http://schemas.microsoft.com/office/powerpoint/2010/main" val="20998120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63DF-7849-CA17-027A-AAC0354C9255}"/>
              </a:ext>
            </a:extLst>
          </p:cNvPr>
          <p:cNvSpPr>
            <a:spLocks noGrp="1"/>
          </p:cNvSpPr>
          <p:nvPr>
            <p:ph type="title"/>
          </p:nvPr>
        </p:nvSpPr>
        <p:spPr>
          <a:xfrm>
            <a:off x="914356" y="0"/>
            <a:ext cx="10353761" cy="1326321"/>
          </a:xfrm>
        </p:spPr>
        <p:txBody>
          <a:bodyPr>
            <a:normAutofit/>
          </a:bodyPr>
          <a:lstStyle/>
          <a:p>
            <a:r>
              <a:rPr lang="en-IN" sz="5400" dirty="0">
                <a:effectLst/>
                <a:latin typeface="Times New Roman" panose="02020603050405020304" pitchFamily="18" charset="0"/>
                <a:cs typeface="Times New Roman" panose="02020603050405020304" pitchFamily="18" charset="0"/>
              </a:rPr>
              <a:t>IMPLEMENTATION</a:t>
            </a:r>
          </a:p>
        </p:txBody>
      </p:sp>
      <p:pic>
        <p:nvPicPr>
          <p:cNvPr id="8" name="Content Placeholder 7">
            <a:extLst>
              <a:ext uri="{FF2B5EF4-FFF2-40B4-BE49-F238E27FC236}">
                <a16:creationId xmlns:a16="http://schemas.microsoft.com/office/drawing/2014/main" id="{495A21FD-95CB-46AE-CB2C-33DBB931A2FC}"/>
              </a:ext>
            </a:extLst>
          </p:cNvPr>
          <p:cNvPicPr>
            <a:picLocks noGrp="1" noChangeAspect="1"/>
          </p:cNvPicPr>
          <p:nvPr>
            <p:ph idx="1"/>
          </p:nvPr>
        </p:nvPicPr>
        <p:blipFill>
          <a:blip r:embed="rId2"/>
          <a:stretch>
            <a:fillRect/>
          </a:stretch>
        </p:blipFill>
        <p:spPr>
          <a:xfrm>
            <a:off x="1593170" y="1326321"/>
            <a:ext cx="8996132" cy="5126957"/>
          </a:xfrm>
          <a:prstGeom prst="rect">
            <a:avLst/>
          </a:prstGeom>
        </p:spPr>
      </p:pic>
    </p:spTree>
    <p:extLst>
      <p:ext uri="{BB962C8B-B14F-4D97-AF65-F5344CB8AC3E}">
        <p14:creationId xmlns:p14="http://schemas.microsoft.com/office/powerpoint/2010/main" val="16217765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63DF-7849-CA17-027A-AAC0354C9255}"/>
              </a:ext>
            </a:extLst>
          </p:cNvPr>
          <p:cNvSpPr>
            <a:spLocks noGrp="1"/>
          </p:cNvSpPr>
          <p:nvPr>
            <p:ph type="title"/>
          </p:nvPr>
        </p:nvSpPr>
        <p:spPr>
          <a:xfrm>
            <a:off x="914356" y="0"/>
            <a:ext cx="10353761" cy="1326321"/>
          </a:xfrm>
        </p:spPr>
        <p:txBody>
          <a:bodyPr>
            <a:normAutofit/>
          </a:bodyPr>
          <a:lstStyle/>
          <a:p>
            <a:r>
              <a:rPr lang="en-IN" sz="5400" dirty="0">
                <a:effectLst/>
                <a:latin typeface="Times New Roman" panose="02020603050405020304" pitchFamily="18" charset="0"/>
                <a:cs typeface="Times New Roman" panose="02020603050405020304" pitchFamily="18" charset="0"/>
              </a:rPr>
              <a:t>IMPLEMENTATION</a:t>
            </a:r>
          </a:p>
        </p:txBody>
      </p:sp>
      <p:pic>
        <p:nvPicPr>
          <p:cNvPr id="9" name="Picture 8">
            <a:extLst>
              <a:ext uri="{FF2B5EF4-FFF2-40B4-BE49-F238E27FC236}">
                <a16:creationId xmlns:a16="http://schemas.microsoft.com/office/drawing/2014/main" id="{78C0DFB1-5A5F-D047-F28D-14F30361E741}"/>
              </a:ext>
            </a:extLst>
          </p:cNvPr>
          <p:cNvPicPr>
            <a:picLocks noChangeAspect="1"/>
          </p:cNvPicPr>
          <p:nvPr/>
        </p:nvPicPr>
        <p:blipFill>
          <a:blip r:embed="rId2"/>
          <a:stretch>
            <a:fillRect/>
          </a:stretch>
        </p:blipFill>
        <p:spPr>
          <a:xfrm>
            <a:off x="5832742" y="1326321"/>
            <a:ext cx="6054458" cy="4708718"/>
          </a:xfrm>
          <a:prstGeom prst="rect">
            <a:avLst/>
          </a:prstGeom>
        </p:spPr>
      </p:pic>
      <p:pic>
        <p:nvPicPr>
          <p:cNvPr id="13" name="Content Placeholder 12">
            <a:extLst>
              <a:ext uri="{FF2B5EF4-FFF2-40B4-BE49-F238E27FC236}">
                <a16:creationId xmlns:a16="http://schemas.microsoft.com/office/drawing/2014/main" id="{3D4A8FF9-0C68-5146-A931-BABEE0ED5FCF}"/>
              </a:ext>
            </a:extLst>
          </p:cNvPr>
          <p:cNvPicPr>
            <a:picLocks noGrp="1" noChangeAspect="1"/>
          </p:cNvPicPr>
          <p:nvPr>
            <p:ph idx="1"/>
          </p:nvPr>
        </p:nvPicPr>
        <p:blipFill>
          <a:blip r:embed="rId3"/>
          <a:stretch>
            <a:fillRect/>
          </a:stretch>
        </p:blipFill>
        <p:spPr>
          <a:xfrm>
            <a:off x="126459" y="1326319"/>
            <a:ext cx="5448191" cy="4708717"/>
          </a:xfrm>
        </p:spPr>
      </p:pic>
    </p:spTree>
    <p:extLst>
      <p:ext uri="{BB962C8B-B14F-4D97-AF65-F5344CB8AC3E}">
        <p14:creationId xmlns:p14="http://schemas.microsoft.com/office/powerpoint/2010/main" val="14446998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63DF-7849-CA17-027A-AAC0354C9255}"/>
              </a:ext>
            </a:extLst>
          </p:cNvPr>
          <p:cNvSpPr>
            <a:spLocks noGrp="1"/>
          </p:cNvSpPr>
          <p:nvPr>
            <p:ph type="title"/>
          </p:nvPr>
        </p:nvSpPr>
        <p:spPr>
          <a:xfrm>
            <a:off x="914356" y="0"/>
            <a:ext cx="10353761" cy="1326321"/>
          </a:xfrm>
        </p:spPr>
        <p:txBody>
          <a:bodyPr>
            <a:normAutofit/>
          </a:bodyPr>
          <a:lstStyle/>
          <a:p>
            <a:r>
              <a:rPr lang="en-IN" sz="5400" dirty="0">
                <a:effectLst/>
                <a:latin typeface="Times New Roman" panose="02020603050405020304" pitchFamily="18" charset="0"/>
                <a:cs typeface="Times New Roman" panose="02020603050405020304" pitchFamily="18" charset="0"/>
              </a:rPr>
              <a:t>IMPLEMENTATION</a:t>
            </a:r>
          </a:p>
        </p:txBody>
      </p:sp>
      <p:pic>
        <p:nvPicPr>
          <p:cNvPr id="6" name="Content Placeholder 5">
            <a:extLst>
              <a:ext uri="{FF2B5EF4-FFF2-40B4-BE49-F238E27FC236}">
                <a16:creationId xmlns:a16="http://schemas.microsoft.com/office/drawing/2014/main" id="{E763830B-F76D-B377-A261-F474FD959B7D}"/>
              </a:ext>
            </a:extLst>
          </p:cNvPr>
          <p:cNvPicPr>
            <a:picLocks noGrp="1" noChangeAspect="1"/>
          </p:cNvPicPr>
          <p:nvPr>
            <p:ph idx="1"/>
          </p:nvPr>
        </p:nvPicPr>
        <p:blipFill>
          <a:blip r:embed="rId2"/>
          <a:stretch>
            <a:fillRect/>
          </a:stretch>
        </p:blipFill>
        <p:spPr>
          <a:xfrm>
            <a:off x="245454" y="1549928"/>
            <a:ext cx="5772238" cy="4161555"/>
          </a:xfrm>
        </p:spPr>
      </p:pic>
      <p:pic>
        <p:nvPicPr>
          <p:cNvPr id="8" name="Picture 7">
            <a:extLst>
              <a:ext uri="{FF2B5EF4-FFF2-40B4-BE49-F238E27FC236}">
                <a16:creationId xmlns:a16="http://schemas.microsoft.com/office/drawing/2014/main" id="{CAA6E33A-B4A5-6992-8E26-C38476EBC88D}"/>
              </a:ext>
            </a:extLst>
          </p:cNvPr>
          <p:cNvPicPr>
            <a:picLocks noChangeAspect="1"/>
          </p:cNvPicPr>
          <p:nvPr/>
        </p:nvPicPr>
        <p:blipFill>
          <a:blip r:embed="rId3"/>
          <a:stretch>
            <a:fillRect/>
          </a:stretch>
        </p:blipFill>
        <p:spPr>
          <a:xfrm>
            <a:off x="6274958" y="1532343"/>
            <a:ext cx="5524023" cy="4179140"/>
          </a:xfrm>
          <a:prstGeom prst="rect">
            <a:avLst/>
          </a:prstGeom>
        </p:spPr>
      </p:pic>
    </p:spTree>
    <p:extLst>
      <p:ext uri="{BB962C8B-B14F-4D97-AF65-F5344CB8AC3E}">
        <p14:creationId xmlns:p14="http://schemas.microsoft.com/office/powerpoint/2010/main" val="45063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63DF-7849-CA17-027A-AAC0354C9255}"/>
              </a:ext>
            </a:extLst>
          </p:cNvPr>
          <p:cNvSpPr>
            <a:spLocks noGrp="1"/>
          </p:cNvSpPr>
          <p:nvPr>
            <p:ph type="title"/>
          </p:nvPr>
        </p:nvSpPr>
        <p:spPr>
          <a:xfrm>
            <a:off x="914356" y="0"/>
            <a:ext cx="10353761" cy="1326321"/>
          </a:xfrm>
        </p:spPr>
        <p:txBody>
          <a:bodyPr>
            <a:normAutofit/>
          </a:bodyPr>
          <a:lstStyle/>
          <a:p>
            <a:r>
              <a:rPr lang="en-IN" sz="5400" dirty="0">
                <a:effectLst/>
                <a:latin typeface="Times New Roman" panose="02020603050405020304" pitchFamily="18" charset="0"/>
                <a:cs typeface="Times New Roman" panose="02020603050405020304" pitchFamily="18" charset="0"/>
              </a:rPr>
              <a:t>IMPLEMENTATION</a:t>
            </a:r>
          </a:p>
        </p:txBody>
      </p:sp>
      <p:pic>
        <p:nvPicPr>
          <p:cNvPr id="7" name="Content Placeholder 6">
            <a:extLst>
              <a:ext uri="{FF2B5EF4-FFF2-40B4-BE49-F238E27FC236}">
                <a16:creationId xmlns:a16="http://schemas.microsoft.com/office/drawing/2014/main" id="{FB973C18-5A51-1DD4-3588-045D863229A5}"/>
              </a:ext>
            </a:extLst>
          </p:cNvPr>
          <p:cNvPicPr>
            <a:picLocks noGrp="1" noChangeAspect="1"/>
          </p:cNvPicPr>
          <p:nvPr>
            <p:ph idx="1"/>
          </p:nvPr>
        </p:nvPicPr>
        <p:blipFill>
          <a:blip r:embed="rId2"/>
          <a:stretch>
            <a:fillRect/>
          </a:stretch>
        </p:blipFill>
        <p:spPr>
          <a:xfrm>
            <a:off x="1344159" y="1326321"/>
            <a:ext cx="9164408" cy="4884582"/>
          </a:xfrm>
        </p:spPr>
      </p:pic>
    </p:spTree>
    <p:extLst>
      <p:ext uri="{BB962C8B-B14F-4D97-AF65-F5344CB8AC3E}">
        <p14:creationId xmlns:p14="http://schemas.microsoft.com/office/powerpoint/2010/main" val="26235527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63DF-7849-CA17-027A-AAC0354C9255}"/>
              </a:ext>
            </a:extLst>
          </p:cNvPr>
          <p:cNvSpPr>
            <a:spLocks noGrp="1"/>
          </p:cNvSpPr>
          <p:nvPr>
            <p:ph type="title"/>
          </p:nvPr>
        </p:nvSpPr>
        <p:spPr>
          <a:xfrm>
            <a:off x="914356" y="0"/>
            <a:ext cx="10353761" cy="1326321"/>
          </a:xfrm>
        </p:spPr>
        <p:txBody>
          <a:bodyPr>
            <a:normAutofit/>
          </a:bodyPr>
          <a:lstStyle/>
          <a:p>
            <a:r>
              <a:rPr lang="en-IN" sz="5400" dirty="0">
                <a:effectLst/>
                <a:latin typeface="Times New Roman" panose="02020603050405020304" pitchFamily="18" charset="0"/>
                <a:cs typeface="Times New Roman" panose="02020603050405020304" pitchFamily="18" charset="0"/>
              </a:rPr>
              <a:t>IMPLEMENTATION</a:t>
            </a:r>
          </a:p>
        </p:txBody>
      </p:sp>
      <p:pic>
        <p:nvPicPr>
          <p:cNvPr id="6" name="Content Placeholder 5">
            <a:extLst>
              <a:ext uri="{FF2B5EF4-FFF2-40B4-BE49-F238E27FC236}">
                <a16:creationId xmlns:a16="http://schemas.microsoft.com/office/drawing/2014/main" id="{B5A5B85C-5E9C-41E6-88B0-56ABC17FAE22}"/>
              </a:ext>
            </a:extLst>
          </p:cNvPr>
          <p:cNvPicPr>
            <a:picLocks noGrp="1" noChangeAspect="1"/>
          </p:cNvPicPr>
          <p:nvPr>
            <p:ph idx="1"/>
          </p:nvPr>
        </p:nvPicPr>
        <p:blipFill>
          <a:blip r:embed="rId2"/>
          <a:stretch>
            <a:fillRect/>
          </a:stretch>
        </p:blipFill>
        <p:spPr>
          <a:xfrm>
            <a:off x="190680" y="1687537"/>
            <a:ext cx="6252323" cy="3695700"/>
          </a:xfrm>
        </p:spPr>
      </p:pic>
      <p:pic>
        <p:nvPicPr>
          <p:cNvPr id="9" name="Picture 8">
            <a:extLst>
              <a:ext uri="{FF2B5EF4-FFF2-40B4-BE49-F238E27FC236}">
                <a16:creationId xmlns:a16="http://schemas.microsoft.com/office/drawing/2014/main" id="{7FA6DA41-02D0-3B22-7F7B-6A45FCAEFCD3}"/>
              </a:ext>
            </a:extLst>
          </p:cNvPr>
          <p:cNvPicPr>
            <a:picLocks noChangeAspect="1"/>
          </p:cNvPicPr>
          <p:nvPr/>
        </p:nvPicPr>
        <p:blipFill>
          <a:blip r:embed="rId3"/>
          <a:stretch>
            <a:fillRect/>
          </a:stretch>
        </p:blipFill>
        <p:spPr>
          <a:xfrm>
            <a:off x="6686893" y="1480331"/>
            <a:ext cx="5181550" cy="4110111"/>
          </a:xfrm>
          <a:prstGeom prst="rect">
            <a:avLst/>
          </a:prstGeom>
        </p:spPr>
      </p:pic>
    </p:spTree>
    <p:extLst>
      <p:ext uri="{BB962C8B-B14F-4D97-AF65-F5344CB8AC3E}">
        <p14:creationId xmlns:p14="http://schemas.microsoft.com/office/powerpoint/2010/main" val="31513405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63DF-7849-CA17-027A-AAC0354C9255}"/>
              </a:ext>
            </a:extLst>
          </p:cNvPr>
          <p:cNvSpPr>
            <a:spLocks noGrp="1"/>
          </p:cNvSpPr>
          <p:nvPr>
            <p:ph type="title"/>
          </p:nvPr>
        </p:nvSpPr>
        <p:spPr>
          <a:xfrm>
            <a:off x="914356" y="0"/>
            <a:ext cx="10353761" cy="1326321"/>
          </a:xfrm>
        </p:spPr>
        <p:txBody>
          <a:bodyPr>
            <a:normAutofit/>
          </a:bodyPr>
          <a:lstStyle/>
          <a:p>
            <a:r>
              <a:rPr lang="en-IN" sz="5400" dirty="0">
                <a:effectLst/>
                <a:latin typeface="Times New Roman" panose="02020603050405020304" pitchFamily="18" charset="0"/>
                <a:cs typeface="Times New Roman" panose="02020603050405020304" pitchFamily="18" charset="0"/>
              </a:rPr>
              <a:t>IMPLEMENTATION</a:t>
            </a:r>
          </a:p>
        </p:txBody>
      </p:sp>
      <p:pic>
        <p:nvPicPr>
          <p:cNvPr id="6" name="Content Placeholder 5">
            <a:extLst>
              <a:ext uri="{FF2B5EF4-FFF2-40B4-BE49-F238E27FC236}">
                <a16:creationId xmlns:a16="http://schemas.microsoft.com/office/drawing/2014/main" id="{742F8C97-3635-CBBC-BCD6-772E87FE9B55}"/>
              </a:ext>
            </a:extLst>
          </p:cNvPr>
          <p:cNvPicPr>
            <a:picLocks noGrp="1" noChangeAspect="1"/>
          </p:cNvPicPr>
          <p:nvPr>
            <p:ph idx="1"/>
          </p:nvPr>
        </p:nvPicPr>
        <p:blipFill>
          <a:blip r:embed="rId2"/>
          <a:stretch>
            <a:fillRect/>
          </a:stretch>
        </p:blipFill>
        <p:spPr>
          <a:xfrm>
            <a:off x="193176" y="1481914"/>
            <a:ext cx="5404966" cy="4102960"/>
          </a:xfrm>
        </p:spPr>
      </p:pic>
      <p:pic>
        <p:nvPicPr>
          <p:cNvPr id="9" name="Picture 8">
            <a:extLst>
              <a:ext uri="{FF2B5EF4-FFF2-40B4-BE49-F238E27FC236}">
                <a16:creationId xmlns:a16="http://schemas.microsoft.com/office/drawing/2014/main" id="{8B0C1889-F022-1C08-EF07-8B9D70338B7D}"/>
              </a:ext>
            </a:extLst>
          </p:cNvPr>
          <p:cNvPicPr>
            <a:picLocks noChangeAspect="1"/>
          </p:cNvPicPr>
          <p:nvPr/>
        </p:nvPicPr>
        <p:blipFill>
          <a:blip r:embed="rId3"/>
          <a:stretch>
            <a:fillRect/>
          </a:stretch>
        </p:blipFill>
        <p:spPr>
          <a:xfrm>
            <a:off x="5862222" y="1481914"/>
            <a:ext cx="5953956" cy="4124901"/>
          </a:xfrm>
          <a:prstGeom prst="rect">
            <a:avLst/>
          </a:prstGeom>
        </p:spPr>
      </p:pic>
    </p:spTree>
    <p:extLst>
      <p:ext uri="{BB962C8B-B14F-4D97-AF65-F5344CB8AC3E}">
        <p14:creationId xmlns:p14="http://schemas.microsoft.com/office/powerpoint/2010/main" val="21355138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8" name="Content Placeholder 17">
            <a:extLst>
              <a:ext uri="{FF2B5EF4-FFF2-40B4-BE49-F238E27FC236}">
                <a16:creationId xmlns:a16="http://schemas.microsoft.com/office/drawing/2014/main" id="{3EFA8F49-ACA0-782D-AC28-A3B87BE38780}"/>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tretch>
            <a:fillRect/>
          </a:stretch>
        </p:blipFill>
        <p:spPr>
          <a:xfrm>
            <a:off x="1016000" y="1841500"/>
            <a:ext cx="10160000" cy="3175000"/>
          </a:xfrm>
        </p:spPr>
      </p:pic>
    </p:spTree>
    <p:extLst>
      <p:ext uri="{BB962C8B-B14F-4D97-AF65-F5344CB8AC3E}">
        <p14:creationId xmlns:p14="http://schemas.microsoft.com/office/powerpoint/2010/main" val="3391577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63DF-7849-CA17-027A-AAC0354C9255}"/>
              </a:ext>
            </a:extLst>
          </p:cNvPr>
          <p:cNvSpPr>
            <a:spLocks noGrp="1"/>
          </p:cNvSpPr>
          <p:nvPr>
            <p:ph type="title"/>
          </p:nvPr>
        </p:nvSpPr>
        <p:spPr>
          <a:xfrm>
            <a:off x="913796" y="145143"/>
            <a:ext cx="10353761" cy="1326321"/>
          </a:xfrm>
        </p:spPr>
        <p:txBody>
          <a:bodyPr>
            <a:normAutofit/>
          </a:bodyPr>
          <a:lstStyle/>
          <a:p>
            <a:r>
              <a:rPr lang="en-IN" sz="5400" dirty="0">
                <a:effectLst/>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6C167EAC-F44E-D265-CAC3-C5CD498DFAB9}"/>
              </a:ext>
            </a:extLst>
          </p:cNvPr>
          <p:cNvSpPr>
            <a:spLocks noGrp="1"/>
          </p:cNvSpPr>
          <p:nvPr>
            <p:ph idx="1"/>
          </p:nvPr>
        </p:nvSpPr>
        <p:spPr>
          <a:xfrm>
            <a:off x="913795" y="1733207"/>
            <a:ext cx="10353762" cy="4609536"/>
          </a:xfrm>
        </p:spPr>
        <p:txBody>
          <a:bodyPr>
            <a:normAutofit fontScale="92500" lnSpcReduction="20000"/>
          </a:bodyPr>
          <a:lstStyle/>
          <a:p>
            <a:pPr algn="just"/>
            <a:r>
              <a:rPr lang="en-US" sz="2800" dirty="0">
                <a:latin typeface="Times New Roman" panose="02020603050405020304" pitchFamily="18" charset="0"/>
                <a:cs typeface="Times New Roman" panose="02020603050405020304" pitchFamily="18" charset="0"/>
              </a:rPr>
              <a:t>This system reduces cash handling which aids in enhanced audit control by user account. </a:t>
            </a:r>
          </a:p>
          <a:p>
            <a:pPr algn="just"/>
            <a:r>
              <a:rPr lang="en-US" sz="2800" dirty="0">
                <a:latin typeface="Times New Roman" panose="02020603050405020304" pitchFamily="18" charset="0"/>
                <a:cs typeface="Times New Roman" panose="02020603050405020304" pitchFamily="18" charset="0"/>
              </a:rPr>
              <a:t>It will help to reduce the waiting time at the tolls. </a:t>
            </a:r>
          </a:p>
          <a:p>
            <a:pPr algn="just"/>
            <a:r>
              <a:rPr lang="en-US" sz="2800" dirty="0">
                <a:latin typeface="Times New Roman" panose="02020603050405020304" pitchFamily="18" charset="0"/>
                <a:cs typeface="Times New Roman" panose="02020603050405020304" pitchFamily="18" charset="0"/>
              </a:rPr>
              <a:t>It provides users the flexibility of paying their toll amounts with both rfid and from account.  </a:t>
            </a:r>
          </a:p>
          <a:p>
            <a:pPr algn="just"/>
            <a:r>
              <a:rPr lang="en-US" sz="2800" dirty="0">
                <a:latin typeface="Times New Roman" panose="02020603050405020304" pitchFamily="18" charset="0"/>
                <a:cs typeface="Times New Roman" panose="02020603050405020304" pitchFamily="18" charset="0"/>
              </a:rPr>
              <a:t>User can pay amount to the tolls before head for the journey</a:t>
            </a:r>
          </a:p>
          <a:p>
            <a:pPr algn="just"/>
            <a:r>
              <a:rPr lang="en-US" sz="2800" dirty="0">
                <a:latin typeface="Times New Roman" panose="02020603050405020304" pitchFamily="18" charset="0"/>
                <a:cs typeface="Times New Roman" panose="02020603050405020304" pitchFamily="18" charset="0"/>
              </a:rPr>
              <a:t>User can pay amount to the tolls from one destination to another destination.</a:t>
            </a:r>
          </a:p>
          <a:p>
            <a:pPr algn="just"/>
            <a:r>
              <a:rPr lang="en-US" sz="2800" dirty="0">
                <a:latin typeface="Times New Roman" panose="02020603050405020304" pitchFamily="18" charset="0"/>
                <a:cs typeface="Times New Roman" panose="02020603050405020304" pitchFamily="18" charset="0"/>
              </a:rPr>
              <a:t>User will get refund if they did not crossed the toll within 24 hours.</a:t>
            </a:r>
          </a:p>
        </p:txBody>
      </p:sp>
    </p:spTree>
    <p:extLst>
      <p:ext uri="{BB962C8B-B14F-4D97-AF65-F5344CB8AC3E}">
        <p14:creationId xmlns:p14="http://schemas.microsoft.com/office/powerpoint/2010/main" val="2295130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63DF-7849-CA17-027A-AAC0354C9255}"/>
              </a:ext>
            </a:extLst>
          </p:cNvPr>
          <p:cNvSpPr>
            <a:spLocks noGrp="1"/>
          </p:cNvSpPr>
          <p:nvPr>
            <p:ph type="title"/>
          </p:nvPr>
        </p:nvSpPr>
        <p:spPr>
          <a:xfrm>
            <a:off x="913796" y="145143"/>
            <a:ext cx="10353761" cy="1326321"/>
          </a:xfrm>
        </p:spPr>
        <p:txBody>
          <a:bodyPr>
            <a:normAutofit/>
          </a:bodyPr>
          <a:lstStyle/>
          <a:p>
            <a:r>
              <a:rPr lang="en-IN" sz="5400" dirty="0">
                <a:effectLst/>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6C167EAC-F44E-D265-CAC3-C5CD498DFAB9}"/>
              </a:ext>
            </a:extLst>
          </p:cNvPr>
          <p:cNvSpPr>
            <a:spLocks noGrp="1"/>
          </p:cNvSpPr>
          <p:nvPr>
            <p:ph idx="1"/>
          </p:nvPr>
        </p:nvSpPr>
        <p:spPr>
          <a:xfrm>
            <a:off x="913796" y="1471463"/>
            <a:ext cx="10353762" cy="5241393"/>
          </a:xfrm>
        </p:spPr>
        <p:txBody>
          <a:bodyPr>
            <a:normAutofit fontScale="92500"/>
          </a:bodyPr>
          <a:lstStyle/>
          <a:p>
            <a:pPr algn="just"/>
            <a:r>
              <a:rPr lang="en-US" sz="2800" dirty="0">
                <a:latin typeface="Times New Roman" panose="02020603050405020304" pitchFamily="18" charset="0"/>
                <a:cs typeface="Times New Roman" panose="02020603050405020304" pitchFamily="18" charset="0"/>
              </a:rPr>
              <a:t>The toll plaza collection system will be useful to the user who travel through the tolls by paying the amount to the tolls before head for the journey for a particular toll or for all tolls from one place to destination.</a:t>
            </a:r>
          </a:p>
          <a:p>
            <a:pPr algn="just"/>
            <a:r>
              <a:rPr lang="en-US" sz="2800" dirty="0">
                <a:latin typeface="Times New Roman" panose="02020603050405020304" pitchFamily="18" charset="0"/>
                <a:cs typeface="Times New Roman" panose="02020603050405020304" pitchFamily="18" charset="0"/>
              </a:rPr>
              <a:t>First the user will give the travelling details of vehicle number, vehicle type and the destination. After the travelling details the user will give toll details of for which toll the user want to pay or for all tolls and the user can pay amount for single trip or return trip also available.</a:t>
            </a:r>
          </a:p>
          <a:p>
            <a:pPr algn="just"/>
            <a:r>
              <a:rPr lang="en-US" sz="2800" dirty="0">
                <a:latin typeface="Times New Roman" panose="02020603050405020304" pitchFamily="18" charset="0"/>
                <a:cs typeface="Times New Roman" panose="02020603050405020304" pitchFamily="18" charset="0"/>
              </a:rPr>
              <a:t>If the user paid for the tolls then at the tolls the payment will be verified using rfid scanner(qr code)</a:t>
            </a:r>
          </a:p>
          <a:p>
            <a:pPr algn="just"/>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3938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63DF-7849-CA17-027A-AAC0354C9255}"/>
              </a:ext>
            </a:extLst>
          </p:cNvPr>
          <p:cNvSpPr>
            <a:spLocks noGrp="1"/>
          </p:cNvSpPr>
          <p:nvPr>
            <p:ph type="title"/>
          </p:nvPr>
        </p:nvSpPr>
        <p:spPr>
          <a:xfrm>
            <a:off x="913796" y="145143"/>
            <a:ext cx="10353761" cy="1326321"/>
          </a:xfrm>
        </p:spPr>
        <p:txBody>
          <a:bodyPr>
            <a:normAutofit/>
          </a:bodyPr>
          <a:lstStyle/>
          <a:p>
            <a:r>
              <a:rPr lang="en-IN" sz="5400" dirty="0">
                <a:effectLst/>
                <a:latin typeface="Times New Roman" panose="02020603050405020304" pitchFamily="18" charset="0"/>
                <a:cs typeface="Times New Roman" panose="02020603050405020304" pitchFamily="18" charset="0"/>
              </a:rPr>
              <a:t>LITERATURE SURVEY</a:t>
            </a:r>
          </a:p>
        </p:txBody>
      </p:sp>
      <p:sp>
        <p:nvSpPr>
          <p:cNvPr id="3" name="Content Placeholder 2">
            <a:extLst>
              <a:ext uri="{FF2B5EF4-FFF2-40B4-BE49-F238E27FC236}">
                <a16:creationId xmlns:a16="http://schemas.microsoft.com/office/drawing/2014/main" id="{6C167EAC-F44E-D265-CAC3-C5CD498DFAB9}"/>
              </a:ext>
            </a:extLst>
          </p:cNvPr>
          <p:cNvSpPr>
            <a:spLocks noGrp="1"/>
          </p:cNvSpPr>
          <p:nvPr>
            <p:ph idx="1"/>
          </p:nvPr>
        </p:nvSpPr>
        <p:spPr>
          <a:xfrm>
            <a:off x="913795" y="1471464"/>
            <a:ext cx="10353762" cy="4871279"/>
          </a:xfrm>
        </p:spPr>
        <p:txBody>
          <a:bodyPr>
            <a:normAutofit lnSpcReduction="10000"/>
          </a:bodyPr>
          <a:lstStyle/>
          <a:p>
            <a:pPr marL="0" indent="0" algn="just">
              <a:buNone/>
            </a:pPr>
            <a:r>
              <a:rPr lang="en-US" sz="3200" b="1" dirty="0">
                <a:effectLst/>
                <a:latin typeface="Times New Roman" panose="02020603050405020304" pitchFamily="18" charset="0"/>
                <a:cs typeface="Times New Roman" panose="02020603050405020304" pitchFamily="18" charset="0"/>
              </a:rPr>
              <a:t>Online toll gate payment system using RFID</a:t>
            </a:r>
          </a:p>
          <a:p>
            <a:pPr lvl="1" algn="just"/>
            <a:r>
              <a:rPr lang="en-US" sz="2800" dirty="0">
                <a:latin typeface="Times New Roman" panose="02020603050405020304" pitchFamily="18" charset="0"/>
                <a:cs typeface="Times New Roman" panose="02020603050405020304" pitchFamily="18" charset="0"/>
              </a:rPr>
              <a:t>This Online Toll Gate Payment system provides online payment for tollgates and detecting theft vehicles using the RFID technology along with micro controller and GSM modem. </a:t>
            </a:r>
          </a:p>
          <a:p>
            <a:pPr lvl="1" algn="just"/>
            <a:r>
              <a:rPr lang="en-US" sz="2800" dirty="0">
                <a:latin typeface="Times New Roman" panose="02020603050405020304" pitchFamily="18" charset="0"/>
                <a:cs typeface="Times New Roman" panose="02020603050405020304" pitchFamily="18" charset="0"/>
              </a:rPr>
              <a:t>Once the source and destination is selected the number of tollgates is listed and the payment is done. </a:t>
            </a:r>
          </a:p>
          <a:p>
            <a:pPr lvl="1" algn="just"/>
            <a:r>
              <a:rPr lang="en-US" sz="2800" dirty="0">
                <a:latin typeface="Times New Roman" panose="02020603050405020304" pitchFamily="18" charset="0"/>
                <a:cs typeface="Times New Roman" panose="02020603050405020304" pitchFamily="18" charset="0"/>
              </a:rPr>
              <a:t>In all the tollgates where the user has made the payment, the number plate of the vehicle is detected automatically and is allowed to travel further.</a:t>
            </a:r>
          </a:p>
        </p:txBody>
      </p:sp>
    </p:spTree>
    <p:extLst>
      <p:ext uri="{BB962C8B-B14F-4D97-AF65-F5344CB8AC3E}">
        <p14:creationId xmlns:p14="http://schemas.microsoft.com/office/powerpoint/2010/main" val="3614720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63DF-7849-CA17-027A-AAC0354C9255}"/>
              </a:ext>
            </a:extLst>
          </p:cNvPr>
          <p:cNvSpPr>
            <a:spLocks noGrp="1"/>
          </p:cNvSpPr>
          <p:nvPr>
            <p:ph type="title"/>
          </p:nvPr>
        </p:nvSpPr>
        <p:spPr>
          <a:xfrm>
            <a:off x="913796" y="145143"/>
            <a:ext cx="10353761" cy="1326321"/>
          </a:xfrm>
        </p:spPr>
        <p:txBody>
          <a:bodyPr>
            <a:normAutofit/>
          </a:bodyPr>
          <a:lstStyle/>
          <a:p>
            <a:r>
              <a:rPr lang="en-IN" sz="5400" dirty="0">
                <a:effectLst/>
                <a:latin typeface="Times New Roman" panose="02020603050405020304" pitchFamily="18" charset="0"/>
                <a:cs typeface="Times New Roman" panose="02020603050405020304" pitchFamily="18" charset="0"/>
              </a:rPr>
              <a:t>LITERATURE SURVEY</a:t>
            </a:r>
          </a:p>
        </p:txBody>
      </p:sp>
      <p:sp>
        <p:nvSpPr>
          <p:cNvPr id="3" name="Content Placeholder 2">
            <a:extLst>
              <a:ext uri="{FF2B5EF4-FFF2-40B4-BE49-F238E27FC236}">
                <a16:creationId xmlns:a16="http://schemas.microsoft.com/office/drawing/2014/main" id="{6C167EAC-F44E-D265-CAC3-C5CD498DFAB9}"/>
              </a:ext>
            </a:extLst>
          </p:cNvPr>
          <p:cNvSpPr>
            <a:spLocks noGrp="1"/>
          </p:cNvSpPr>
          <p:nvPr>
            <p:ph idx="1"/>
          </p:nvPr>
        </p:nvSpPr>
        <p:spPr>
          <a:xfrm>
            <a:off x="913795" y="1733206"/>
            <a:ext cx="10565442" cy="4681661"/>
          </a:xfrm>
        </p:spPr>
        <p:txBody>
          <a:bodyPr>
            <a:normAutofit fontScale="92500" lnSpcReduction="20000"/>
          </a:bodyPr>
          <a:lstStyle/>
          <a:p>
            <a:pPr marL="0" indent="0" algn="just">
              <a:buNone/>
            </a:pPr>
            <a:r>
              <a:rPr lang="en-US" sz="3200" b="1" dirty="0">
                <a:effectLst/>
                <a:latin typeface="Times New Roman" panose="02020603050405020304" pitchFamily="18" charset="0"/>
                <a:cs typeface="Times New Roman" panose="02020603050405020304" pitchFamily="18" charset="0"/>
              </a:rPr>
              <a:t>Online Toll Payment System</a:t>
            </a:r>
          </a:p>
          <a:p>
            <a:pPr lvl="1" algn="just"/>
            <a:r>
              <a:rPr lang="en-US" sz="3000" dirty="0">
                <a:latin typeface="Times New Roman" panose="02020603050405020304" pitchFamily="18" charset="0"/>
                <a:cs typeface="Times New Roman" panose="02020603050405020304" pitchFamily="18" charset="0"/>
              </a:rPr>
              <a:t>It is used to find the position of the vehicle as well as toll plazas accurately. </a:t>
            </a:r>
          </a:p>
          <a:p>
            <a:pPr lvl="1" algn="just"/>
            <a:r>
              <a:rPr lang="en-US" sz="3000" dirty="0">
                <a:latin typeface="Times New Roman" panose="02020603050405020304" pitchFamily="18" charset="0"/>
                <a:cs typeface="Times New Roman" panose="02020603050405020304" pitchFamily="18" charset="0"/>
              </a:rPr>
              <a:t>When the destination toll is near to the user, an alert message is sent to the user. 1-2 km before the toll plaza, a  notification will be sent to the mobile phone of the approaching user with Toll Name and applicable Toll Fee. </a:t>
            </a:r>
          </a:p>
          <a:p>
            <a:pPr lvl="1" algn="just"/>
            <a:r>
              <a:rPr lang="en-US" sz="3000" dirty="0">
                <a:latin typeface="Times New Roman" panose="02020603050405020304" pitchFamily="18" charset="0"/>
                <a:cs typeface="Times New Roman" panose="02020603050405020304" pitchFamily="18" charset="0"/>
              </a:rPr>
              <a:t>Payment can be facilitated through mobile wallets.</a:t>
            </a:r>
          </a:p>
          <a:p>
            <a:pPr lvl="1" algn="just"/>
            <a:r>
              <a:rPr lang="en-US" sz="3000" dirty="0">
                <a:latin typeface="Times New Roman" panose="02020603050405020304" pitchFamily="18" charset="0"/>
                <a:cs typeface="Times New Roman" panose="02020603050405020304" pitchFamily="18" charset="0"/>
              </a:rPr>
              <a:t>An electronic receipt is generated, with QR code which can be  scanned by the QR readers at Toll Booth.</a:t>
            </a:r>
          </a:p>
        </p:txBody>
      </p:sp>
    </p:spTree>
    <p:extLst>
      <p:ext uri="{BB962C8B-B14F-4D97-AF65-F5344CB8AC3E}">
        <p14:creationId xmlns:p14="http://schemas.microsoft.com/office/powerpoint/2010/main" val="4190385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63DF-7849-CA17-027A-AAC0354C9255}"/>
              </a:ext>
            </a:extLst>
          </p:cNvPr>
          <p:cNvSpPr>
            <a:spLocks noGrp="1"/>
          </p:cNvSpPr>
          <p:nvPr>
            <p:ph type="title"/>
          </p:nvPr>
        </p:nvSpPr>
        <p:spPr>
          <a:xfrm>
            <a:off x="913796" y="145143"/>
            <a:ext cx="10353761" cy="1326321"/>
          </a:xfrm>
        </p:spPr>
        <p:txBody>
          <a:bodyPr>
            <a:normAutofit/>
          </a:bodyPr>
          <a:lstStyle/>
          <a:p>
            <a:r>
              <a:rPr lang="en-IN" sz="5400" dirty="0">
                <a:effectLst/>
                <a:latin typeface="Times New Roman" panose="02020603050405020304" pitchFamily="18" charset="0"/>
                <a:cs typeface="Times New Roman" panose="02020603050405020304" pitchFamily="18" charset="0"/>
              </a:rPr>
              <a:t>LITERATURE SURVEY</a:t>
            </a:r>
          </a:p>
        </p:txBody>
      </p:sp>
      <p:sp>
        <p:nvSpPr>
          <p:cNvPr id="3" name="Content Placeholder 2">
            <a:extLst>
              <a:ext uri="{FF2B5EF4-FFF2-40B4-BE49-F238E27FC236}">
                <a16:creationId xmlns:a16="http://schemas.microsoft.com/office/drawing/2014/main" id="{6C167EAC-F44E-D265-CAC3-C5CD498DFAB9}"/>
              </a:ext>
            </a:extLst>
          </p:cNvPr>
          <p:cNvSpPr>
            <a:spLocks noGrp="1"/>
          </p:cNvSpPr>
          <p:nvPr>
            <p:ph idx="1"/>
          </p:nvPr>
        </p:nvSpPr>
        <p:spPr>
          <a:xfrm>
            <a:off x="913795" y="1733207"/>
            <a:ext cx="10353762" cy="4609536"/>
          </a:xfrm>
        </p:spPr>
        <p:txBody>
          <a:bodyPr>
            <a:normAutofit/>
          </a:bodyPr>
          <a:lstStyle/>
          <a:p>
            <a:pPr marL="0" indent="0" algn="just">
              <a:buNone/>
            </a:pPr>
            <a:r>
              <a:rPr lang="en-US" sz="3200" b="1" dirty="0">
                <a:effectLst/>
                <a:latin typeface="Times New Roman" panose="02020603050405020304" pitchFamily="18" charset="0"/>
                <a:cs typeface="Times New Roman" panose="02020603050405020304" pitchFamily="18" charset="0"/>
              </a:rPr>
              <a:t>GPS Based Toll Collection System</a:t>
            </a:r>
          </a:p>
          <a:p>
            <a:pPr lvl="1" algn="just"/>
            <a:r>
              <a:rPr lang="en-US" sz="2800" dirty="0">
                <a:latin typeface="Times New Roman" panose="02020603050405020304" pitchFamily="18" charset="0"/>
                <a:cs typeface="Times New Roman" panose="02020603050405020304" pitchFamily="18" charset="0"/>
              </a:rPr>
              <a:t>This project aims in designing a system, which automatically  identifies the vehicle that advance towards the toll plazas and observes the vehicle  number and the time of arrival. </a:t>
            </a:r>
          </a:p>
          <a:p>
            <a:pPr lvl="1" algn="just"/>
            <a:r>
              <a:rPr lang="en-US" sz="2800" dirty="0">
                <a:latin typeface="Times New Roman" panose="02020603050405020304" pitchFamily="18" charset="0"/>
                <a:cs typeface="Times New Roman" panose="02020603050405020304" pitchFamily="18" charset="0"/>
              </a:rPr>
              <a:t>If matches exist between vehicle data and GPS data, then  predetermined amount is automatically taken from the user account.</a:t>
            </a:r>
          </a:p>
        </p:txBody>
      </p:sp>
    </p:spTree>
    <p:extLst>
      <p:ext uri="{BB962C8B-B14F-4D97-AF65-F5344CB8AC3E}">
        <p14:creationId xmlns:p14="http://schemas.microsoft.com/office/powerpoint/2010/main" val="769451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63DF-7849-CA17-027A-AAC0354C9255}"/>
              </a:ext>
            </a:extLst>
          </p:cNvPr>
          <p:cNvSpPr>
            <a:spLocks noGrp="1"/>
          </p:cNvSpPr>
          <p:nvPr>
            <p:ph type="title"/>
          </p:nvPr>
        </p:nvSpPr>
        <p:spPr>
          <a:xfrm>
            <a:off x="913796" y="145143"/>
            <a:ext cx="10353761" cy="1326321"/>
          </a:xfrm>
        </p:spPr>
        <p:txBody>
          <a:bodyPr>
            <a:normAutofit/>
          </a:bodyPr>
          <a:lstStyle/>
          <a:p>
            <a:r>
              <a:rPr lang="en-IN" sz="5400" dirty="0">
                <a:effectLst/>
                <a:latin typeface="Times New Roman" panose="02020603050405020304" pitchFamily="18" charset="0"/>
                <a:cs typeface="Times New Roman" panose="02020603050405020304" pitchFamily="18" charset="0"/>
              </a:rPr>
              <a:t>LITERATURE SURVEY</a:t>
            </a:r>
          </a:p>
        </p:txBody>
      </p:sp>
      <p:sp>
        <p:nvSpPr>
          <p:cNvPr id="3" name="Content Placeholder 2">
            <a:extLst>
              <a:ext uri="{FF2B5EF4-FFF2-40B4-BE49-F238E27FC236}">
                <a16:creationId xmlns:a16="http://schemas.microsoft.com/office/drawing/2014/main" id="{6C167EAC-F44E-D265-CAC3-C5CD498DFAB9}"/>
              </a:ext>
            </a:extLst>
          </p:cNvPr>
          <p:cNvSpPr>
            <a:spLocks noGrp="1"/>
          </p:cNvSpPr>
          <p:nvPr>
            <p:ph idx="1"/>
          </p:nvPr>
        </p:nvSpPr>
        <p:spPr>
          <a:xfrm>
            <a:off x="913795" y="1733207"/>
            <a:ext cx="10353762" cy="4609536"/>
          </a:xfrm>
        </p:spPr>
        <p:txBody>
          <a:bodyPr>
            <a:normAutofit/>
          </a:bodyPr>
          <a:lstStyle/>
          <a:p>
            <a:pPr marL="0" indent="0" algn="just">
              <a:buNone/>
            </a:pPr>
            <a:r>
              <a:rPr lang="en-US" sz="3200" b="1" dirty="0">
                <a:effectLst/>
                <a:latin typeface="Times New Roman" panose="02020603050405020304" pitchFamily="18" charset="0"/>
                <a:cs typeface="Times New Roman" panose="02020603050405020304" pitchFamily="18" charset="0"/>
              </a:rPr>
              <a:t>Toll Booth Collection using Li-Fi</a:t>
            </a:r>
          </a:p>
          <a:p>
            <a:pPr lvl="1" algn="just"/>
            <a:r>
              <a:rPr lang="en-US" sz="2800" dirty="0">
                <a:latin typeface="Times New Roman" panose="02020603050405020304" pitchFamily="18" charset="0"/>
                <a:cs typeface="Times New Roman" panose="02020603050405020304" pitchFamily="18" charset="0"/>
              </a:rPr>
              <a:t>At the toll plaza, once the  vehicle’s Li-Fi transmitter is paired with the Li-Fi receiver, the system at toll plaza automatically identifies the vehicle  details.</a:t>
            </a:r>
          </a:p>
          <a:p>
            <a:pPr lvl="1" algn="just"/>
            <a:r>
              <a:rPr lang="en-US" sz="2800" dirty="0">
                <a:latin typeface="Times New Roman" panose="02020603050405020304" pitchFamily="18" charset="0"/>
                <a:cs typeface="Times New Roman" panose="02020603050405020304" pitchFamily="18" charset="0"/>
              </a:rPr>
              <a:t>The Li-Fi system uses Li-Fi which collects information of vehicle passing  through the toll plaza and automatically debits the toll amount from prepaid account of vehicle owner</a:t>
            </a:r>
          </a:p>
        </p:txBody>
      </p:sp>
    </p:spTree>
    <p:extLst>
      <p:ext uri="{BB962C8B-B14F-4D97-AF65-F5344CB8AC3E}">
        <p14:creationId xmlns:p14="http://schemas.microsoft.com/office/powerpoint/2010/main" val="3704517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63DF-7849-CA17-027A-AAC0354C9255}"/>
              </a:ext>
            </a:extLst>
          </p:cNvPr>
          <p:cNvSpPr>
            <a:spLocks noGrp="1"/>
          </p:cNvSpPr>
          <p:nvPr>
            <p:ph type="title"/>
          </p:nvPr>
        </p:nvSpPr>
        <p:spPr>
          <a:xfrm>
            <a:off x="913796" y="145143"/>
            <a:ext cx="10353761" cy="1326321"/>
          </a:xfrm>
        </p:spPr>
        <p:txBody>
          <a:bodyPr>
            <a:normAutofit/>
          </a:bodyPr>
          <a:lstStyle/>
          <a:p>
            <a:r>
              <a:rPr lang="en-IN" sz="5400" dirty="0">
                <a:effectLst/>
                <a:latin typeface="Times New Roman" panose="02020603050405020304" pitchFamily="18" charset="0"/>
                <a:cs typeface="Times New Roman" panose="02020603050405020304" pitchFamily="18" charset="0"/>
              </a:rPr>
              <a:t>LITERATURE SURVEY</a:t>
            </a:r>
          </a:p>
        </p:txBody>
      </p:sp>
      <p:sp>
        <p:nvSpPr>
          <p:cNvPr id="3" name="Content Placeholder 2">
            <a:extLst>
              <a:ext uri="{FF2B5EF4-FFF2-40B4-BE49-F238E27FC236}">
                <a16:creationId xmlns:a16="http://schemas.microsoft.com/office/drawing/2014/main" id="{6C167EAC-F44E-D265-CAC3-C5CD498DFAB9}"/>
              </a:ext>
            </a:extLst>
          </p:cNvPr>
          <p:cNvSpPr>
            <a:spLocks noGrp="1"/>
          </p:cNvSpPr>
          <p:nvPr>
            <p:ph idx="1"/>
          </p:nvPr>
        </p:nvSpPr>
        <p:spPr>
          <a:xfrm>
            <a:off x="913795" y="1733207"/>
            <a:ext cx="10353762" cy="4609536"/>
          </a:xfrm>
        </p:spPr>
        <p:txBody>
          <a:bodyPr>
            <a:normAutofit/>
          </a:bodyPr>
          <a:lstStyle/>
          <a:p>
            <a:pPr marL="0" indent="0" algn="just">
              <a:buNone/>
            </a:pPr>
            <a:r>
              <a:rPr lang="en-US" sz="3200" b="1" dirty="0">
                <a:effectLst/>
                <a:latin typeface="Times New Roman" panose="02020603050405020304" pitchFamily="18" charset="0"/>
                <a:cs typeface="Times New Roman" panose="02020603050405020304" pitchFamily="18" charset="0"/>
              </a:rPr>
              <a:t>TOLLZ-E (Online toll system)</a:t>
            </a:r>
          </a:p>
          <a:p>
            <a:pPr lvl="1" algn="just"/>
            <a:r>
              <a:rPr lang="en-US" sz="2800" dirty="0">
                <a:latin typeface="Times New Roman" panose="02020603050405020304" pitchFamily="18" charset="0"/>
                <a:cs typeface="Times New Roman" panose="02020603050405020304" pitchFamily="18" charset="0"/>
              </a:rPr>
              <a:t>RFID tags provided to the users are scanned through RFID reader fixed at toll booths in specific  positions and online transactions are carried out regarding the specific RFID tag number of user</a:t>
            </a:r>
          </a:p>
        </p:txBody>
      </p:sp>
    </p:spTree>
    <p:extLst>
      <p:ext uri="{BB962C8B-B14F-4D97-AF65-F5344CB8AC3E}">
        <p14:creationId xmlns:p14="http://schemas.microsoft.com/office/powerpoint/2010/main" val="30087615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F97B18F-50BC-4F30-8373-93489E845F8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64CF2EF3-001F-4BE9-81B3-86ECBBF942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2BC90D6-94CF-42F7-AAC4-9CF6824C54D5}">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TM04033921[[fn=Damask]]</Template>
  <TotalTime>463</TotalTime>
  <Words>903</Words>
  <Application>Microsoft Office PowerPoint</Application>
  <PresentationFormat>Widescreen</PresentationFormat>
  <Paragraphs>108</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Bookman Old Style</vt:lpstr>
      <vt:lpstr>Calibri</vt:lpstr>
      <vt:lpstr>Rockwell</vt:lpstr>
      <vt:lpstr>Times New Roman</vt:lpstr>
      <vt:lpstr>Damask</vt:lpstr>
      <vt:lpstr>PowerPoint Presentation</vt:lpstr>
      <vt:lpstr>MOTIVATION</vt:lpstr>
      <vt:lpstr>OBJECTIVE</vt:lpstr>
      <vt:lpstr>INTRODUCTION</vt:lpstr>
      <vt:lpstr>LITERATURE SURVEY</vt:lpstr>
      <vt:lpstr>LITERATURE SURVEY</vt:lpstr>
      <vt:lpstr>LITERATURE SURVEY</vt:lpstr>
      <vt:lpstr>LITERATURE SURVEY</vt:lpstr>
      <vt:lpstr>LITERATURE SURVEY</vt:lpstr>
      <vt:lpstr>REQUIREMENTS</vt:lpstr>
      <vt:lpstr>DESIGN</vt:lpstr>
      <vt:lpstr>DESIGN</vt:lpstr>
      <vt:lpstr>DESIGN</vt:lpstr>
      <vt:lpstr>MODULES</vt:lpstr>
      <vt:lpstr>MODULES</vt:lpstr>
      <vt:lpstr>MODULES</vt:lpstr>
      <vt:lpstr>MODULES</vt:lpstr>
      <vt:lpstr>IMPLEMENTATION</vt:lpstr>
      <vt:lpstr>IMPLEMENTATION</vt:lpstr>
      <vt:lpstr>IMPLEMENTATION</vt:lpstr>
      <vt:lpstr>IMPLEMENTATION</vt:lpstr>
      <vt:lpstr>IMPLEMENTATION</vt:lpstr>
      <vt:lpstr>IMPLEMENTATION</vt:lpstr>
      <vt:lpstr>IMPLEMENTATION</vt:lpstr>
      <vt:lpstr>IMPLEMENTATION</vt:lpstr>
      <vt:lpstr>IMPLEMENTATION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siva .c</dc:creator>
  <cp:lastModifiedBy>siva .c</cp:lastModifiedBy>
  <cp:revision>24</cp:revision>
  <dcterms:created xsi:type="dcterms:W3CDTF">2022-09-08T04:39:25Z</dcterms:created>
  <dcterms:modified xsi:type="dcterms:W3CDTF">2022-11-19T07:46:17Z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