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5143500" type="screen16x9"/>
  <p:notesSz cx="6858000" cy="9144000"/>
  <p:embeddedFontLst>
    <p:embeddedFont>
      <p:font typeface="Average" panose="02000503040000020003" pitchFamily="2" charset="77"/>
      <p:regular r:id="rId20"/>
    </p:embeddedFont>
    <p:embeddedFont>
      <p:font typeface="Barlow Light" pitchFamily="2" charset="77"/>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Oswald" pitchFamily="2" charset="77"/>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49" d="100"/>
          <a:sy n="149" d="100"/>
        </p:scale>
        <p:origin x="5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821599d79_0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821599d7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8821599d79_3_16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8821599d79_3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8821599d79_3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8821599d79_3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8821599d79_3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8821599d79_3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8821599d79_3_2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8821599d79_3_2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8821599d79_3_2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8821599d79_3_2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8821599d79_3_2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8821599d79_3_2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8821599d79_3_2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8821599d79_3_2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72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8821599d79_9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8821599d79_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Done by Team 505 (</a:t>
            </a:r>
            <a:r>
              <a:rPr lang="en" dirty="0" err="1"/>
              <a:t>Joel,Jiade,Jinwei,Anthony</a:t>
            </a:r>
            <a:r>
              <a:rPr lang="en" dirty="0"/>
              <a: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821599d79_3_5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821599d79_3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821599d79_6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821599d79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821599d79_3_22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821599d79_3_2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8821599d79_3_2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8821599d79_3_2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8821599d79_1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8821599d79_1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8821599d79_3_10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8821599d79_3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8821599d79_3_13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8821599d79_3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Need an introduction over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8821599d79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8821599d79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076325" y="1863600"/>
            <a:ext cx="4962600" cy="1416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000"/>
              <a:buNone/>
              <a:defRPr/>
            </a:lvl1pPr>
            <a:lvl2pPr lvl="1" rtl="0">
              <a:lnSpc>
                <a:spcPct val="90000"/>
              </a:lnSpc>
              <a:spcBef>
                <a:spcPts val="0"/>
              </a:spcBef>
              <a:spcAft>
                <a:spcPts val="0"/>
              </a:spcAft>
              <a:buSzPts val="3000"/>
              <a:buNone/>
              <a:defRPr/>
            </a:lvl2pPr>
            <a:lvl3pPr lvl="2" rtl="0">
              <a:lnSpc>
                <a:spcPct val="90000"/>
              </a:lnSpc>
              <a:spcBef>
                <a:spcPts val="0"/>
              </a:spcBef>
              <a:spcAft>
                <a:spcPts val="0"/>
              </a:spcAft>
              <a:buSzPts val="3000"/>
              <a:buNone/>
              <a:defRPr/>
            </a:lvl3pPr>
            <a:lvl4pPr lvl="3" rtl="0">
              <a:lnSpc>
                <a:spcPct val="90000"/>
              </a:lnSpc>
              <a:spcBef>
                <a:spcPts val="0"/>
              </a:spcBef>
              <a:spcAft>
                <a:spcPts val="0"/>
              </a:spcAft>
              <a:buSzPts val="3000"/>
              <a:buNone/>
              <a:defRPr/>
            </a:lvl4pPr>
            <a:lvl5pPr lvl="4" rtl="0">
              <a:lnSpc>
                <a:spcPct val="90000"/>
              </a:lnSpc>
              <a:spcBef>
                <a:spcPts val="0"/>
              </a:spcBef>
              <a:spcAft>
                <a:spcPts val="0"/>
              </a:spcAft>
              <a:buSzPts val="3000"/>
              <a:buNone/>
              <a:defRPr/>
            </a:lvl5pPr>
            <a:lvl6pPr lvl="5" rtl="0">
              <a:lnSpc>
                <a:spcPct val="90000"/>
              </a:lnSpc>
              <a:spcBef>
                <a:spcPts val="0"/>
              </a:spcBef>
              <a:spcAft>
                <a:spcPts val="0"/>
              </a:spcAft>
              <a:buSzPts val="3000"/>
              <a:buNone/>
              <a:defRPr/>
            </a:lvl6pPr>
            <a:lvl7pPr lvl="6" rtl="0">
              <a:lnSpc>
                <a:spcPct val="90000"/>
              </a:lnSpc>
              <a:spcBef>
                <a:spcPts val="0"/>
              </a:spcBef>
              <a:spcAft>
                <a:spcPts val="0"/>
              </a:spcAft>
              <a:buSzPts val="3000"/>
              <a:buNone/>
              <a:defRPr/>
            </a:lvl7pPr>
            <a:lvl8pPr lvl="7" rtl="0">
              <a:lnSpc>
                <a:spcPct val="90000"/>
              </a:lnSpc>
              <a:spcBef>
                <a:spcPts val="0"/>
              </a:spcBef>
              <a:spcAft>
                <a:spcPts val="0"/>
              </a:spcAft>
              <a:buSzPts val="3000"/>
              <a:buNone/>
              <a:defRPr/>
            </a:lvl8pPr>
            <a:lvl9pPr lvl="8" rtl="0">
              <a:lnSpc>
                <a:spcPct val="90000"/>
              </a:lnSpc>
              <a:spcBef>
                <a:spcPts val="0"/>
              </a:spcBef>
              <a:spcAft>
                <a:spcPts val="0"/>
              </a:spcAft>
              <a:buSzPts val="3000"/>
              <a:buNone/>
              <a:defRPr/>
            </a:lvl9pPr>
          </a:lstStyle>
          <a:p>
            <a:endParaRPr/>
          </a:p>
        </p:txBody>
      </p:sp>
      <p:sp>
        <p:nvSpPr>
          <p:cNvPr id="57" name="Google Shape;57;p1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pSp>
        <p:nvGrpSpPr>
          <p:cNvPr id="62" name="Google Shape;62;p14"/>
          <p:cNvGrpSpPr/>
          <p:nvPr/>
        </p:nvGrpSpPr>
        <p:grpSpPr>
          <a:xfrm>
            <a:off x="5701238" y="893369"/>
            <a:ext cx="2963442" cy="3169538"/>
            <a:chOff x="5122427" y="668001"/>
            <a:chExt cx="3841143" cy="3893303"/>
          </a:xfrm>
        </p:grpSpPr>
        <p:grpSp>
          <p:nvGrpSpPr>
            <p:cNvPr id="63" name="Google Shape;63;p14"/>
            <p:cNvGrpSpPr/>
            <p:nvPr/>
          </p:nvGrpSpPr>
          <p:grpSpPr>
            <a:xfrm>
              <a:off x="5144045" y="893590"/>
              <a:ext cx="2833667" cy="2964311"/>
              <a:chOff x="3860721" y="1330073"/>
              <a:chExt cx="3544299" cy="3707706"/>
            </a:xfrm>
          </p:grpSpPr>
          <p:sp>
            <p:nvSpPr>
              <p:cNvPr id="64" name="Google Shape;64;p14"/>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4"/>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4"/>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4"/>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4"/>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4"/>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4"/>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4"/>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4"/>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4"/>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4"/>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4"/>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4"/>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4"/>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4"/>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4"/>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4"/>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4"/>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4"/>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4"/>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4"/>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4"/>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4"/>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4"/>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4"/>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4"/>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4"/>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4"/>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4"/>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4"/>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4"/>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4"/>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4"/>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4"/>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4"/>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4"/>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4"/>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4"/>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4"/>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4"/>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4"/>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4"/>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4"/>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4"/>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4"/>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4"/>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4"/>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4"/>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4"/>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4"/>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4"/>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4"/>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4"/>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4"/>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4"/>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4"/>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4"/>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4"/>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4"/>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4"/>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4"/>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4"/>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4"/>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4"/>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4"/>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4"/>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4"/>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4"/>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4"/>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4"/>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4"/>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4"/>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4"/>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4"/>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4"/>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4"/>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4"/>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4"/>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4"/>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4"/>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4"/>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4"/>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4"/>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4"/>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4"/>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4"/>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4"/>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4"/>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4"/>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4"/>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4"/>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4"/>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4"/>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4"/>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4"/>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4"/>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4"/>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4"/>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4"/>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4"/>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4"/>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4"/>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4"/>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4"/>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4"/>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4"/>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1" name="Google Shape;171;p14"/>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4"/>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4"/>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4"/>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4"/>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4"/>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4"/>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4"/>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4"/>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4"/>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4"/>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4"/>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4"/>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4"/>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4"/>
            <p:cNvSpPr/>
            <p:nvPr/>
          </p:nvSpPr>
          <p:spPr>
            <a:xfrm>
              <a:off x="6687910" y="670084"/>
              <a:ext cx="164002" cy="23977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4"/>
            <p:cNvSpPr/>
            <p:nvPr/>
          </p:nvSpPr>
          <p:spPr>
            <a:xfrm>
              <a:off x="6700339" y="668001"/>
              <a:ext cx="78555" cy="96805"/>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4"/>
            <p:cNvSpPr/>
            <p:nvPr/>
          </p:nvSpPr>
          <p:spPr>
            <a:xfrm>
              <a:off x="6715688" y="773039"/>
              <a:ext cx="96898" cy="108448"/>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4"/>
            <p:cNvSpPr/>
            <p:nvPr/>
          </p:nvSpPr>
          <p:spPr>
            <a:xfrm>
              <a:off x="6550295" y="816287"/>
              <a:ext cx="182863" cy="260314"/>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4"/>
            <p:cNvSpPr/>
            <p:nvPr/>
          </p:nvSpPr>
          <p:spPr>
            <a:xfrm>
              <a:off x="6687493" y="808527"/>
              <a:ext cx="141254" cy="186323"/>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4"/>
            <p:cNvSpPr/>
            <p:nvPr/>
          </p:nvSpPr>
          <p:spPr>
            <a:xfrm>
              <a:off x="6712641" y="675415"/>
              <a:ext cx="103914" cy="12801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4"/>
            <p:cNvSpPr/>
            <p:nvPr/>
          </p:nvSpPr>
          <p:spPr>
            <a:xfrm>
              <a:off x="6716857" y="674913"/>
              <a:ext cx="104325" cy="98187"/>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4"/>
            <p:cNvSpPr/>
            <p:nvPr/>
          </p:nvSpPr>
          <p:spPr>
            <a:xfrm>
              <a:off x="6591681" y="1319278"/>
              <a:ext cx="82039" cy="62578"/>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4"/>
            <p:cNvSpPr/>
            <p:nvPr/>
          </p:nvSpPr>
          <p:spPr>
            <a:xfrm>
              <a:off x="6592043" y="1339232"/>
              <a:ext cx="81667" cy="42638"/>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4"/>
            <p:cNvSpPr/>
            <p:nvPr/>
          </p:nvSpPr>
          <p:spPr>
            <a:xfrm>
              <a:off x="6550653" y="1292322"/>
              <a:ext cx="75096" cy="58175"/>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4"/>
            <p:cNvSpPr/>
            <p:nvPr/>
          </p:nvSpPr>
          <p:spPr>
            <a:xfrm>
              <a:off x="6550998" y="1311512"/>
              <a:ext cx="74798" cy="3904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4"/>
            <p:cNvSpPr/>
            <p:nvPr/>
          </p:nvSpPr>
          <p:spPr>
            <a:xfrm>
              <a:off x="6578488" y="992358"/>
              <a:ext cx="178821" cy="308422"/>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4"/>
            <p:cNvSpPr/>
            <p:nvPr/>
          </p:nvSpPr>
          <p:spPr>
            <a:xfrm>
              <a:off x="6627226" y="992967"/>
              <a:ext cx="178028" cy="333954"/>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4"/>
            <p:cNvSpPr/>
            <p:nvPr/>
          </p:nvSpPr>
          <p:spPr>
            <a:xfrm>
              <a:off x="6560953" y="971949"/>
              <a:ext cx="266226" cy="245057"/>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4"/>
            <p:cNvSpPr/>
            <p:nvPr/>
          </p:nvSpPr>
          <p:spPr>
            <a:xfrm>
              <a:off x="6774876" y="827227"/>
              <a:ext cx="92521" cy="324362"/>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4"/>
            <p:cNvSpPr/>
            <p:nvPr/>
          </p:nvSpPr>
          <p:spPr>
            <a:xfrm>
              <a:off x="6792998" y="823141"/>
              <a:ext cx="55942" cy="71147"/>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4"/>
            <p:cNvSpPr/>
            <p:nvPr/>
          </p:nvSpPr>
          <p:spPr>
            <a:xfrm>
              <a:off x="6683350" y="808424"/>
              <a:ext cx="47853" cy="5024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 name="Google Shape;202;p14"/>
            <p:cNvGrpSpPr/>
            <p:nvPr/>
          </p:nvGrpSpPr>
          <p:grpSpPr>
            <a:xfrm flipH="1">
              <a:off x="5678143" y="1227582"/>
              <a:ext cx="345795" cy="1043508"/>
              <a:chOff x="5678143" y="1151382"/>
              <a:chExt cx="345795" cy="1043508"/>
            </a:xfrm>
          </p:grpSpPr>
          <p:sp>
            <p:nvSpPr>
              <p:cNvPr id="203" name="Google Shape;203;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14"/>
            <p:cNvGrpSpPr/>
            <p:nvPr/>
          </p:nvGrpSpPr>
          <p:grpSpPr>
            <a:xfrm>
              <a:off x="5122427" y="3292365"/>
              <a:ext cx="823270" cy="1268939"/>
              <a:chOff x="5490177" y="3555452"/>
              <a:chExt cx="823270" cy="1268939"/>
            </a:xfrm>
          </p:grpSpPr>
          <p:sp>
            <p:nvSpPr>
              <p:cNvPr id="221" name="Google Shape;221;p14"/>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4"/>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4"/>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4"/>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4"/>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4"/>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4"/>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4"/>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4"/>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4"/>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4"/>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4"/>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4"/>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4"/>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4"/>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4"/>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4"/>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4"/>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4"/>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4"/>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4"/>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4"/>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4"/>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4"/>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4"/>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4"/>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4"/>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4"/>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4"/>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4"/>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4"/>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2" name="Google Shape;252;p14"/>
            <p:cNvSpPr/>
            <p:nvPr/>
          </p:nvSpPr>
          <p:spPr>
            <a:xfrm>
              <a:off x="7297552" y="1119942"/>
              <a:ext cx="135694" cy="266572"/>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4"/>
            <p:cNvSpPr/>
            <p:nvPr/>
          </p:nvSpPr>
          <p:spPr>
            <a:xfrm>
              <a:off x="7309787" y="1745656"/>
              <a:ext cx="93354" cy="72328"/>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4"/>
            <p:cNvSpPr/>
            <p:nvPr/>
          </p:nvSpPr>
          <p:spPr>
            <a:xfrm>
              <a:off x="7310617" y="1769417"/>
              <a:ext cx="92957" cy="4848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4"/>
            <p:cNvSpPr/>
            <p:nvPr/>
          </p:nvSpPr>
          <p:spPr>
            <a:xfrm>
              <a:off x="7197828" y="1680648"/>
              <a:ext cx="93332" cy="69654"/>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4"/>
            <p:cNvSpPr/>
            <p:nvPr/>
          </p:nvSpPr>
          <p:spPr>
            <a:xfrm>
              <a:off x="7198064" y="1702707"/>
              <a:ext cx="92908" cy="4848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4"/>
            <p:cNvSpPr/>
            <p:nvPr/>
          </p:nvSpPr>
          <p:spPr>
            <a:xfrm>
              <a:off x="7221254" y="1360384"/>
              <a:ext cx="326905" cy="395190"/>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4"/>
            <p:cNvSpPr/>
            <p:nvPr/>
          </p:nvSpPr>
          <p:spPr>
            <a:xfrm>
              <a:off x="7417903" y="1095544"/>
              <a:ext cx="102845" cy="100060"/>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4"/>
            <p:cNvSpPr/>
            <p:nvPr/>
          </p:nvSpPr>
          <p:spPr>
            <a:xfrm>
              <a:off x="7381720" y="1109556"/>
              <a:ext cx="166879" cy="325717"/>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4"/>
            <p:cNvSpPr/>
            <p:nvPr/>
          </p:nvSpPr>
          <p:spPr>
            <a:xfrm>
              <a:off x="7413797" y="991818"/>
              <a:ext cx="110830" cy="134949"/>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4"/>
            <p:cNvSpPr/>
            <p:nvPr/>
          </p:nvSpPr>
          <p:spPr>
            <a:xfrm>
              <a:off x="7417935" y="980032"/>
              <a:ext cx="116959" cy="115584"/>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4"/>
            <p:cNvSpPr/>
            <p:nvPr/>
          </p:nvSpPr>
          <p:spPr>
            <a:xfrm>
              <a:off x="7364000" y="1109861"/>
              <a:ext cx="53873" cy="78410"/>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4"/>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4"/>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4"/>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4"/>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4"/>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4"/>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4"/>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4"/>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4"/>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4"/>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4"/>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4"/>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4"/>
            <p:cNvSpPr/>
            <p:nvPr/>
          </p:nvSpPr>
          <p:spPr>
            <a:xfrm>
              <a:off x="8113340" y="4275363"/>
              <a:ext cx="345795" cy="199644"/>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4"/>
            <p:cNvSpPr/>
            <p:nvPr/>
          </p:nvSpPr>
          <p:spPr>
            <a:xfrm>
              <a:off x="8345604" y="3658605"/>
              <a:ext cx="79290" cy="172593"/>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4"/>
            <p:cNvSpPr/>
            <p:nvPr/>
          </p:nvSpPr>
          <p:spPr>
            <a:xfrm>
              <a:off x="8356722" y="3587657"/>
              <a:ext cx="56997" cy="109672"/>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4"/>
            <p:cNvSpPr/>
            <p:nvPr/>
          </p:nvSpPr>
          <p:spPr>
            <a:xfrm>
              <a:off x="8165307" y="4346248"/>
              <a:ext cx="122958" cy="68962"/>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4"/>
            <p:cNvSpPr/>
            <p:nvPr/>
          </p:nvSpPr>
          <p:spPr>
            <a:xfrm>
              <a:off x="8165313" y="4357988"/>
              <a:ext cx="120890" cy="57443"/>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4"/>
            <p:cNvSpPr/>
            <p:nvPr/>
          </p:nvSpPr>
          <p:spPr>
            <a:xfrm>
              <a:off x="8255166" y="4305930"/>
              <a:ext cx="122958" cy="68996"/>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4"/>
            <p:cNvSpPr/>
            <p:nvPr/>
          </p:nvSpPr>
          <p:spPr>
            <a:xfrm>
              <a:off x="8255174" y="4317703"/>
              <a:ext cx="120890" cy="57443"/>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4"/>
            <p:cNvSpPr/>
            <p:nvPr/>
          </p:nvSpPr>
          <p:spPr>
            <a:xfrm>
              <a:off x="8198325" y="3858200"/>
              <a:ext cx="179790" cy="507530"/>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4"/>
            <p:cNvSpPr/>
            <p:nvPr/>
          </p:nvSpPr>
          <p:spPr>
            <a:xfrm>
              <a:off x="8224549" y="3442293"/>
              <a:ext cx="130498" cy="208861"/>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4"/>
            <p:cNvSpPr/>
            <p:nvPr/>
          </p:nvSpPr>
          <p:spPr>
            <a:xfrm>
              <a:off x="8197056" y="3589895"/>
              <a:ext cx="200686" cy="332311"/>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4"/>
            <p:cNvSpPr/>
            <p:nvPr/>
          </p:nvSpPr>
          <p:spPr>
            <a:xfrm>
              <a:off x="8000839" y="3631642"/>
              <a:ext cx="254803" cy="198498"/>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4"/>
            <p:cNvSpPr/>
            <p:nvPr/>
          </p:nvSpPr>
          <p:spPr>
            <a:xfrm>
              <a:off x="8187055" y="3627341"/>
              <a:ext cx="77533" cy="113490"/>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4"/>
            <p:cNvSpPr/>
            <p:nvPr/>
          </p:nvSpPr>
          <p:spPr>
            <a:xfrm>
              <a:off x="8224358" y="3433131"/>
              <a:ext cx="126514" cy="139443"/>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 name="Google Shape;288;p14"/>
            <p:cNvGrpSpPr/>
            <p:nvPr/>
          </p:nvGrpSpPr>
          <p:grpSpPr>
            <a:xfrm>
              <a:off x="6544681" y="927100"/>
              <a:ext cx="264550" cy="200503"/>
              <a:chOff x="6621095" y="1452181"/>
              <a:chExt cx="330894" cy="250785"/>
            </a:xfrm>
          </p:grpSpPr>
          <p:sp>
            <p:nvSpPr>
              <p:cNvPr id="289" name="Google Shape;289;p14"/>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4"/>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4"/>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4"/>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4"/>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14"/>
            <p:cNvGrpSpPr/>
            <p:nvPr/>
          </p:nvGrpSpPr>
          <p:grpSpPr>
            <a:xfrm>
              <a:off x="7210360" y="1314224"/>
              <a:ext cx="264550" cy="200503"/>
              <a:chOff x="6621095" y="1452181"/>
              <a:chExt cx="330894" cy="250785"/>
            </a:xfrm>
          </p:grpSpPr>
          <p:sp>
            <p:nvSpPr>
              <p:cNvPr id="295" name="Google Shape;295;p14"/>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4"/>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4"/>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4"/>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4"/>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0;p14"/>
            <p:cNvSpPr/>
            <p:nvPr/>
          </p:nvSpPr>
          <p:spPr>
            <a:xfrm>
              <a:off x="7451033" y="1163186"/>
              <a:ext cx="126359" cy="353331"/>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4"/>
            <p:cNvSpPr/>
            <p:nvPr/>
          </p:nvSpPr>
          <p:spPr>
            <a:xfrm>
              <a:off x="7509451" y="1160411"/>
              <a:ext cx="72770" cy="98686"/>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2" name="Google Shape;302;p14"/>
            <p:cNvGrpSpPr/>
            <p:nvPr/>
          </p:nvGrpSpPr>
          <p:grpSpPr>
            <a:xfrm flipH="1">
              <a:off x="8183210" y="2407472"/>
              <a:ext cx="780360" cy="1195999"/>
              <a:chOff x="3975528" y="3303922"/>
              <a:chExt cx="780360" cy="1195999"/>
            </a:xfrm>
          </p:grpSpPr>
          <p:sp>
            <p:nvSpPr>
              <p:cNvPr id="303" name="Google Shape;303;p14"/>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4"/>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4"/>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4"/>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4"/>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4"/>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4"/>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4"/>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4"/>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4"/>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4"/>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4"/>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4"/>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4"/>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4"/>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9" name="Google Shape;329;p14"/>
              <p:cNvGrpSpPr/>
              <p:nvPr/>
            </p:nvGrpSpPr>
            <p:grpSpPr>
              <a:xfrm flipH="1">
                <a:off x="4321768" y="3621401"/>
                <a:ext cx="239005" cy="181217"/>
                <a:chOff x="6621095" y="1452181"/>
                <a:chExt cx="330894" cy="250785"/>
              </a:xfrm>
            </p:grpSpPr>
            <p:sp>
              <p:nvSpPr>
                <p:cNvPr id="330" name="Google Shape;330;p14"/>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4"/>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5" name="Google Shape;335;p14"/>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7" name="Google Shape;337;p14"/>
          <p:cNvSpPr txBox="1">
            <a:spLocks noGrp="1"/>
          </p:cNvSpPr>
          <p:nvPr>
            <p:ph type="ctrTitle"/>
          </p:nvPr>
        </p:nvSpPr>
        <p:spPr>
          <a:xfrm>
            <a:off x="937025" y="1863600"/>
            <a:ext cx="4962600" cy="14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Scope Of Problem</a:t>
            </a:r>
            <a:endParaRPr/>
          </a:p>
        </p:txBody>
      </p:sp>
      <p:sp>
        <p:nvSpPr>
          <p:cNvPr id="338" name="Google Shape;338;p14"/>
          <p:cNvSpPr txBox="1"/>
          <p:nvPr/>
        </p:nvSpPr>
        <p:spPr>
          <a:xfrm>
            <a:off x="1195100" y="2924425"/>
            <a:ext cx="38412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grpSp>
        <p:nvGrpSpPr>
          <p:cNvPr id="985" name="Google Shape;985;p23"/>
          <p:cNvGrpSpPr/>
          <p:nvPr/>
        </p:nvGrpSpPr>
        <p:grpSpPr>
          <a:xfrm>
            <a:off x="5701238" y="893369"/>
            <a:ext cx="2963442" cy="3169538"/>
            <a:chOff x="5122427" y="668001"/>
            <a:chExt cx="3841143" cy="3893303"/>
          </a:xfrm>
        </p:grpSpPr>
        <p:grpSp>
          <p:nvGrpSpPr>
            <p:cNvPr id="986" name="Google Shape;986;p23"/>
            <p:cNvGrpSpPr/>
            <p:nvPr/>
          </p:nvGrpSpPr>
          <p:grpSpPr>
            <a:xfrm>
              <a:off x="5144045" y="893590"/>
              <a:ext cx="2833667" cy="2964311"/>
              <a:chOff x="3860721" y="1330073"/>
              <a:chExt cx="3544299" cy="3707706"/>
            </a:xfrm>
          </p:grpSpPr>
          <p:sp>
            <p:nvSpPr>
              <p:cNvPr id="987" name="Google Shape;987;p23"/>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23"/>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23"/>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23"/>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23"/>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23"/>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23"/>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23"/>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23"/>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23"/>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23"/>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23"/>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23"/>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23"/>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23"/>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23"/>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23"/>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23"/>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23"/>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23"/>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23"/>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23"/>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23"/>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23"/>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23"/>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23"/>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23"/>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23"/>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23"/>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23"/>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23"/>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23"/>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23"/>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23"/>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23"/>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23"/>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23"/>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23"/>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23"/>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23"/>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23"/>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23"/>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23"/>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23"/>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23"/>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23"/>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23"/>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23"/>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23"/>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23"/>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23"/>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23"/>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23"/>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23"/>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23"/>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23"/>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23"/>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23"/>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23"/>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23"/>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23"/>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23"/>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3"/>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3"/>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3"/>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3"/>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3"/>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3"/>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3"/>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3"/>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3"/>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3"/>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3"/>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3"/>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3"/>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3"/>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3"/>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3"/>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3"/>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3"/>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3"/>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3"/>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3"/>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3"/>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3"/>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3"/>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3"/>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3"/>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3"/>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3"/>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3"/>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3"/>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3"/>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3"/>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3"/>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3"/>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3"/>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3"/>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3"/>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3"/>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3"/>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3"/>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3"/>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3"/>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3"/>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3"/>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3"/>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4" name="Google Shape;1094;p2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3"/>
            <p:cNvSpPr/>
            <p:nvPr/>
          </p:nvSpPr>
          <p:spPr>
            <a:xfrm>
              <a:off x="6687910" y="670084"/>
              <a:ext cx="164002" cy="23977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3"/>
            <p:cNvSpPr/>
            <p:nvPr/>
          </p:nvSpPr>
          <p:spPr>
            <a:xfrm>
              <a:off x="6700339" y="668001"/>
              <a:ext cx="78555" cy="96805"/>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3"/>
            <p:cNvSpPr/>
            <p:nvPr/>
          </p:nvSpPr>
          <p:spPr>
            <a:xfrm>
              <a:off x="6715688" y="773039"/>
              <a:ext cx="96898" cy="108448"/>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3"/>
            <p:cNvSpPr/>
            <p:nvPr/>
          </p:nvSpPr>
          <p:spPr>
            <a:xfrm>
              <a:off x="6550295" y="816287"/>
              <a:ext cx="182863" cy="260314"/>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3"/>
            <p:cNvSpPr/>
            <p:nvPr/>
          </p:nvSpPr>
          <p:spPr>
            <a:xfrm>
              <a:off x="6687493" y="808527"/>
              <a:ext cx="141254" cy="186323"/>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3"/>
            <p:cNvSpPr/>
            <p:nvPr/>
          </p:nvSpPr>
          <p:spPr>
            <a:xfrm>
              <a:off x="6712641" y="675415"/>
              <a:ext cx="103914" cy="12801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3"/>
            <p:cNvSpPr/>
            <p:nvPr/>
          </p:nvSpPr>
          <p:spPr>
            <a:xfrm>
              <a:off x="6716857" y="674913"/>
              <a:ext cx="104325" cy="98187"/>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3"/>
            <p:cNvSpPr/>
            <p:nvPr/>
          </p:nvSpPr>
          <p:spPr>
            <a:xfrm>
              <a:off x="6591681" y="1319278"/>
              <a:ext cx="82039" cy="62578"/>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3"/>
            <p:cNvSpPr/>
            <p:nvPr/>
          </p:nvSpPr>
          <p:spPr>
            <a:xfrm>
              <a:off x="6592043" y="1339232"/>
              <a:ext cx="81667" cy="42638"/>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3"/>
            <p:cNvSpPr/>
            <p:nvPr/>
          </p:nvSpPr>
          <p:spPr>
            <a:xfrm>
              <a:off x="6550653" y="1292322"/>
              <a:ext cx="75096" cy="58175"/>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3"/>
            <p:cNvSpPr/>
            <p:nvPr/>
          </p:nvSpPr>
          <p:spPr>
            <a:xfrm>
              <a:off x="6550998" y="1311512"/>
              <a:ext cx="74798" cy="3904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3"/>
            <p:cNvSpPr/>
            <p:nvPr/>
          </p:nvSpPr>
          <p:spPr>
            <a:xfrm>
              <a:off x="6578488" y="992358"/>
              <a:ext cx="178821" cy="308422"/>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3"/>
            <p:cNvSpPr/>
            <p:nvPr/>
          </p:nvSpPr>
          <p:spPr>
            <a:xfrm>
              <a:off x="6627226" y="992967"/>
              <a:ext cx="178028" cy="333954"/>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3"/>
            <p:cNvSpPr/>
            <p:nvPr/>
          </p:nvSpPr>
          <p:spPr>
            <a:xfrm>
              <a:off x="6560953" y="971949"/>
              <a:ext cx="266226" cy="245057"/>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3"/>
            <p:cNvSpPr/>
            <p:nvPr/>
          </p:nvSpPr>
          <p:spPr>
            <a:xfrm>
              <a:off x="6774876" y="827227"/>
              <a:ext cx="92521" cy="324362"/>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3"/>
            <p:cNvSpPr/>
            <p:nvPr/>
          </p:nvSpPr>
          <p:spPr>
            <a:xfrm>
              <a:off x="6792998" y="823141"/>
              <a:ext cx="55942" cy="71147"/>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3"/>
            <p:cNvSpPr/>
            <p:nvPr/>
          </p:nvSpPr>
          <p:spPr>
            <a:xfrm>
              <a:off x="6683350" y="808424"/>
              <a:ext cx="47853" cy="5024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5" name="Google Shape;1125;p23"/>
            <p:cNvGrpSpPr/>
            <p:nvPr/>
          </p:nvGrpSpPr>
          <p:grpSpPr>
            <a:xfrm flipH="1">
              <a:off x="5678143" y="1227582"/>
              <a:ext cx="345795" cy="1043508"/>
              <a:chOff x="5678143" y="1151382"/>
              <a:chExt cx="345795" cy="1043508"/>
            </a:xfrm>
          </p:grpSpPr>
          <p:sp>
            <p:nvSpPr>
              <p:cNvPr id="1126" name="Google Shape;1126;p23"/>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3"/>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3"/>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3"/>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3"/>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3"/>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3"/>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3"/>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3"/>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3"/>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3"/>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3"/>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3"/>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3"/>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3"/>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23"/>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23"/>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3" name="Google Shape;1143;p23"/>
            <p:cNvGrpSpPr/>
            <p:nvPr/>
          </p:nvGrpSpPr>
          <p:grpSpPr>
            <a:xfrm>
              <a:off x="5122427" y="3292365"/>
              <a:ext cx="823270" cy="1268939"/>
              <a:chOff x="5490177" y="3555452"/>
              <a:chExt cx="823270" cy="1268939"/>
            </a:xfrm>
          </p:grpSpPr>
          <p:sp>
            <p:nvSpPr>
              <p:cNvPr id="1144" name="Google Shape;1144;p23"/>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23"/>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23"/>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23"/>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23"/>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23"/>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23"/>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23"/>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23"/>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23"/>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23"/>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23"/>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23"/>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23"/>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23"/>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23"/>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23"/>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23"/>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23"/>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23"/>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23"/>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23"/>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23"/>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23"/>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23"/>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23"/>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23"/>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23"/>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23"/>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23"/>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23"/>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5" name="Google Shape;1175;p23"/>
            <p:cNvSpPr/>
            <p:nvPr/>
          </p:nvSpPr>
          <p:spPr>
            <a:xfrm>
              <a:off x="7297552" y="1119942"/>
              <a:ext cx="135694" cy="266572"/>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23"/>
            <p:cNvSpPr/>
            <p:nvPr/>
          </p:nvSpPr>
          <p:spPr>
            <a:xfrm>
              <a:off x="7309787" y="1745656"/>
              <a:ext cx="93354" cy="72328"/>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23"/>
            <p:cNvSpPr/>
            <p:nvPr/>
          </p:nvSpPr>
          <p:spPr>
            <a:xfrm>
              <a:off x="7310617" y="1769417"/>
              <a:ext cx="92957" cy="4848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3"/>
            <p:cNvSpPr/>
            <p:nvPr/>
          </p:nvSpPr>
          <p:spPr>
            <a:xfrm>
              <a:off x="7197828" y="1680648"/>
              <a:ext cx="93332" cy="69654"/>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3"/>
            <p:cNvSpPr/>
            <p:nvPr/>
          </p:nvSpPr>
          <p:spPr>
            <a:xfrm>
              <a:off x="7198064" y="1702707"/>
              <a:ext cx="92908" cy="4848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3"/>
            <p:cNvSpPr/>
            <p:nvPr/>
          </p:nvSpPr>
          <p:spPr>
            <a:xfrm>
              <a:off x="7221254" y="1360384"/>
              <a:ext cx="326905" cy="395190"/>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3"/>
            <p:cNvSpPr/>
            <p:nvPr/>
          </p:nvSpPr>
          <p:spPr>
            <a:xfrm>
              <a:off x="7417903" y="1095544"/>
              <a:ext cx="102845" cy="100060"/>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3"/>
            <p:cNvSpPr/>
            <p:nvPr/>
          </p:nvSpPr>
          <p:spPr>
            <a:xfrm>
              <a:off x="7381720" y="1109556"/>
              <a:ext cx="166879" cy="325717"/>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3"/>
            <p:cNvSpPr/>
            <p:nvPr/>
          </p:nvSpPr>
          <p:spPr>
            <a:xfrm>
              <a:off x="7413797" y="991818"/>
              <a:ext cx="110830" cy="134949"/>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3"/>
            <p:cNvSpPr/>
            <p:nvPr/>
          </p:nvSpPr>
          <p:spPr>
            <a:xfrm>
              <a:off x="7417935" y="980032"/>
              <a:ext cx="116959" cy="115584"/>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3"/>
            <p:cNvSpPr/>
            <p:nvPr/>
          </p:nvSpPr>
          <p:spPr>
            <a:xfrm>
              <a:off x="7364000" y="1109861"/>
              <a:ext cx="53873" cy="78410"/>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2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2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3"/>
            <p:cNvSpPr/>
            <p:nvPr/>
          </p:nvSpPr>
          <p:spPr>
            <a:xfrm>
              <a:off x="8113340" y="4275363"/>
              <a:ext cx="345795" cy="199644"/>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3"/>
            <p:cNvSpPr/>
            <p:nvPr/>
          </p:nvSpPr>
          <p:spPr>
            <a:xfrm>
              <a:off x="8345604" y="3658605"/>
              <a:ext cx="79290" cy="172593"/>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3"/>
            <p:cNvSpPr/>
            <p:nvPr/>
          </p:nvSpPr>
          <p:spPr>
            <a:xfrm>
              <a:off x="8356722" y="3587657"/>
              <a:ext cx="56997" cy="109672"/>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3"/>
            <p:cNvSpPr/>
            <p:nvPr/>
          </p:nvSpPr>
          <p:spPr>
            <a:xfrm>
              <a:off x="8165307" y="4346248"/>
              <a:ext cx="122958" cy="68962"/>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3"/>
            <p:cNvSpPr/>
            <p:nvPr/>
          </p:nvSpPr>
          <p:spPr>
            <a:xfrm>
              <a:off x="8165313" y="4357988"/>
              <a:ext cx="120890" cy="57443"/>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3"/>
            <p:cNvSpPr/>
            <p:nvPr/>
          </p:nvSpPr>
          <p:spPr>
            <a:xfrm>
              <a:off x="8255166" y="4305930"/>
              <a:ext cx="122958" cy="68996"/>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3"/>
            <p:cNvSpPr/>
            <p:nvPr/>
          </p:nvSpPr>
          <p:spPr>
            <a:xfrm>
              <a:off x="8255174" y="4317703"/>
              <a:ext cx="120890" cy="57443"/>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3"/>
            <p:cNvSpPr/>
            <p:nvPr/>
          </p:nvSpPr>
          <p:spPr>
            <a:xfrm>
              <a:off x="8198325" y="3858200"/>
              <a:ext cx="179790" cy="507530"/>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3"/>
            <p:cNvSpPr/>
            <p:nvPr/>
          </p:nvSpPr>
          <p:spPr>
            <a:xfrm>
              <a:off x="8224549" y="3442293"/>
              <a:ext cx="130498" cy="208861"/>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3"/>
            <p:cNvSpPr/>
            <p:nvPr/>
          </p:nvSpPr>
          <p:spPr>
            <a:xfrm>
              <a:off x="8197056" y="3589895"/>
              <a:ext cx="200686" cy="332311"/>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3"/>
            <p:cNvSpPr/>
            <p:nvPr/>
          </p:nvSpPr>
          <p:spPr>
            <a:xfrm>
              <a:off x="8000839" y="3631642"/>
              <a:ext cx="254803" cy="198498"/>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3"/>
            <p:cNvSpPr/>
            <p:nvPr/>
          </p:nvSpPr>
          <p:spPr>
            <a:xfrm>
              <a:off x="8187055" y="3627341"/>
              <a:ext cx="77533" cy="113490"/>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3"/>
            <p:cNvSpPr/>
            <p:nvPr/>
          </p:nvSpPr>
          <p:spPr>
            <a:xfrm>
              <a:off x="8224358" y="3433131"/>
              <a:ext cx="126514" cy="139443"/>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11" name="Google Shape;1211;p23"/>
            <p:cNvGrpSpPr/>
            <p:nvPr/>
          </p:nvGrpSpPr>
          <p:grpSpPr>
            <a:xfrm>
              <a:off x="6544681" y="927100"/>
              <a:ext cx="264550" cy="200503"/>
              <a:chOff x="6621095" y="1452181"/>
              <a:chExt cx="330894" cy="250785"/>
            </a:xfrm>
          </p:grpSpPr>
          <p:sp>
            <p:nvSpPr>
              <p:cNvPr id="1212" name="Google Shape;1212;p2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7" name="Google Shape;1217;p23"/>
            <p:cNvGrpSpPr/>
            <p:nvPr/>
          </p:nvGrpSpPr>
          <p:grpSpPr>
            <a:xfrm>
              <a:off x="7210360" y="1314224"/>
              <a:ext cx="264550" cy="200503"/>
              <a:chOff x="6621095" y="1452181"/>
              <a:chExt cx="330894" cy="250785"/>
            </a:xfrm>
          </p:grpSpPr>
          <p:sp>
            <p:nvSpPr>
              <p:cNvPr id="1218" name="Google Shape;1218;p2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3" name="Google Shape;1223;p23"/>
            <p:cNvSpPr/>
            <p:nvPr/>
          </p:nvSpPr>
          <p:spPr>
            <a:xfrm>
              <a:off x="7451033" y="1163186"/>
              <a:ext cx="126359" cy="353331"/>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3"/>
            <p:cNvSpPr/>
            <p:nvPr/>
          </p:nvSpPr>
          <p:spPr>
            <a:xfrm>
              <a:off x="7509451" y="1160411"/>
              <a:ext cx="72770" cy="98686"/>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5" name="Google Shape;1225;p23"/>
            <p:cNvGrpSpPr/>
            <p:nvPr/>
          </p:nvGrpSpPr>
          <p:grpSpPr>
            <a:xfrm flipH="1">
              <a:off x="8183210" y="2407472"/>
              <a:ext cx="780360" cy="1195999"/>
              <a:chOff x="3975528" y="3303922"/>
              <a:chExt cx="780360" cy="1195999"/>
            </a:xfrm>
          </p:grpSpPr>
          <p:sp>
            <p:nvSpPr>
              <p:cNvPr id="1226" name="Google Shape;1226;p23"/>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3"/>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23"/>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23"/>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3"/>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3"/>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3"/>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3"/>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3"/>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3"/>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3"/>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3"/>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3"/>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3"/>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3"/>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3"/>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3"/>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3"/>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3"/>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3"/>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3"/>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3"/>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3"/>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3"/>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3"/>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3"/>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52" name="Google Shape;1252;p23"/>
              <p:cNvGrpSpPr/>
              <p:nvPr/>
            </p:nvGrpSpPr>
            <p:grpSpPr>
              <a:xfrm flipH="1">
                <a:off x="4321768" y="3621401"/>
                <a:ext cx="239005" cy="181217"/>
                <a:chOff x="6621095" y="1452181"/>
                <a:chExt cx="330894" cy="250785"/>
              </a:xfrm>
            </p:grpSpPr>
            <p:sp>
              <p:nvSpPr>
                <p:cNvPr id="1253" name="Google Shape;1253;p2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8" name="Google Shape;1258;p23"/>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3"/>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60" name="Google Shape;1260;p23"/>
          <p:cNvSpPr txBox="1">
            <a:spLocks noGrp="1"/>
          </p:cNvSpPr>
          <p:nvPr>
            <p:ph type="ctrTitle"/>
          </p:nvPr>
        </p:nvSpPr>
        <p:spPr>
          <a:xfrm>
            <a:off x="937025" y="1863600"/>
            <a:ext cx="4962600" cy="14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Usage Flow</a:t>
            </a:r>
            <a:endParaRPr/>
          </a:p>
        </p:txBody>
      </p:sp>
      <p:sp>
        <p:nvSpPr>
          <p:cNvPr id="1261" name="Google Shape;1261;p23"/>
          <p:cNvSpPr txBox="1"/>
          <p:nvPr/>
        </p:nvSpPr>
        <p:spPr>
          <a:xfrm>
            <a:off x="1195100" y="2924425"/>
            <a:ext cx="38412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24"/>
          <p:cNvSpPr txBox="1">
            <a:spLocks noGrp="1"/>
          </p:cNvSpPr>
          <p:nvPr>
            <p:ph type="ctrTitle"/>
          </p:nvPr>
        </p:nvSpPr>
        <p:spPr>
          <a:xfrm>
            <a:off x="937025" y="1863600"/>
            <a:ext cx="4962600" cy="14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Step 1 </a:t>
            </a:r>
            <a:endParaRPr dirty="0"/>
          </a:p>
          <a:p>
            <a:pPr marL="0" lvl="0" indent="0" algn="l" rtl="0">
              <a:spcBef>
                <a:spcPts val="0"/>
              </a:spcBef>
              <a:spcAft>
                <a:spcPts val="0"/>
              </a:spcAft>
              <a:buNone/>
            </a:pPr>
            <a:r>
              <a:rPr lang="en" dirty="0"/>
              <a:t>Account Creation</a:t>
            </a:r>
            <a:endParaRPr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a:p>
            <a:pPr lvl="0"/>
            <a:r>
              <a:rPr lang="en" sz="2000" dirty="0"/>
              <a:t>User creates a Collab profile account stating their interests, skills, major, education background and location. </a:t>
            </a:r>
            <a:br>
              <a:rPr lang="en" sz="2000" dirty="0"/>
            </a:br>
            <a:r>
              <a:rPr lang="en" sz="2000" dirty="0"/>
              <a:t>Those information are stored in searchable ‘Tags’ to facilitate finding collaborators and getting discovered.</a:t>
            </a:r>
            <a:endParaRPr sz="2000" dirty="0"/>
          </a:p>
        </p:txBody>
      </p:sp>
      <p:sp>
        <p:nvSpPr>
          <p:cNvPr id="12" name="Google Shape;1267;p24">
            <a:extLst>
              <a:ext uri="{FF2B5EF4-FFF2-40B4-BE49-F238E27FC236}">
                <a16:creationId xmlns:a16="http://schemas.microsoft.com/office/drawing/2014/main" id="{670C0F2C-393C-AE41-8667-88735357F503}"/>
              </a:ext>
            </a:extLst>
          </p:cNvPr>
          <p:cNvSpPr/>
          <p:nvPr/>
        </p:nvSpPr>
        <p:spPr>
          <a:xfrm>
            <a:off x="716800"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Account Creation</a:t>
            </a:r>
            <a:endParaRPr sz="1500" dirty="0">
              <a:solidFill>
                <a:schemeClr val="dk1"/>
              </a:solidFill>
              <a:latin typeface="Oswald"/>
              <a:ea typeface="Oswald"/>
              <a:cs typeface="Oswald"/>
              <a:sym typeface="Oswald"/>
            </a:endParaRPr>
          </a:p>
        </p:txBody>
      </p:sp>
      <p:sp>
        <p:nvSpPr>
          <p:cNvPr id="13" name="Google Shape;1268;p24">
            <a:extLst>
              <a:ext uri="{FF2B5EF4-FFF2-40B4-BE49-F238E27FC236}">
                <a16:creationId xmlns:a16="http://schemas.microsoft.com/office/drawing/2014/main" id="{7766D3D1-E752-E345-9574-C6D5F058ECBF}"/>
              </a:ext>
            </a:extLst>
          </p:cNvPr>
          <p:cNvSpPr/>
          <p:nvPr/>
        </p:nvSpPr>
        <p:spPr>
          <a:xfrm>
            <a:off x="4117325" y="549526"/>
            <a:ext cx="1055700" cy="518698"/>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3a</a:t>
            </a:r>
            <a:endParaRPr sz="1500" dirty="0">
              <a:solidFill>
                <a:schemeClr val="dk1"/>
              </a:solidFill>
              <a:latin typeface="Oswald"/>
              <a:ea typeface="Oswald"/>
              <a:cs typeface="Oswald"/>
              <a:sym typeface="Oswald"/>
            </a:endParaRPr>
          </a:p>
        </p:txBody>
      </p:sp>
      <p:sp>
        <p:nvSpPr>
          <p:cNvPr id="14" name="Google Shape;1269;p24">
            <a:extLst>
              <a:ext uri="{FF2B5EF4-FFF2-40B4-BE49-F238E27FC236}">
                <a16:creationId xmlns:a16="http://schemas.microsoft.com/office/drawing/2014/main" id="{8C212899-1F1F-8042-9699-11078A9F72BE}"/>
              </a:ext>
            </a:extLst>
          </p:cNvPr>
          <p:cNvSpPr/>
          <p:nvPr/>
        </p:nvSpPr>
        <p:spPr>
          <a:xfrm>
            <a:off x="5900325"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3b</a:t>
            </a:r>
            <a:endParaRPr dirty="0"/>
          </a:p>
        </p:txBody>
      </p:sp>
      <p:sp>
        <p:nvSpPr>
          <p:cNvPr id="15" name="Google Shape;1270;p24">
            <a:extLst>
              <a:ext uri="{FF2B5EF4-FFF2-40B4-BE49-F238E27FC236}">
                <a16:creationId xmlns:a16="http://schemas.microsoft.com/office/drawing/2014/main" id="{8D8A16DB-6FCF-0B45-849F-444722E689E0}"/>
              </a:ext>
            </a:extLst>
          </p:cNvPr>
          <p:cNvSpPr/>
          <p:nvPr/>
        </p:nvSpPr>
        <p:spPr>
          <a:xfrm>
            <a:off x="7683325" y="549525"/>
            <a:ext cx="11871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4</a:t>
            </a:r>
            <a:endParaRPr sz="1500" dirty="0">
              <a:solidFill>
                <a:schemeClr val="dk1"/>
              </a:solidFill>
              <a:latin typeface="Oswald"/>
              <a:ea typeface="Oswald"/>
              <a:cs typeface="Oswald"/>
              <a:sym typeface="Oswald"/>
            </a:endParaRPr>
          </a:p>
        </p:txBody>
      </p:sp>
      <p:sp>
        <p:nvSpPr>
          <p:cNvPr id="16" name="Google Shape;1271;p24">
            <a:extLst>
              <a:ext uri="{FF2B5EF4-FFF2-40B4-BE49-F238E27FC236}">
                <a16:creationId xmlns:a16="http://schemas.microsoft.com/office/drawing/2014/main" id="{F8596709-7734-9142-9CCD-4570662C2B60}"/>
              </a:ext>
            </a:extLst>
          </p:cNvPr>
          <p:cNvSpPr/>
          <p:nvPr/>
        </p:nvSpPr>
        <p:spPr>
          <a:xfrm>
            <a:off x="1840425"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2;p24">
            <a:extLst>
              <a:ext uri="{FF2B5EF4-FFF2-40B4-BE49-F238E27FC236}">
                <a16:creationId xmlns:a16="http://schemas.microsoft.com/office/drawing/2014/main" id="{63E3A4A0-4669-6943-B3E8-D5BE994B2821}"/>
              </a:ext>
            </a:extLst>
          </p:cNvPr>
          <p:cNvSpPr/>
          <p:nvPr/>
        </p:nvSpPr>
        <p:spPr>
          <a:xfrm>
            <a:off x="35509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3;p24">
            <a:extLst>
              <a:ext uri="{FF2B5EF4-FFF2-40B4-BE49-F238E27FC236}">
                <a16:creationId xmlns:a16="http://schemas.microsoft.com/office/drawing/2014/main" id="{536A7851-5227-3D4B-B7AD-EB44B6E15269}"/>
              </a:ext>
            </a:extLst>
          </p:cNvPr>
          <p:cNvSpPr/>
          <p:nvPr/>
        </p:nvSpPr>
        <p:spPr>
          <a:xfrm>
            <a:off x="53035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4;p24">
            <a:extLst>
              <a:ext uri="{FF2B5EF4-FFF2-40B4-BE49-F238E27FC236}">
                <a16:creationId xmlns:a16="http://schemas.microsoft.com/office/drawing/2014/main" id="{DFE46717-1400-5F42-813C-43E1ED40C128}"/>
              </a:ext>
            </a:extLst>
          </p:cNvPr>
          <p:cNvSpPr/>
          <p:nvPr/>
        </p:nvSpPr>
        <p:spPr>
          <a:xfrm>
            <a:off x="70561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5;p24">
            <a:extLst>
              <a:ext uri="{FF2B5EF4-FFF2-40B4-BE49-F238E27FC236}">
                <a16:creationId xmlns:a16="http://schemas.microsoft.com/office/drawing/2014/main" id="{A1160E38-CB40-7448-962B-7EE7D749206C}"/>
              </a:ext>
            </a:extLst>
          </p:cNvPr>
          <p:cNvSpPr/>
          <p:nvPr/>
        </p:nvSpPr>
        <p:spPr>
          <a:xfrm>
            <a:off x="2419063"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1500" dirty="0">
                <a:solidFill>
                  <a:schemeClr val="dk1"/>
                </a:solidFill>
                <a:latin typeface="Oswald"/>
                <a:ea typeface="Oswald"/>
                <a:cs typeface="Oswald"/>
                <a:sym typeface="Oswald"/>
              </a:rPr>
              <a:t>Step 2</a:t>
            </a:r>
            <a:endParaRPr sz="1500" dirty="0">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25"/>
          <p:cNvSpPr txBox="1">
            <a:spLocks noGrp="1"/>
          </p:cNvSpPr>
          <p:nvPr>
            <p:ph type="ctrTitle"/>
          </p:nvPr>
        </p:nvSpPr>
        <p:spPr>
          <a:xfrm>
            <a:off x="937025" y="1523475"/>
            <a:ext cx="6746400" cy="29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 2 </a:t>
            </a:r>
            <a:endParaRPr dirty="0"/>
          </a:p>
          <a:p>
            <a:pPr marL="0" lvl="0" indent="0" algn="l" rtl="0">
              <a:spcBef>
                <a:spcPts val="0"/>
              </a:spcBef>
              <a:spcAft>
                <a:spcPts val="0"/>
              </a:spcAft>
              <a:buNone/>
            </a:pPr>
            <a:r>
              <a:rPr lang="en" dirty="0"/>
              <a:t>Creating a new collaboration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2000" dirty="0"/>
              <a:t>Project owner creates a collaboration project request, stating the type of project, project description and details for other users to view</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 sz="2000" dirty="0"/>
              <a:t>Project owner would create Roles for the project and include description and questions for potential collaborator for each Role and tagging each Role with relevant Tags.</a:t>
            </a:r>
            <a:endParaRPr sz="2000" dirty="0"/>
          </a:p>
        </p:txBody>
      </p:sp>
      <p:sp>
        <p:nvSpPr>
          <p:cNvPr id="12" name="Google Shape;1267;p24">
            <a:extLst>
              <a:ext uri="{FF2B5EF4-FFF2-40B4-BE49-F238E27FC236}">
                <a16:creationId xmlns:a16="http://schemas.microsoft.com/office/drawing/2014/main" id="{2ABCCDF6-8C3F-944E-9290-33EC1699839A}"/>
              </a:ext>
            </a:extLst>
          </p:cNvPr>
          <p:cNvSpPr/>
          <p:nvPr/>
        </p:nvSpPr>
        <p:spPr>
          <a:xfrm>
            <a:off x="716800"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Account Creation</a:t>
            </a:r>
            <a:endParaRPr sz="1500" dirty="0">
              <a:solidFill>
                <a:schemeClr val="dk1"/>
              </a:solidFill>
              <a:latin typeface="Oswald"/>
              <a:ea typeface="Oswald"/>
              <a:cs typeface="Oswald"/>
              <a:sym typeface="Oswald"/>
            </a:endParaRPr>
          </a:p>
        </p:txBody>
      </p:sp>
      <p:sp>
        <p:nvSpPr>
          <p:cNvPr id="13" name="Google Shape;1268;p24">
            <a:extLst>
              <a:ext uri="{FF2B5EF4-FFF2-40B4-BE49-F238E27FC236}">
                <a16:creationId xmlns:a16="http://schemas.microsoft.com/office/drawing/2014/main" id="{A7584CF6-042F-474B-B90D-45513AF816CD}"/>
              </a:ext>
            </a:extLst>
          </p:cNvPr>
          <p:cNvSpPr/>
          <p:nvPr/>
        </p:nvSpPr>
        <p:spPr>
          <a:xfrm>
            <a:off x="4117325" y="549526"/>
            <a:ext cx="1055700" cy="518698"/>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3a</a:t>
            </a:r>
            <a:endParaRPr sz="1500" dirty="0">
              <a:solidFill>
                <a:schemeClr val="dk1"/>
              </a:solidFill>
              <a:latin typeface="Oswald"/>
              <a:ea typeface="Oswald"/>
              <a:cs typeface="Oswald"/>
              <a:sym typeface="Oswald"/>
            </a:endParaRPr>
          </a:p>
        </p:txBody>
      </p:sp>
      <p:sp>
        <p:nvSpPr>
          <p:cNvPr id="14" name="Google Shape;1269;p24">
            <a:extLst>
              <a:ext uri="{FF2B5EF4-FFF2-40B4-BE49-F238E27FC236}">
                <a16:creationId xmlns:a16="http://schemas.microsoft.com/office/drawing/2014/main" id="{DF6308A8-F0B1-8046-858D-2CC6CBFD618A}"/>
              </a:ext>
            </a:extLst>
          </p:cNvPr>
          <p:cNvSpPr/>
          <p:nvPr/>
        </p:nvSpPr>
        <p:spPr>
          <a:xfrm>
            <a:off x="5900325"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3b</a:t>
            </a:r>
            <a:endParaRPr dirty="0"/>
          </a:p>
        </p:txBody>
      </p:sp>
      <p:sp>
        <p:nvSpPr>
          <p:cNvPr id="15" name="Google Shape;1270;p24">
            <a:extLst>
              <a:ext uri="{FF2B5EF4-FFF2-40B4-BE49-F238E27FC236}">
                <a16:creationId xmlns:a16="http://schemas.microsoft.com/office/drawing/2014/main" id="{3C87DACB-9E8A-2F4D-B572-018921650C36}"/>
              </a:ext>
            </a:extLst>
          </p:cNvPr>
          <p:cNvSpPr/>
          <p:nvPr/>
        </p:nvSpPr>
        <p:spPr>
          <a:xfrm>
            <a:off x="7683325" y="549525"/>
            <a:ext cx="11871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4</a:t>
            </a:r>
            <a:endParaRPr sz="1500" dirty="0">
              <a:solidFill>
                <a:schemeClr val="dk1"/>
              </a:solidFill>
              <a:latin typeface="Oswald"/>
              <a:ea typeface="Oswald"/>
              <a:cs typeface="Oswald"/>
              <a:sym typeface="Oswald"/>
            </a:endParaRPr>
          </a:p>
        </p:txBody>
      </p:sp>
      <p:sp>
        <p:nvSpPr>
          <p:cNvPr id="16" name="Google Shape;1271;p24">
            <a:extLst>
              <a:ext uri="{FF2B5EF4-FFF2-40B4-BE49-F238E27FC236}">
                <a16:creationId xmlns:a16="http://schemas.microsoft.com/office/drawing/2014/main" id="{0274AEF1-FF92-C542-A12E-584F25E2227F}"/>
              </a:ext>
            </a:extLst>
          </p:cNvPr>
          <p:cNvSpPr/>
          <p:nvPr/>
        </p:nvSpPr>
        <p:spPr>
          <a:xfrm>
            <a:off x="1840425"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2;p24">
            <a:extLst>
              <a:ext uri="{FF2B5EF4-FFF2-40B4-BE49-F238E27FC236}">
                <a16:creationId xmlns:a16="http://schemas.microsoft.com/office/drawing/2014/main" id="{6C075B99-E3FF-CF46-8714-1683F39E9303}"/>
              </a:ext>
            </a:extLst>
          </p:cNvPr>
          <p:cNvSpPr/>
          <p:nvPr/>
        </p:nvSpPr>
        <p:spPr>
          <a:xfrm>
            <a:off x="35509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3;p24">
            <a:extLst>
              <a:ext uri="{FF2B5EF4-FFF2-40B4-BE49-F238E27FC236}">
                <a16:creationId xmlns:a16="http://schemas.microsoft.com/office/drawing/2014/main" id="{BB4287FF-0FEB-B745-8D77-B0E6DF29E20F}"/>
              </a:ext>
            </a:extLst>
          </p:cNvPr>
          <p:cNvSpPr/>
          <p:nvPr/>
        </p:nvSpPr>
        <p:spPr>
          <a:xfrm>
            <a:off x="53035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4;p24">
            <a:extLst>
              <a:ext uri="{FF2B5EF4-FFF2-40B4-BE49-F238E27FC236}">
                <a16:creationId xmlns:a16="http://schemas.microsoft.com/office/drawing/2014/main" id="{7A183FA5-8281-4347-8E28-2BDE1EBB7F4D}"/>
              </a:ext>
            </a:extLst>
          </p:cNvPr>
          <p:cNvSpPr/>
          <p:nvPr/>
        </p:nvSpPr>
        <p:spPr>
          <a:xfrm>
            <a:off x="70561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5;p24">
            <a:extLst>
              <a:ext uri="{FF2B5EF4-FFF2-40B4-BE49-F238E27FC236}">
                <a16:creationId xmlns:a16="http://schemas.microsoft.com/office/drawing/2014/main" id="{4D0A608E-C24D-BF47-9A8F-76E1DC91624E}"/>
              </a:ext>
            </a:extLst>
          </p:cNvPr>
          <p:cNvSpPr/>
          <p:nvPr/>
        </p:nvSpPr>
        <p:spPr>
          <a:xfrm>
            <a:off x="2419063"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1500" dirty="0">
                <a:solidFill>
                  <a:schemeClr val="dk1"/>
                </a:solidFill>
                <a:latin typeface="Oswald"/>
                <a:ea typeface="Oswald"/>
                <a:cs typeface="Oswald"/>
                <a:sym typeface="Oswald"/>
              </a:rPr>
              <a:t>Create new Project</a:t>
            </a:r>
            <a:endParaRPr sz="1500" dirty="0">
              <a:solidFill>
                <a:schemeClr val="dk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26"/>
          <p:cNvSpPr txBox="1">
            <a:spLocks noGrp="1"/>
          </p:cNvSpPr>
          <p:nvPr>
            <p:ph type="ctrTitle"/>
          </p:nvPr>
        </p:nvSpPr>
        <p:spPr>
          <a:xfrm>
            <a:off x="937025" y="1863600"/>
            <a:ext cx="5125800" cy="241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 3a</a:t>
            </a:r>
            <a:endParaRPr dirty="0"/>
          </a:p>
          <a:p>
            <a:pPr marL="0" lvl="0" indent="0" algn="l" rtl="0">
              <a:spcBef>
                <a:spcPts val="0"/>
              </a:spcBef>
              <a:spcAft>
                <a:spcPts val="0"/>
              </a:spcAft>
              <a:buNone/>
            </a:pPr>
            <a:r>
              <a:rPr lang="en" dirty="0"/>
              <a:t>Finding people to invite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2000" dirty="0"/>
              <a:t>Project owners are able to search for individuals with the relevant skill and interest using tags specified in the Roles and send an invitation for them to fill the selected Roles.</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p:txBody>
      </p:sp>
      <p:sp>
        <p:nvSpPr>
          <p:cNvPr id="12" name="Google Shape;1267;p24">
            <a:extLst>
              <a:ext uri="{FF2B5EF4-FFF2-40B4-BE49-F238E27FC236}">
                <a16:creationId xmlns:a16="http://schemas.microsoft.com/office/drawing/2014/main" id="{7E13777B-C20F-A147-BEF1-2AC3497C51A9}"/>
              </a:ext>
            </a:extLst>
          </p:cNvPr>
          <p:cNvSpPr/>
          <p:nvPr/>
        </p:nvSpPr>
        <p:spPr>
          <a:xfrm>
            <a:off x="716800"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Account Creation</a:t>
            </a:r>
            <a:endParaRPr sz="1500" dirty="0">
              <a:solidFill>
                <a:schemeClr val="dk1"/>
              </a:solidFill>
              <a:latin typeface="Oswald"/>
              <a:ea typeface="Oswald"/>
              <a:cs typeface="Oswald"/>
              <a:sym typeface="Oswald"/>
            </a:endParaRPr>
          </a:p>
        </p:txBody>
      </p:sp>
      <p:sp>
        <p:nvSpPr>
          <p:cNvPr id="13" name="Google Shape;1268;p24">
            <a:extLst>
              <a:ext uri="{FF2B5EF4-FFF2-40B4-BE49-F238E27FC236}">
                <a16:creationId xmlns:a16="http://schemas.microsoft.com/office/drawing/2014/main" id="{49B6D038-5D27-1644-8BB6-BC408F8708FF}"/>
              </a:ext>
            </a:extLst>
          </p:cNvPr>
          <p:cNvSpPr/>
          <p:nvPr/>
        </p:nvSpPr>
        <p:spPr>
          <a:xfrm>
            <a:off x="4117325" y="549526"/>
            <a:ext cx="1055700" cy="518698"/>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Invite People</a:t>
            </a:r>
            <a:endParaRPr sz="1500" dirty="0">
              <a:solidFill>
                <a:schemeClr val="dk1"/>
              </a:solidFill>
              <a:latin typeface="Oswald"/>
              <a:ea typeface="Oswald"/>
              <a:cs typeface="Oswald"/>
              <a:sym typeface="Oswald"/>
            </a:endParaRPr>
          </a:p>
        </p:txBody>
      </p:sp>
      <p:sp>
        <p:nvSpPr>
          <p:cNvPr id="14" name="Google Shape;1269;p24">
            <a:extLst>
              <a:ext uri="{FF2B5EF4-FFF2-40B4-BE49-F238E27FC236}">
                <a16:creationId xmlns:a16="http://schemas.microsoft.com/office/drawing/2014/main" id="{A506D6B7-A4B8-F646-997B-BE694B91D0A3}"/>
              </a:ext>
            </a:extLst>
          </p:cNvPr>
          <p:cNvSpPr/>
          <p:nvPr/>
        </p:nvSpPr>
        <p:spPr>
          <a:xfrm>
            <a:off x="5900325"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3b</a:t>
            </a:r>
            <a:endParaRPr dirty="0"/>
          </a:p>
        </p:txBody>
      </p:sp>
      <p:sp>
        <p:nvSpPr>
          <p:cNvPr id="15" name="Google Shape;1270;p24">
            <a:extLst>
              <a:ext uri="{FF2B5EF4-FFF2-40B4-BE49-F238E27FC236}">
                <a16:creationId xmlns:a16="http://schemas.microsoft.com/office/drawing/2014/main" id="{2EC7F97C-625E-E646-BD6D-684A3CB8D94E}"/>
              </a:ext>
            </a:extLst>
          </p:cNvPr>
          <p:cNvSpPr/>
          <p:nvPr/>
        </p:nvSpPr>
        <p:spPr>
          <a:xfrm>
            <a:off x="7683325" y="549525"/>
            <a:ext cx="11871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4</a:t>
            </a:r>
            <a:endParaRPr sz="1500" dirty="0">
              <a:solidFill>
                <a:schemeClr val="dk1"/>
              </a:solidFill>
              <a:latin typeface="Oswald"/>
              <a:ea typeface="Oswald"/>
              <a:cs typeface="Oswald"/>
              <a:sym typeface="Oswald"/>
            </a:endParaRPr>
          </a:p>
        </p:txBody>
      </p:sp>
      <p:sp>
        <p:nvSpPr>
          <p:cNvPr id="16" name="Google Shape;1271;p24">
            <a:extLst>
              <a:ext uri="{FF2B5EF4-FFF2-40B4-BE49-F238E27FC236}">
                <a16:creationId xmlns:a16="http://schemas.microsoft.com/office/drawing/2014/main" id="{5FBA8422-13E5-9F4E-BB28-628548A78CA8}"/>
              </a:ext>
            </a:extLst>
          </p:cNvPr>
          <p:cNvSpPr/>
          <p:nvPr/>
        </p:nvSpPr>
        <p:spPr>
          <a:xfrm>
            <a:off x="1840425"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2;p24">
            <a:extLst>
              <a:ext uri="{FF2B5EF4-FFF2-40B4-BE49-F238E27FC236}">
                <a16:creationId xmlns:a16="http://schemas.microsoft.com/office/drawing/2014/main" id="{729B3FCE-30E2-0E4A-AC6E-09C2C2DF7599}"/>
              </a:ext>
            </a:extLst>
          </p:cNvPr>
          <p:cNvSpPr/>
          <p:nvPr/>
        </p:nvSpPr>
        <p:spPr>
          <a:xfrm>
            <a:off x="35509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3;p24">
            <a:extLst>
              <a:ext uri="{FF2B5EF4-FFF2-40B4-BE49-F238E27FC236}">
                <a16:creationId xmlns:a16="http://schemas.microsoft.com/office/drawing/2014/main" id="{125335B5-D383-1B4E-9388-62B7B4826B1C}"/>
              </a:ext>
            </a:extLst>
          </p:cNvPr>
          <p:cNvSpPr/>
          <p:nvPr/>
        </p:nvSpPr>
        <p:spPr>
          <a:xfrm>
            <a:off x="53035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4;p24">
            <a:extLst>
              <a:ext uri="{FF2B5EF4-FFF2-40B4-BE49-F238E27FC236}">
                <a16:creationId xmlns:a16="http://schemas.microsoft.com/office/drawing/2014/main" id="{9628C24E-634C-0D47-8C86-AE83F5DC7A50}"/>
              </a:ext>
            </a:extLst>
          </p:cNvPr>
          <p:cNvSpPr/>
          <p:nvPr/>
        </p:nvSpPr>
        <p:spPr>
          <a:xfrm>
            <a:off x="70561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5;p24">
            <a:extLst>
              <a:ext uri="{FF2B5EF4-FFF2-40B4-BE49-F238E27FC236}">
                <a16:creationId xmlns:a16="http://schemas.microsoft.com/office/drawing/2014/main" id="{716A13E7-691D-6C43-84A9-721D14E08EDA}"/>
              </a:ext>
            </a:extLst>
          </p:cNvPr>
          <p:cNvSpPr/>
          <p:nvPr/>
        </p:nvSpPr>
        <p:spPr>
          <a:xfrm>
            <a:off x="2419063"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1500" dirty="0">
                <a:solidFill>
                  <a:schemeClr val="dk1"/>
                </a:solidFill>
                <a:latin typeface="Oswald"/>
                <a:ea typeface="Oswald"/>
                <a:cs typeface="Oswald"/>
                <a:sym typeface="Oswald"/>
              </a:rPr>
              <a:t>Create new Project</a:t>
            </a:r>
            <a:endParaRPr sz="1500" dirty="0">
              <a:solidFill>
                <a:schemeClr val="dk1"/>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27"/>
          <p:cNvSpPr txBox="1">
            <a:spLocks noGrp="1"/>
          </p:cNvSpPr>
          <p:nvPr>
            <p:ph type="ctrTitle"/>
          </p:nvPr>
        </p:nvSpPr>
        <p:spPr>
          <a:xfrm>
            <a:off x="937725" y="1632325"/>
            <a:ext cx="5282700" cy="250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Step 3b</a:t>
            </a:r>
            <a:endParaRPr dirty="0"/>
          </a:p>
          <a:p>
            <a:pPr marL="0" lvl="0" indent="0" algn="l" rtl="0">
              <a:spcBef>
                <a:spcPts val="0"/>
              </a:spcBef>
              <a:spcAft>
                <a:spcPts val="0"/>
              </a:spcAft>
              <a:buNone/>
            </a:pPr>
            <a:r>
              <a:rPr lang="en" dirty="0"/>
              <a:t>Joining an existing project</a:t>
            </a:r>
            <a:endParaRPr dirty="0"/>
          </a:p>
          <a:p>
            <a:pPr marL="0" lvl="0" indent="0" algn="l" rtl="0">
              <a:spcBef>
                <a:spcPts val="0"/>
              </a:spcBef>
              <a:spcAft>
                <a:spcPts val="0"/>
              </a:spcAft>
              <a:buNone/>
            </a:pPr>
            <a:endParaRPr dirty="0"/>
          </a:p>
          <a:p>
            <a:pPr lvl="0"/>
            <a:r>
              <a:rPr lang="en" sz="2000" dirty="0"/>
              <a:t>Collaborators can join a project by accepting an invitation or sending an application for a Role.</a:t>
            </a:r>
            <a:br>
              <a:rPr lang="en" sz="2000" dirty="0"/>
            </a:br>
            <a:br>
              <a:rPr lang="en" sz="2000" dirty="0"/>
            </a:br>
            <a:r>
              <a:rPr lang="en" sz="2000" dirty="0"/>
              <a:t>Collaborators can also self-source for existing project using general tags like interest, school, distance and background or specific tags like NUS, Year2 CS</a:t>
            </a:r>
            <a:br>
              <a:rPr lang="en" sz="2000" dirty="0"/>
            </a:br>
            <a:endParaRPr sz="2000" dirty="0"/>
          </a:p>
        </p:txBody>
      </p:sp>
      <p:sp>
        <p:nvSpPr>
          <p:cNvPr id="12" name="Google Shape;1267;p24">
            <a:extLst>
              <a:ext uri="{FF2B5EF4-FFF2-40B4-BE49-F238E27FC236}">
                <a16:creationId xmlns:a16="http://schemas.microsoft.com/office/drawing/2014/main" id="{84D1A439-7727-9F4A-81AD-3CDA15406957}"/>
              </a:ext>
            </a:extLst>
          </p:cNvPr>
          <p:cNvSpPr/>
          <p:nvPr/>
        </p:nvSpPr>
        <p:spPr>
          <a:xfrm>
            <a:off x="716800"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Account Creation</a:t>
            </a:r>
            <a:endParaRPr sz="1500" dirty="0">
              <a:solidFill>
                <a:schemeClr val="dk1"/>
              </a:solidFill>
              <a:latin typeface="Oswald"/>
              <a:ea typeface="Oswald"/>
              <a:cs typeface="Oswald"/>
              <a:sym typeface="Oswald"/>
            </a:endParaRPr>
          </a:p>
        </p:txBody>
      </p:sp>
      <p:sp>
        <p:nvSpPr>
          <p:cNvPr id="13" name="Google Shape;1268;p24">
            <a:extLst>
              <a:ext uri="{FF2B5EF4-FFF2-40B4-BE49-F238E27FC236}">
                <a16:creationId xmlns:a16="http://schemas.microsoft.com/office/drawing/2014/main" id="{B4AD802F-8A18-DB47-8B5C-80433DBBC378}"/>
              </a:ext>
            </a:extLst>
          </p:cNvPr>
          <p:cNvSpPr/>
          <p:nvPr/>
        </p:nvSpPr>
        <p:spPr>
          <a:xfrm>
            <a:off x="4117325" y="549526"/>
            <a:ext cx="1055700" cy="518698"/>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Invite People</a:t>
            </a:r>
            <a:endParaRPr sz="1500" dirty="0">
              <a:solidFill>
                <a:schemeClr val="dk1"/>
              </a:solidFill>
              <a:latin typeface="Oswald"/>
              <a:ea typeface="Oswald"/>
              <a:cs typeface="Oswald"/>
              <a:sym typeface="Oswald"/>
            </a:endParaRPr>
          </a:p>
        </p:txBody>
      </p:sp>
      <p:sp>
        <p:nvSpPr>
          <p:cNvPr id="14" name="Google Shape;1269;p24">
            <a:extLst>
              <a:ext uri="{FF2B5EF4-FFF2-40B4-BE49-F238E27FC236}">
                <a16:creationId xmlns:a16="http://schemas.microsoft.com/office/drawing/2014/main" id="{E0AE2368-33DE-674F-8936-A303E39EF8BF}"/>
              </a:ext>
            </a:extLst>
          </p:cNvPr>
          <p:cNvSpPr/>
          <p:nvPr/>
        </p:nvSpPr>
        <p:spPr>
          <a:xfrm>
            <a:off x="5900325"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solidFill>
                  <a:schemeClr val="dk1"/>
                </a:solidFill>
                <a:latin typeface="Oswald"/>
              </a:rPr>
              <a:t>Join projects</a:t>
            </a:r>
            <a:endParaRPr sz="1500" dirty="0">
              <a:solidFill>
                <a:schemeClr val="dk1"/>
              </a:solidFill>
              <a:latin typeface="Oswald"/>
            </a:endParaRPr>
          </a:p>
        </p:txBody>
      </p:sp>
      <p:sp>
        <p:nvSpPr>
          <p:cNvPr id="15" name="Google Shape;1270;p24">
            <a:extLst>
              <a:ext uri="{FF2B5EF4-FFF2-40B4-BE49-F238E27FC236}">
                <a16:creationId xmlns:a16="http://schemas.microsoft.com/office/drawing/2014/main" id="{E3A2B15B-34FF-7D48-91EF-286F35A94E1E}"/>
              </a:ext>
            </a:extLst>
          </p:cNvPr>
          <p:cNvSpPr/>
          <p:nvPr/>
        </p:nvSpPr>
        <p:spPr>
          <a:xfrm>
            <a:off x="7683325" y="549525"/>
            <a:ext cx="11871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Step 4</a:t>
            </a:r>
            <a:endParaRPr sz="1500" dirty="0">
              <a:solidFill>
                <a:schemeClr val="dk1"/>
              </a:solidFill>
              <a:latin typeface="Oswald"/>
              <a:ea typeface="Oswald"/>
              <a:cs typeface="Oswald"/>
              <a:sym typeface="Oswald"/>
            </a:endParaRPr>
          </a:p>
        </p:txBody>
      </p:sp>
      <p:sp>
        <p:nvSpPr>
          <p:cNvPr id="16" name="Google Shape;1271;p24">
            <a:extLst>
              <a:ext uri="{FF2B5EF4-FFF2-40B4-BE49-F238E27FC236}">
                <a16:creationId xmlns:a16="http://schemas.microsoft.com/office/drawing/2014/main" id="{63BDD56B-0B4C-BA4B-BAD1-6DBFDC06CBAA}"/>
              </a:ext>
            </a:extLst>
          </p:cNvPr>
          <p:cNvSpPr/>
          <p:nvPr/>
        </p:nvSpPr>
        <p:spPr>
          <a:xfrm>
            <a:off x="1840425"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2;p24">
            <a:extLst>
              <a:ext uri="{FF2B5EF4-FFF2-40B4-BE49-F238E27FC236}">
                <a16:creationId xmlns:a16="http://schemas.microsoft.com/office/drawing/2014/main" id="{1048CEA5-6199-6C40-A037-77306B28DFC6}"/>
              </a:ext>
            </a:extLst>
          </p:cNvPr>
          <p:cNvSpPr/>
          <p:nvPr/>
        </p:nvSpPr>
        <p:spPr>
          <a:xfrm>
            <a:off x="35509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3;p24">
            <a:extLst>
              <a:ext uri="{FF2B5EF4-FFF2-40B4-BE49-F238E27FC236}">
                <a16:creationId xmlns:a16="http://schemas.microsoft.com/office/drawing/2014/main" id="{D2E800B2-19EC-BA43-BFD8-AEEEDD2D3B63}"/>
              </a:ext>
            </a:extLst>
          </p:cNvPr>
          <p:cNvSpPr/>
          <p:nvPr/>
        </p:nvSpPr>
        <p:spPr>
          <a:xfrm>
            <a:off x="53035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4;p24">
            <a:extLst>
              <a:ext uri="{FF2B5EF4-FFF2-40B4-BE49-F238E27FC236}">
                <a16:creationId xmlns:a16="http://schemas.microsoft.com/office/drawing/2014/main" id="{EA6BBA08-9933-274D-AD6C-C1AEDBD712BA}"/>
              </a:ext>
            </a:extLst>
          </p:cNvPr>
          <p:cNvSpPr/>
          <p:nvPr/>
        </p:nvSpPr>
        <p:spPr>
          <a:xfrm>
            <a:off x="70561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5;p24">
            <a:extLst>
              <a:ext uri="{FF2B5EF4-FFF2-40B4-BE49-F238E27FC236}">
                <a16:creationId xmlns:a16="http://schemas.microsoft.com/office/drawing/2014/main" id="{87071364-494A-194C-8D54-54515FEFFE78}"/>
              </a:ext>
            </a:extLst>
          </p:cNvPr>
          <p:cNvSpPr/>
          <p:nvPr/>
        </p:nvSpPr>
        <p:spPr>
          <a:xfrm>
            <a:off x="2419063"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1500" dirty="0">
                <a:solidFill>
                  <a:schemeClr val="dk1"/>
                </a:solidFill>
                <a:latin typeface="Oswald"/>
                <a:ea typeface="Oswald"/>
                <a:cs typeface="Oswald"/>
                <a:sym typeface="Oswald"/>
              </a:rPr>
              <a:t>Create new Project</a:t>
            </a:r>
            <a:endParaRPr sz="1500" dirty="0">
              <a:solidFill>
                <a:schemeClr val="dk1"/>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28"/>
          <p:cNvSpPr txBox="1">
            <a:spLocks noGrp="1"/>
          </p:cNvSpPr>
          <p:nvPr>
            <p:ph type="ctrTitle"/>
          </p:nvPr>
        </p:nvSpPr>
        <p:spPr>
          <a:xfrm>
            <a:off x="993463" y="2173700"/>
            <a:ext cx="4962600" cy="14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 4 </a:t>
            </a:r>
            <a:endParaRPr dirty="0"/>
          </a:p>
          <a:p>
            <a:pPr marL="0" lvl="0" indent="0" algn="l" rtl="0">
              <a:spcBef>
                <a:spcPts val="0"/>
              </a:spcBef>
              <a:spcAft>
                <a:spcPts val="0"/>
              </a:spcAft>
              <a:buNone/>
            </a:pPr>
            <a:r>
              <a:rPr lang="en" dirty="0"/>
              <a:t>Establishing a group chat for the project team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2000" dirty="0"/>
              <a:t>Collaborators will be added to a project group chat for ease of communication upon mutual acceptance of collaboration request </a:t>
            </a:r>
            <a:br>
              <a:rPr lang="en" sz="2000" dirty="0"/>
            </a:br>
            <a:br>
              <a:rPr lang="en" sz="2000" dirty="0"/>
            </a:br>
            <a:endParaRPr sz="2000" dirty="0"/>
          </a:p>
        </p:txBody>
      </p:sp>
      <p:sp>
        <p:nvSpPr>
          <p:cNvPr id="12" name="Google Shape;1267;p24">
            <a:extLst>
              <a:ext uri="{FF2B5EF4-FFF2-40B4-BE49-F238E27FC236}">
                <a16:creationId xmlns:a16="http://schemas.microsoft.com/office/drawing/2014/main" id="{DE23D5FF-55E0-674E-84E6-AFB86656AB3D}"/>
              </a:ext>
            </a:extLst>
          </p:cNvPr>
          <p:cNvSpPr/>
          <p:nvPr/>
        </p:nvSpPr>
        <p:spPr>
          <a:xfrm>
            <a:off x="716800"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Account Creation</a:t>
            </a:r>
            <a:endParaRPr sz="1500" dirty="0">
              <a:solidFill>
                <a:schemeClr val="dk1"/>
              </a:solidFill>
              <a:latin typeface="Oswald"/>
              <a:ea typeface="Oswald"/>
              <a:cs typeface="Oswald"/>
              <a:sym typeface="Oswald"/>
            </a:endParaRPr>
          </a:p>
        </p:txBody>
      </p:sp>
      <p:sp>
        <p:nvSpPr>
          <p:cNvPr id="13" name="Google Shape;1268;p24">
            <a:extLst>
              <a:ext uri="{FF2B5EF4-FFF2-40B4-BE49-F238E27FC236}">
                <a16:creationId xmlns:a16="http://schemas.microsoft.com/office/drawing/2014/main" id="{85DB56E2-46A2-BC48-B266-B7B3E1852F1F}"/>
              </a:ext>
            </a:extLst>
          </p:cNvPr>
          <p:cNvSpPr/>
          <p:nvPr/>
        </p:nvSpPr>
        <p:spPr>
          <a:xfrm>
            <a:off x="4117325" y="549526"/>
            <a:ext cx="1055700" cy="518698"/>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Invite People</a:t>
            </a:r>
            <a:endParaRPr sz="1500" dirty="0">
              <a:solidFill>
                <a:schemeClr val="dk1"/>
              </a:solidFill>
              <a:latin typeface="Oswald"/>
              <a:ea typeface="Oswald"/>
              <a:cs typeface="Oswald"/>
              <a:sym typeface="Oswald"/>
            </a:endParaRPr>
          </a:p>
        </p:txBody>
      </p:sp>
      <p:sp>
        <p:nvSpPr>
          <p:cNvPr id="14" name="Google Shape;1269;p24">
            <a:extLst>
              <a:ext uri="{FF2B5EF4-FFF2-40B4-BE49-F238E27FC236}">
                <a16:creationId xmlns:a16="http://schemas.microsoft.com/office/drawing/2014/main" id="{3C769723-F4AC-1248-848C-041909D540D1}"/>
              </a:ext>
            </a:extLst>
          </p:cNvPr>
          <p:cNvSpPr/>
          <p:nvPr/>
        </p:nvSpPr>
        <p:spPr>
          <a:xfrm>
            <a:off x="5900325"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solidFill>
                  <a:schemeClr val="dk1"/>
                </a:solidFill>
                <a:latin typeface="Oswald"/>
              </a:rPr>
              <a:t>Join</a:t>
            </a:r>
          </a:p>
          <a:p>
            <a:pPr marL="0" lvl="0" indent="0" algn="ctr" rtl="0">
              <a:spcBef>
                <a:spcPts val="0"/>
              </a:spcBef>
              <a:spcAft>
                <a:spcPts val="0"/>
              </a:spcAft>
              <a:buNone/>
            </a:pPr>
            <a:r>
              <a:rPr lang="en-US" sz="1500" dirty="0">
                <a:solidFill>
                  <a:schemeClr val="dk1"/>
                </a:solidFill>
                <a:latin typeface="Oswald"/>
              </a:rPr>
              <a:t> projects</a:t>
            </a:r>
            <a:endParaRPr sz="1500" dirty="0">
              <a:solidFill>
                <a:schemeClr val="dk1"/>
              </a:solidFill>
              <a:latin typeface="Oswald"/>
            </a:endParaRPr>
          </a:p>
        </p:txBody>
      </p:sp>
      <p:sp>
        <p:nvSpPr>
          <p:cNvPr id="15" name="Google Shape;1271;p24">
            <a:extLst>
              <a:ext uri="{FF2B5EF4-FFF2-40B4-BE49-F238E27FC236}">
                <a16:creationId xmlns:a16="http://schemas.microsoft.com/office/drawing/2014/main" id="{3E7549DF-CE35-3740-A13F-5497BE1BFFAA}"/>
              </a:ext>
            </a:extLst>
          </p:cNvPr>
          <p:cNvSpPr/>
          <p:nvPr/>
        </p:nvSpPr>
        <p:spPr>
          <a:xfrm>
            <a:off x="1840425"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72;p24">
            <a:extLst>
              <a:ext uri="{FF2B5EF4-FFF2-40B4-BE49-F238E27FC236}">
                <a16:creationId xmlns:a16="http://schemas.microsoft.com/office/drawing/2014/main" id="{3F2CB3CE-98AF-1D4C-B216-B8462D4F8610}"/>
              </a:ext>
            </a:extLst>
          </p:cNvPr>
          <p:cNvSpPr/>
          <p:nvPr/>
        </p:nvSpPr>
        <p:spPr>
          <a:xfrm>
            <a:off x="35509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3;p24">
            <a:extLst>
              <a:ext uri="{FF2B5EF4-FFF2-40B4-BE49-F238E27FC236}">
                <a16:creationId xmlns:a16="http://schemas.microsoft.com/office/drawing/2014/main" id="{8BD4D34C-6B91-8746-A9E2-84C91FF4EEE6}"/>
              </a:ext>
            </a:extLst>
          </p:cNvPr>
          <p:cNvSpPr/>
          <p:nvPr/>
        </p:nvSpPr>
        <p:spPr>
          <a:xfrm>
            <a:off x="53035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4;p24">
            <a:extLst>
              <a:ext uri="{FF2B5EF4-FFF2-40B4-BE49-F238E27FC236}">
                <a16:creationId xmlns:a16="http://schemas.microsoft.com/office/drawing/2014/main" id="{20FB1F7F-F479-0445-A59D-4DA801AD7B14}"/>
              </a:ext>
            </a:extLst>
          </p:cNvPr>
          <p:cNvSpPr/>
          <p:nvPr/>
        </p:nvSpPr>
        <p:spPr>
          <a:xfrm>
            <a:off x="70561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5;p24">
            <a:extLst>
              <a:ext uri="{FF2B5EF4-FFF2-40B4-BE49-F238E27FC236}">
                <a16:creationId xmlns:a16="http://schemas.microsoft.com/office/drawing/2014/main" id="{F7731B5A-A194-364D-B1F5-5D9092F7C371}"/>
              </a:ext>
            </a:extLst>
          </p:cNvPr>
          <p:cNvSpPr/>
          <p:nvPr/>
        </p:nvSpPr>
        <p:spPr>
          <a:xfrm>
            <a:off x="2419063"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1500" dirty="0">
                <a:solidFill>
                  <a:schemeClr val="dk1"/>
                </a:solidFill>
                <a:latin typeface="Oswald"/>
                <a:ea typeface="Oswald"/>
                <a:cs typeface="Oswald"/>
                <a:sym typeface="Oswald"/>
              </a:rPr>
              <a:t>Create new Project</a:t>
            </a:r>
            <a:endParaRPr sz="1500" dirty="0">
              <a:solidFill>
                <a:schemeClr val="dk1"/>
              </a:solidFill>
              <a:latin typeface="Oswald"/>
              <a:ea typeface="Oswald"/>
              <a:cs typeface="Oswald"/>
              <a:sym typeface="Oswald"/>
            </a:endParaRPr>
          </a:p>
        </p:txBody>
      </p:sp>
      <p:sp>
        <p:nvSpPr>
          <p:cNvPr id="28" name="Google Shape;1270;p24">
            <a:extLst>
              <a:ext uri="{FF2B5EF4-FFF2-40B4-BE49-F238E27FC236}">
                <a16:creationId xmlns:a16="http://schemas.microsoft.com/office/drawing/2014/main" id="{4A032C9D-30A2-164F-BF3F-81CADD863A88}"/>
              </a:ext>
            </a:extLst>
          </p:cNvPr>
          <p:cNvSpPr/>
          <p:nvPr/>
        </p:nvSpPr>
        <p:spPr>
          <a:xfrm>
            <a:off x="7683325" y="549525"/>
            <a:ext cx="11871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Establish Project Team</a:t>
            </a:r>
            <a:endParaRPr sz="1500" dirty="0">
              <a:solidFill>
                <a:schemeClr val="dk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28"/>
          <p:cNvSpPr txBox="1">
            <a:spLocks noGrp="1"/>
          </p:cNvSpPr>
          <p:nvPr>
            <p:ph type="ctrTitle"/>
          </p:nvPr>
        </p:nvSpPr>
        <p:spPr>
          <a:xfrm>
            <a:off x="1069600" y="2173700"/>
            <a:ext cx="4962600" cy="14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Discover Feed</a:t>
            </a:r>
            <a:br>
              <a:rPr lang="en-US" dirty="0"/>
            </a:br>
            <a:endParaRPr sz="2000" dirty="0"/>
          </a:p>
          <a:p>
            <a:pPr marL="0" lvl="0" indent="0" algn="l" rtl="0">
              <a:spcBef>
                <a:spcPts val="0"/>
              </a:spcBef>
              <a:spcAft>
                <a:spcPts val="0"/>
              </a:spcAft>
              <a:buNone/>
            </a:pPr>
            <a:r>
              <a:rPr lang="en-US" sz="2000" dirty="0"/>
              <a:t>Tailored Project Discovery page that recommends open projects using Machine Learning Algorithms based on the information from your tags and your profile </a:t>
            </a:r>
          </a:p>
        </p:txBody>
      </p:sp>
      <p:sp>
        <p:nvSpPr>
          <p:cNvPr id="12" name="Google Shape;1267;p24">
            <a:extLst>
              <a:ext uri="{FF2B5EF4-FFF2-40B4-BE49-F238E27FC236}">
                <a16:creationId xmlns:a16="http://schemas.microsoft.com/office/drawing/2014/main" id="{DE23D5FF-55E0-674E-84E6-AFB86656AB3D}"/>
              </a:ext>
            </a:extLst>
          </p:cNvPr>
          <p:cNvSpPr/>
          <p:nvPr/>
        </p:nvSpPr>
        <p:spPr>
          <a:xfrm>
            <a:off x="716800"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Account Creation</a:t>
            </a:r>
            <a:endParaRPr sz="1500" dirty="0">
              <a:solidFill>
                <a:schemeClr val="dk1"/>
              </a:solidFill>
              <a:latin typeface="Oswald"/>
              <a:ea typeface="Oswald"/>
              <a:cs typeface="Oswald"/>
              <a:sym typeface="Oswald"/>
            </a:endParaRPr>
          </a:p>
        </p:txBody>
      </p:sp>
      <p:sp>
        <p:nvSpPr>
          <p:cNvPr id="13" name="Google Shape;1268;p24">
            <a:extLst>
              <a:ext uri="{FF2B5EF4-FFF2-40B4-BE49-F238E27FC236}">
                <a16:creationId xmlns:a16="http://schemas.microsoft.com/office/drawing/2014/main" id="{85DB56E2-46A2-BC48-B266-B7B3E1852F1F}"/>
              </a:ext>
            </a:extLst>
          </p:cNvPr>
          <p:cNvSpPr/>
          <p:nvPr/>
        </p:nvSpPr>
        <p:spPr>
          <a:xfrm>
            <a:off x="4117325" y="549526"/>
            <a:ext cx="1055700" cy="518698"/>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Invite People</a:t>
            </a:r>
            <a:endParaRPr sz="1500" dirty="0">
              <a:solidFill>
                <a:schemeClr val="dk1"/>
              </a:solidFill>
              <a:latin typeface="Oswald"/>
              <a:ea typeface="Oswald"/>
              <a:cs typeface="Oswald"/>
              <a:sym typeface="Oswald"/>
            </a:endParaRPr>
          </a:p>
        </p:txBody>
      </p:sp>
      <p:sp>
        <p:nvSpPr>
          <p:cNvPr id="14" name="Google Shape;1269;p24">
            <a:extLst>
              <a:ext uri="{FF2B5EF4-FFF2-40B4-BE49-F238E27FC236}">
                <a16:creationId xmlns:a16="http://schemas.microsoft.com/office/drawing/2014/main" id="{3C769723-F4AC-1248-848C-041909D540D1}"/>
              </a:ext>
            </a:extLst>
          </p:cNvPr>
          <p:cNvSpPr/>
          <p:nvPr/>
        </p:nvSpPr>
        <p:spPr>
          <a:xfrm>
            <a:off x="5900325"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solidFill>
                  <a:schemeClr val="dk1"/>
                </a:solidFill>
                <a:latin typeface="Oswald"/>
              </a:rPr>
              <a:t>Join</a:t>
            </a:r>
          </a:p>
          <a:p>
            <a:pPr marL="0" lvl="0" indent="0" algn="ctr" rtl="0">
              <a:spcBef>
                <a:spcPts val="0"/>
              </a:spcBef>
              <a:spcAft>
                <a:spcPts val="0"/>
              </a:spcAft>
              <a:buNone/>
            </a:pPr>
            <a:r>
              <a:rPr lang="en-US" sz="1500" dirty="0">
                <a:solidFill>
                  <a:schemeClr val="dk1"/>
                </a:solidFill>
                <a:latin typeface="Oswald"/>
              </a:rPr>
              <a:t> projects</a:t>
            </a:r>
            <a:endParaRPr sz="1500" dirty="0">
              <a:solidFill>
                <a:schemeClr val="dk1"/>
              </a:solidFill>
              <a:latin typeface="Oswald"/>
            </a:endParaRPr>
          </a:p>
        </p:txBody>
      </p:sp>
      <p:sp>
        <p:nvSpPr>
          <p:cNvPr id="15" name="Google Shape;1271;p24">
            <a:extLst>
              <a:ext uri="{FF2B5EF4-FFF2-40B4-BE49-F238E27FC236}">
                <a16:creationId xmlns:a16="http://schemas.microsoft.com/office/drawing/2014/main" id="{3E7549DF-CE35-3740-A13F-5497BE1BFFAA}"/>
              </a:ext>
            </a:extLst>
          </p:cNvPr>
          <p:cNvSpPr/>
          <p:nvPr/>
        </p:nvSpPr>
        <p:spPr>
          <a:xfrm>
            <a:off x="1840425"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72;p24">
            <a:extLst>
              <a:ext uri="{FF2B5EF4-FFF2-40B4-BE49-F238E27FC236}">
                <a16:creationId xmlns:a16="http://schemas.microsoft.com/office/drawing/2014/main" id="{3F2CB3CE-98AF-1D4C-B216-B8462D4F8610}"/>
              </a:ext>
            </a:extLst>
          </p:cNvPr>
          <p:cNvSpPr/>
          <p:nvPr/>
        </p:nvSpPr>
        <p:spPr>
          <a:xfrm>
            <a:off x="35509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3;p24">
            <a:extLst>
              <a:ext uri="{FF2B5EF4-FFF2-40B4-BE49-F238E27FC236}">
                <a16:creationId xmlns:a16="http://schemas.microsoft.com/office/drawing/2014/main" id="{8BD4D34C-6B91-8746-A9E2-84C91FF4EEE6}"/>
              </a:ext>
            </a:extLst>
          </p:cNvPr>
          <p:cNvSpPr/>
          <p:nvPr/>
        </p:nvSpPr>
        <p:spPr>
          <a:xfrm>
            <a:off x="53035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4;p24">
            <a:extLst>
              <a:ext uri="{FF2B5EF4-FFF2-40B4-BE49-F238E27FC236}">
                <a16:creationId xmlns:a16="http://schemas.microsoft.com/office/drawing/2014/main" id="{20FB1F7F-F479-0445-A59D-4DA801AD7B14}"/>
              </a:ext>
            </a:extLst>
          </p:cNvPr>
          <p:cNvSpPr/>
          <p:nvPr/>
        </p:nvSpPr>
        <p:spPr>
          <a:xfrm>
            <a:off x="70561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5;p24">
            <a:extLst>
              <a:ext uri="{FF2B5EF4-FFF2-40B4-BE49-F238E27FC236}">
                <a16:creationId xmlns:a16="http://schemas.microsoft.com/office/drawing/2014/main" id="{F7731B5A-A194-364D-B1F5-5D9092F7C371}"/>
              </a:ext>
            </a:extLst>
          </p:cNvPr>
          <p:cNvSpPr/>
          <p:nvPr/>
        </p:nvSpPr>
        <p:spPr>
          <a:xfrm>
            <a:off x="2419063" y="549525"/>
            <a:ext cx="10557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1500" dirty="0">
                <a:solidFill>
                  <a:schemeClr val="dk1"/>
                </a:solidFill>
                <a:latin typeface="Oswald"/>
                <a:ea typeface="Oswald"/>
                <a:cs typeface="Oswald"/>
                <a:sym typeface="Oswald"/>
              </a:rPr>
              <a:t>Create new Project</a:t>
            </a:r>
            <a:endParaRPr sz="1500" dirty="0">
              <a:solidFill>
                <a:schemeClr val="dk1"/>
              </a:solidFill>
              <a:latin typeface="Oswald"/>
              <a:ea typeface="Oswald"/>
              <a:cs typeface="Oswald"/>
              <a:sym typeface="Oswald"/>
            </a:endParaRPr>
          </a:p>
        </p:txBody>
      </p:sp>
      <p:sp>
        <p:nvSpPr>
          <p:cNvPr id="28" name="Google Shape;1270;p24">
            <a:extLst>
              <a:ext uri="{FF2B5EF4-FFF2-40B4-BE49-F238E27FC236}">
                <a16:creationId xmlns:a16="http://schemas.microsoft.com/office/drawing/2014/main" id="{4A032C9D-30A2-164F-BF3F-81CADD863A88}"/>
              </a:ext>
            </a:extLst>
          </p:cNvPr>
          <p:cNvSpPr/>
          <p:nvPr/>
        </p:nvSpPr>
        <p:spPr>
          <a:xfrm>
            <a:off x="7683325" y="549525"/>
            <a:ext cx="1187100" cy="518699"/>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dirty="0">
                <a:solidFill>
                  <a:schemeClr val="dk1"/>
                </a:solidFill>
                <a:latin typeface="Oswald"/>
                <a:ea typeface="Oswald"/>
                <a:cs typeface="Oswald"/>
                <a:sym typeface="Oswald"/>
              </a:rPr>
              <a:t>Establish Project Team</a:t>
            </a:r>
            <a:endParaRPr sz="1500"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300673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29"/>
          <p:cNvSpPr txBox="1">
            <a:spLocks noGrp="1"/>
          </p:cNvSpPr>
          <p:nvPr>
            <p:ph type="ctrTitle"/>
          </p:nvPr>
        </p:nvSpPr>
        <p:spPr>
          <a:xfrm>
            <a:off x="937024" y="2768837"/>
            <a:ext cx="8027513" cy="1716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sz="2000" dirty="0"/>
              <a:t>The platform is not just limited to students. It can be extended to include musicians, writers, dancers or even artist and can be used to connect talents needed for any project.</a:t>
            </a:r>
            <a:endParaRPr sz="2000" dirty="0"/>
          </a:p>
        </p:txBody>
      </p:sp>
      <p:sp>
        <p:nvSpPr>
          <p:cNvPr id="1337" name="Google Shape;1337;p29"/>
          <p:cNvSpPr/>
          <p:nvPr/>
        </p:nvSpPr>
        <p:spPr>
          <a:xfrm>
            <a:off x="716800" y="549525"/>
            <a:ext cx="1055700" cy="5910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a:solidFill>
                  <a:schemeClr val="dk1"/>
                </a:solidFill>
                <a:latin typeface="Oswald"/>
                <a:ea typeface="Oswald"/>
                <a:cs typeface="Oswald"/>
                <a:sym typeface="Oswald"/>
              </a:rPr>
              <a:t>Account Creation</a:t>
            </a:r>
            <a:endParaRPr sz="1500">
              <a:solidFill>
                <a:schemeClr val="dk1"/>
              </a:solidFill>
              <a:latin typeface="Oswald"/>
              <a:ea typeface="Oswald"/>
              <a:cs typeface="Oswald"/>
              <a:sym typeface="Oswald"/>
            </a:endParaRPr>
          </a:p>
        </p:txBody>
      </p:sp>
      <p:sp>
        <p:nvSpPr>
          <p:cNvPr id="1338" name="Google Shape;1338;p29"/>
          <p:cNvSpPr/>
          <p:nvPr/>
        </p:nvSpPr>
        <p:spPr>
          <a:xfrm>
            <a:off x="4117325" y="549525"/>
            <a:ext cx="1055700" cy="5910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a:solidFill>
                  <a:schemeClr val="dk1"/>
                </a:solidFill>
                <a:latin typeface="Oswald"/>
                <a:ea typeface="Oswald"/>
                <a:cs typeface="Oswald"/>
                <a:sym typeface="Oswald"/>
              </a:rPr>
              <a:t>Invite People</a:t>
            </a:r>
            <a:endParaRPr sz="1500">
              <a:solidFill>
                <a:schemeClr val="dk1"/>
              </a:solidFill>
              <a:latin typeface="Oswald"/>
              <a:ea typeface="Oswald"/>
              <a:cs typeface="Oswald"/>
              <a:sym typeface="Oswald"/>
            </a:endParaRPr>
          </a:p>
        </p:txBody>
      </p:sp>
      <p:sp>
        <p:nvSpPr>
          <p:cNvPr id="1339" name="Google Shape;1339;p29"/>
          <p:cNvSpPr/>
          <p:nvPr/>
        </p:nvSpPr>
        <p:spPr>
          <a:xfrm>
            <a:off x="5900325" y="549525"/>
            <a:ext cx="1055700" cy="5910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a:solidFill>
                  <a:schemeClr val="dk1"/>
                </a:solidFill>
                <a:latin typeface="Oswald"/>
                <a:ea typeface="Oswald"/>
                <a:cs typeface="Oswald"/>
                <a:sym typeface="Oswald"/>
              </a:rPr>
              <a:t>Join a Project</a:t>
            </a:r>
            <a:endParaRPr/>
          </a:p>
        </p:txBody>
      </p:sp>
      <p:sp>
        <p:nvSpPr>
          <p:cNvPr id="1340" name="Google Shape;1340;p29"/>
          <p:cNvSpPr/>
          <p:nvPr/>
        </p:nvSpPr>
        <p:spPr>
          <a:xfrm>
            <a:off x="7683325" y="549525"/>
            <a:ext cx="1187100" cy="5910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500">
                <a:solidFill>
                  <a:schemeClr val="dk1"/>
                </a:solidFill>
                <a:latin typeface="Oswald"/>
                <a:ea typeface="Oswald"/>
                <a:cs typeface="Oswald"/>
                <a:sym typeface="Oswald"/>
              </a:rPr>
              <a:t>Establish project team</a:t>
            </a:r>
            <a:endParaRPr sz="1500">
              <a:solidFill>
                <a:schemeClr val="dk1"/>
              </a:solidFill>
              <a:latin typeface="Oswald"/>
              <a:ea typeface="Oswald"/>
              <a:cs typeface="Oswald"/>
              <a:sym typeface="Oswald"/>
            </a:endParaRPr>
          </a:p>
        </p:txBody>
      </p:sp>
      <p:sp>
        <p:nvSpPr>
          <p:cNvPr id="1341" name="Google Shape;1341;p29"/>
          <p:cNvSpPr/>
          <p:nvPr/>
        </p:nvSpPr>
        <p:spPr>
          <a:xfrm>
            <a:off x="1840425"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a:off x="35509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a:off x="53035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a:off x="7056100" y="756825"/>
            <a:ext cx="502500" cy="203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a:off x="2419063" y="549525"/>
            <a:ext cx="1055700" cy="591000"/>
          </a:xfrm>
          <a:prstGeom prst="rect">
            <a:avLst/>
          </a:prstGeom>
          <a:solidFill>
            <a:schemeClr val="accent2"/>
          </a:solid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1500">
                <a:solidFill>
                  <a:schemeClr val="dk1"/>
                </a:solidFill>
                <a:latin typeface="Oswald"/>
                <a:ea typeface="Oswald"/>
                <a:cs typeface="Oswald"/>
                <a:sym typeface="Oswald"/>
              </a:rPr>
              <a:t>Create  new project</a:t>
            </a:r>
            <a:endParaRPr/>
          </a:p>
        </p:txBody>
      </p:sp>
      <p:sp>
        <p:nvSpPr>
          <p:cNvPr id="12" name="Google Shape;1336;p29">
            <a:extLst>
              <a:ext uri="{FF2B5EF4-FFF2-40B4-BE49-F238E27FC236}">
                <a16:creationId xmlns:a16="http://schemas.microsoft.com/office/drawing/2014/main" id="{3DAFFB25-E32F-3F44-A079-917B08DB891F}"/>
              </a:ext>
            </a:extLst>
          </p:cNvPr>
          <p:cNvSpPr txBox="1">
            <a:spLocks/>
          </p:cNvSpPr>
          <p:nvPr/>
        </p:nvSpPr>
        <p:spPr>
          <a:xfrm>
            <a:off x="820358" y="1689342"/>
            <a:ext cx="7956171" cy="15067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9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ctr"/>
            <a:r>
              <a:rPr lang="en-SG" dirty="0"/>
              <a:t>Eventually… the goal for Collab </a:t>
            </a:r>
          </a:p>
          <a:p>
            <a:pPr algn="ctr"/>
            <a:r>
              <a:rPr lang="en-SG" dirty="0"/>
              <a:t>is to be an Open Platform for Collaboration for everyone</a:t>
            </a:r>
          </a:p>
          <a:p>
            <a:endParaRPr lang="en-S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5"/>
          <p:cNvSpPr txBox="1">
            <a:spLocks noGrp="1"/>
          </p:cNvSpPr>
          <p:nvPr>
            <p:ph type="ctrTitle"/>
          </p:nvPr>
        </p:nvSpPr>
        <p:spPr>
          <a:xfrm>
            <a:off x="72925" y="125925"/>
            <a:ext cx="9144000" cy="465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COVID19 pandemic has forced students to stay at home.....</a:t>
            </a:r>
            <a:endParaRPr/>
          </a:p>
          <a:p>
            <a:pPr marL="0" lvl="0" indent="0" algn="ctr" rtl="0">
              <a:spcBef>
                <a:spcPts val="0"/>
              </a:spcBef>
              <a:spcAft>
                <a:spcPts val="0"/>
              </a:spcAft>
              <a:buNone/>
            </a:pPr>
            <a:endParaRPr/>
          </a:p>
          <a:p>
            <a:pPr marL="0" lvl="0" indent="0" algn="l" rtl="0">
              <a:spcBef>
                <a:spcPts val="0"/>
              </a:spcBef>
              <a:spcAft>
                <a:spcPts val="0"/>
              </a:spcAft>
              <a:buNone/>
            </a:pPr>
            <a:r>
              <a:rPr lang="en"/>
              <a:t>                  This has created a number of challenges </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44" name="Google Shape;344;p15"/>
          <p:cNvSpPr txBox="1"/>
          <p:nvPr/>
        </p:nvSpPr>
        <p:spPr>
          <a:xfrm>
            <a:off x="215650" y="2048575"/>
            <a:ext cx="4314900" cy="2479800"/>
          </a:xfrm>
          <a:prstGeom prst="rect">
            <a:avLst/>
          </a:prstGeom>
          <a:noFill/>
          <a:ln>
            <a:noFill/>
          </a:ln>
        </p:spPr>
        <p:txBody>
          <a:bodyPr spcFirstLastPara="1" wrap="square" lIns="91425" tIns="91425" rIns="91425" bIns="91425" anchor="t" anchorCtr="0">
            <a:noAutofit/>
          </a:bodyPr>
          <a:lstStyle/>
          <a:p>
            <a:pPr marL="457200" lvl="0" indent="-419100" algn="l" rtl="0">
              <a:lnSpc>
                <a:spcPct val="90000"/>
              </a:lnSpc>
              <a:spcBef>
                <a:spcPts val="0"/>
              </a:spcBef>
              <a:spcAft>
                <a:spcPts val="0"/>
              </a:spcAft>
              <a:buClr>
                <a:schemeClr val="dk1"/>
              </a:buClr>
              <a:buSzPts val="3000"/>
              <a:buFont typeface="Oswald"/>
              <a:buChar char="❖"/>
            </a:pPr>
            <a:r>
              <a:rPr lang="en" sz="3000" dirty="0">
                <a:solidFill>
                  <a:schemeClr val="dk1"/>
                </a:solidFill>
                <a:latin typeface="Oswald"/>
                <a:ea typeface="Oswald"/>
                <a:cs typeface="Oswald"/>
                <a:sym typeface="Oswald"/>
              </a:rPr>
              <a:t>Students are unable to seamlessly clarify their doubts and seek help from their peers or teachers </a:t>
            </a:r>
            <a:endParaRPr dirty="0">
              <a:latin typeface="Average"/>
              <a:ea typeface="Average"/>
              <a:cs typeface="Average"/>
              <a:sym typeface="Average"/>
            </a:endParaRPr>
          </a:p>
        </p:txBody>
      </p:sp>
      <p:sp>
        <p:nvSpPr>
          <p:cNvPr id="345" name="Google Shape;345;p15"/>
          <p:cNvSpPr txBox="1"/>
          <p:nvPr/>
        </p:nvSpPr>
        <p:spPr>
          <a:xfrm>
            <a:off x="4685650" y="1937275"/>
            <a:ext cx="4314900" cy="2702400"/>
          </a:xfrm>
          <a:prstGeom prst="rect">
            <a:avLst/>
          </a:prstGeom>
          <a:noFill/>
          <a:ln>
            <a:noFill/>
          </a:ln>
        </p:spPr>
        <p:txBody>
          <a:bodyPr spcFirstLastPara="1" wrap="square" lIns="91425" tIns="91425" rIns="91425" bIns="91425" anchor="t" anchorCtr="0">
            <a:noAutofit/>
          </a:bodyPr>
          <a:lstStyle/>
          <a:p>
            <a:pPr marL="457200" lvl="0" indent="-419100" algn="l" rtl="0">
              <a:lnSpc>
                <a:spcPct val="90000"/>
              </a:lnSpc>
              <a:spcBef>
                <a:spcPts val="0"/>
              </a:spcBef>
              <a:spcAft>
                <a:spcPts val="0"/>
              </a:spcAft>
              <a:buClr>
                <a:schemeClr val="dk1"/>
              </a:buClr>
              <a:buSzPts val="3000"/>
              <a:buFont typeface="Oswald"/>
              <a:buChar char="❖"/>
            </a:pPr>
            <a:r>
              <a:rPr lang="en" sz="3000">
                <a:solidFill>
                  <a:schemeClr val="dk1"/>
                </a:solidFill>
                <a:latin typeface="Oswald"/>
                <a:ea typeface="Oswald"/>
                <a:cs typeface="Oswald"/>
                <a:sym typeface="Oswald"/>
              </a:rPr>
              <a:t>Students have difficulties finding and forming a team for their personal projects or group-based school assignments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6"/>
          <p:cNvSpPr txBox="1">
            <a:spLocks noGrp="1"/>
          </p:cNvSpPr>
          <p:nvPr>
            <p:ph type="ctrTitle"/>
          </p:nvPr>
        </p:nvSpPr>
        <p:spPr>
          <a:xfrm>
            <a:off x="0" y="125925"/>
            <a:ext cx="9144000" cy="465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However, with innovative product design and engineering…...</a:t>
            </a:r>
            <a:endParaRPr/>
          </a:p>
          <a:p>
            <a:pPr marL="0" lvl="0" indent="0" algn="ctr" rtl="0">
              <a:spcBef>
                <a:spcPts val="0"/>
              </a:spcBef>
              <a:spcAft>
                <a:spcPts val="0"/>
              </a:spcAft>
              <a:buNone/>
            </a:pPr>
            <a:r>
              <a:rPr lang="en"/>
              <a:t> </a:t>
            </a:r>
            <a:endParaRPr/>
          </a:p>
          <a:p>
            <a:pPr marL="0" lvl="0" indent="0" algn="l"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lnSpc>
                <a:spcPct val="100000"/>
              </a:lnSpc>
              <a:spcBef>
                <a:spcPts val="0"/>
              </a:spcBef>
              <a:spcAft>
                <a:spcPts val="0"/>
              </a:spcAft>
              <a:buNone/>
            </a:pPr>
            <a:r>
              <a:rPr lang="en"/>
              <a:t>   </a:t>
            </a:r>
            <a:endParaRPr sz="1400">
              <a:solidFill>
                <a:srgbClr val="000000"/>
              </a:solidFill>
              <a:latin typeface="Average"/>
              <a:ea typeface="Average"/>
              <a:cs typeface="Average"/>
              <a:sym typeface="Average"/>
            </a:endParaRPr>
          </a:p>
          <a:p>
            <a:pPr marL="0" lvl="0" indent="0" algn="l" rtl="0">
              <a:lnSpc>
                <a:spcPct val="100000"/>
              </a:lnSpc>
              <a:spcBef>
                <a:spcPts val="0"/>
              </a:spcBef>
              <a:spcAft>
                <a:spcPts val="0"/>
              </a:spcAft>
              <a:buNone/>
            </a:pPr>
            <a:endParaRPr sz="1400">
              <a:solidFill>
                <a:srgbClr val="000000"/>
              </a:solidFill>
              <a:latin typeface="Average"/>
              <a:ea typeface="Average"/>
              <a:cs typeface="Average"/>
              <a:sym typeface="Average"/>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51" name="Google Shape;351;p16"/>
          <p:cNvSpPr txBox="1"/>
          <p:nvPr/>
        </p:nvSpPr>
        <p:spPr>
          <a:xfrm>
            <a:off x="300250" y="927625"/>
            <a:ext cx="8175300" cy="93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000">
                <a:solidFill>
                  <a:schemeClr val="dk1"/>
                </a:solidFill>
                <a:latin typeface="Oswald"/>
                <a:ea typeface="Oswald"/>
                <a:cs typeface="Oswald"/>
                <a:sym typeface="Oswald"/>
              </a:rPr>
              <a:t>We have created an app called “Collab” which will be the    Linkedin for students enrolled in educational institutions.</a:t>
            </a:r>
            <a:endParaRPr>
              <a:latin typeface="Average"/>
              <a:ea typeface="Average"/>
              <a:cs typeface="Average"/>
              <a:sym typeface="Average"/>
            </a:endParaRPr>
          </a:p>
        </p:txBody>
      </p:sp>
      <p:sp>
        <p:nvSpPr>
          <p:cNvPr id="352" name="Google Shape;352;p16"/>
          <p:cNvSpPr txBox="1"/>
          <p:nvPr/>
        </p:nvSpPr>
        <p:spPr>
          <a:xfrm>
            <a:off x="1872075" y="1895450"/>
            <a:ext cx="1282800" cy="9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swald"/>
                <a:ea typeface="Oswald"/>
                <a:cs typeface="Oswald"/>
                <a:sym typeface="Oswald"/>
              </a:rPr>
              <a:t>Collab  </a:t>
            </a:r>
            <a:endParaRPr sz="3000">
              <a:solidFill>
                <a:schemeClr val="dk1"/>
              </a:solidFill>
              <a:latin typeface="Oswald"/>
              <a:ea typeface="Oswald"/>
              <a:cs typeface="Oswald"/>
              <a:sym typeface="Oswald"/>
            </a:endParaRPr>
          </a:p>
          <a:p>
            <a:pPr marL="0" lvl="0" indent="0" algn="l" rtl="0">
              <a:spcBef>
                <a:spcPts val="0"/>
              </a:spcBef>
              <a:spcAft>
                <a:spcPts val="0"/>
              </a:spcAft>
              <a:buNone/>
            </a:pPr>
            <a:endParaRPr sz="3000">
              <a:solidFill>
                <a:schemeClr val="dk1"/>
              </a:solidFill>
              <a:latin typeface="Oswald"/>
              <a:ea typeface="Oswald"/>
              <a:cs typeface="Oswald"/>
              <a:sym typeface="Oswald"/>
            </a:endParaRPr>
          </a:p>
          <a:p>
            <a:pPr marL="0" lvl="0" indent="0" algn="l" rtl="0">
              <a:spcBef>
                <a:spcPts val="0"/>
              </a:spcBef>
              <a:spcAft>
                <a:spcPts val="0"/>
              </a:spcAft>
              <a:buNone/>
            </a:pPr>
            <a:endParaRPr sz="3000">
              <a:solidFill>
                <a:schemeClr val="dk1"/>
              </a:solidFill>
              <a:latin typeface="Oswald"/>
              <a:ea typeface="Oswald"/>
              <a:cs typeface="Oswald"/>
              <a:sym typeface="Oswald"/>
            </a:endParaRPr>
          </a:p>
        </p:txBody>
      </p:sp>
      <p:pic>
        <p:nvPicPr>
          <p:cNvPr id="353" name="Google Shape;353;p16"/>
          <p:cNvPicPr preferRelativeResize="0"/>
          <p:nvPr/>
        </p:nvPicPr>
        <p:blipFill rotWithShape="1">
          <a:blip r:embed="rId3">
            <a:alphaModFix/>
          </a:blip>
          <a:srcRect b="8003"/>
          <a:stretch/>
        </p:blipFill>
        <p:spPr>
          <a:xfrm>
            <a:off x="5640400" y="2139450"/>
            <a:ext cx="1887900" cy="1344001"/>
          </a:xfrm>
          <a:prstGeom prst="rect">
            <a:avLst/>
          </a:prstGeom>
          <a:noFill/>
          <a:ln>
            <a:noFill/>
          </a:ln>
        </p:spPr>
      </p:pic>
      <p:sp>
        <p:nvSpPr>
          <p:cNvPr id="354" name="Google Shape;354;p16"/>
          <p:cNvSpPr/>
          <p:nvPr/>
        </p:nvSpPr>
        <p:spPr>
          <a:xfrm>
            <a:off x="3515475" y="2736100"/>
            <a:ext cx="1608000" cy="435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txBox="1"/>
          <p:nvPr/>
        </p:nvSpPr>
        <p:spPr>
          <a:xfrm>
            <a:off x="228675" y="3488325"/>
            <a:ext cx="8663400" cy="12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1"/>
                </a:solidFill>
                <a:latin typeface="Oswald"/>
                <a:ea typeface="Oswald"/>
                <a:cs typeface="Oswald"/>
                <a:sym typeface="Oswald"/>
              </a:rPr>
              <a:t>Find and network with your community digitally to collaborate on a project or seek assistance on school work</a:t>
            </a:r>
            <a:endParaRPr>
              <a:latin typeface="Average"/>
              <a:ea typeface="Average"/>
              <a:cs typeface="Average"/>
              <a:sym typeface="Average"/>
            </a:endParaRPr>
          </a:p>
        </p:txBody>
      </p:sp>
      <p:pic>
        <p:nvPicPr>
          <p:cNvPr id="356" name="Google Shape;356;p16"/>
          <p:cNvPicPr preferRelativeResize="0"/>
          <p:nvPr/>
        </p:nvPicPr>
        <p:blipFill rotWithShape="1">
          <a:blip r:embed="rId4">
            <a:alphaModFix/>
          </a:blip>
          <a:srcRect l="23141" t="11836" r="20892" b="8672"/>
          <a:stretch/>
        </p:blipFill>
        <p:spPr>
          <a:xfrm>
            <a:off x="1950575" y="2472450"/>
            <a:ext cx="973402" cy="939600"/>
          </a:xfrm>
          <a:prstGeom prst="rect">
            <a:avLst/>
          </a:prstGeom>
          <a:noFill/>
          <a:ln>
            <a:noFill/>
          </a:ln>
        </p:spPr>
      </p:pic>
      <p:sp>
        <p:nvSpPr>
          <p:cNvPr id="357" name="Google Shape;357;p16"/>
          <p:cNvSpPr txBox="1"/>
          <p:nvPr/>
        </p:nvSpPr>
        <p:spPr>
          <a:xfrm>
            <a:off x="3353000" y="2200250"/>
            <a:ext cx="19839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Oswald"/>
                <a:ea typeface="Oswald"/>
                <a:cs typeface="Oswald"/>
                <a:sym typeface="Oswald"/>
              </a:rPr>
              <a:t>allows you to</a:t>
            </a:r>
            <a:endParaRPr sz="30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grpSp>
        <p:nvGrpSpPr>
          <p:cNvPr id="362" name="Google Shape;362;p17"/>
          <p:cNvGrpSpPr/>
          <p:nvPr/>
        </p:nvGrpSpPr>
        <p:grpSpPr>
          <a:xfrm>
            <a:off x="5701238" y="893369"/>
            <a:ext cx="2963442" cy="3169538"/>
            <a:chOff x="5122427" y="668001"/>
            <a:chExt cx="3841143" cy="3893303"/>
          </a:xfrm>
        </p:grpSpPr>
        <p:grpSp>
          <p:nvGrpSpPr>
            <p:cNvPr id="363" name="Google Shape;363;p17"/>
            <p:cNvGrpSpPr/>
            <p:nvPr/>
          </p:nvGrpSpPr>
          <p:grpSpPr>
            <a:xfrm>
              <a:off x="5144045" y="893590"/>
              <a:ext cx="2833667" cy="2964311"/>
              <a:chOff x="3860721" y="1330073"/>
              <a:chExt cx="3544299" cy="3707706"/>
            </a:xfrm>
          </p:grpSpPr>
          <p:sp>
            <p:nvSpPr>
              <p:cNvPr id="364" name="Google Shape;364;p17"/>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7"/>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7"/>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7"/>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7"/>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7"/>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7"/>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7"/>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7"/>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7"/>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7"/>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7"/>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7"/>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7"/>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7"/>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7"/>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7"/>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7"/>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7"/>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7"/>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7"/>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7"/>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7"/>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7"/>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7"/>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7"/>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7"/>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7"/>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7"/>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7"/>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7"/>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7"/>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7"/>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7"/>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7"/>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7"/>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7"/>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7"/>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7"/>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7"/>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7"/>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7"/>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7"/>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7"/>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7"/>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7"/>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7"/>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7"/>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7"/>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7"/>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7"/>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7"/>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7"/>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7"/>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7"/>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7"/>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7"/>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7"/>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7"/>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7"/>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7"/>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7"/>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7"/>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7"/>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7"/>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7"/>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7"/>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7"/>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7"/>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7"/>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7"/>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7"/>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7"/>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7"/>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7"/>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7"/>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7"/>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7"/>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7"/>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7"/>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7"/>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7"/>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7"/>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7"/>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7"/>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7"/>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7"/>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7"/>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7"/>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7"/>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7"/>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7"/>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7"/>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7"/>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7"/>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7"/>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7"/>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7"/>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7"/>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7"/>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7"/>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7"/>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7"/>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7"/>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7"/>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7"/>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7"/>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7"/>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7"/>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7"/>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7"/>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7"/>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7"/>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7"/>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7"/>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7"/>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7"/>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7"/>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7"/>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7"/>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7"/>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7"/>
            <p:cNvSpPr/>
            <p:nvPr/>
          </p:nvSpPr>
          <p:spPr>
            <a:xfrm>
              <a:off x="6687910" y="670084"/>
              <a:ext cx="164002" cy="23977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7"/>
            <p:cNvSpPr/>
            <p:nvPr/>
          </p:nvSpPr>
          <p:spPr>
            <a:xfrm>
              <a:off x="6700339" y="668001"/>
              <a:ext cx="78555" cy="96805"/>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7"/>
            <p:cNvSpPr/>
            <p:nvPr/>
          </p:nvSpPr>
          <p:spPr>
            <a:xfrm>
              <a:off x="6715688" y="773039"/>
              <a:ext cx="96898" cy="108448"/>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7"/>
            <p:cNvSpPr/>
            <p:nvPr/>
          </p:nvSpPr>
          <p:spPr>
            <a:xfrm>
              <a:off x="6550295" y="816287"/>
              <a:ext cx="182863" cy="260314"/>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7"/>
            <p:cNvSpPr/>
            <p:nvPr/>
          </p:nvSpPr>
          <p:spPr>
            <a:xfrm>
              <a:off x="6687493" y="808527"/>
              <a:ext cx="141254" cy="186323"/>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7"/>
            <p:cNvSpPr/>
            <p:nvPr/>
          </p:nvSpPr>
          <p:spPr>
            <a:xfrm>
              <a:off x="6712641" y="675415"/>
              <a:ext cx="103914" cy="12801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7"/>
            <p:cNvSpPr/>
            <p:nvPr/>
          </p:nvSpPr>
          <p:spPr>
            <a:xfrm>
              <a:off x="6716857" y="674913"/>
              <a:ext cx="104325" cy="98187"/>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7"/>
            <p:cNvSpPr/>
            <p:nvPr/>
          </p:nvSpPr>
          <p:spPr>
            <a:xfrm>
              <a:off x="6591681" y="1319278"/>
              <a:ext cx="82039" cy="62578"/>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7"/>
            <p:cNvSpPr/>
            <p:nvPr/>
          </p:nvSpPr>
          <p:spPr>
            <a:xfrm>
              <a:off x="6592043" y="1339232"/>
              <a:ext cx="81667" cy="42638"/>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7"/>
            <p:cNvSpPr/>
            <p:nvPr/>
          </p:nvSpPr>
          <p:spPr>
            <a:xfrm>
              <a:off x="6550653" y="1292322"/>
              <a:ext cx="75096" cy="58175"/>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7"/>
            <p:cNvSpPr/>
            <p:nvPr/>
          </p:nvSpPr>
          <p:spPr>
            <a:xfrm>
              <a:off x="6550998" y="1311512"/>
              <a:ext cx="74798" cy="3904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7"/>
            <p:cNvSpPr/>
            <p:nvPr/>
          </p:nvSpPr>
          <p:spPr>
            <a:xfrm>
              <a:off x="6578488" y="992358"/>
              <a:ext cx="178821" cy="308422"/>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7"/>
            <p:cNvSpPr/>
            <p:nvPr/>
          </p:nvSpPr>
          <p:spPr>
            <a:xfrm>
              <a:off x="6627226" y="992967"/>
              <a:ext cx="178028" cy="333954"/>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7"/>
            <p:cNvSpPr/>
            <p:nvPr/>
          </p:nvSpPr>
          <p:spPr>
            <a:xfrm>
              <a:off x="6560953" y="971949"/>
              <a:ext cx="266226" cy="245057"/>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7"/>
            <p:cNvSpPr/>
            <p:nvPr/>
          </p:nvSpPr>
          <p:spPr>
            <a:xfrm>
              <a:off x="6774876" y="827227"/>
              <a:ext cx="92521" cy="324362"/>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7"/>
            <p:cNvSpPr/>
            <p:nvPr/>
          </p:nvSpPr>
          <p:spPr>
            <a:xfrm>
              <a:off x="6792998" y="823141"/>
              <a:ext cx="55942" cy="71147"/>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17"/>
            <p:cNvSpPr/>
            <p:nvPr/>
          </p:nvSpPr>
          <p:spPr>
            <a:xfrm>
              <a:off x="6683350" y="808424"/>
              <a:ext cx="47853" cy="5024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2" name="Google Shape;502;p17"/>
            <p:cNvGrpSpPr/>
            <p:nvPr/>
          </p:nvGrpSpPr>
          <p:grpSpPr>
            <a:xfrm flipH="1">
              <a:off x="5678143" y="1227582"/>
              <a:ext cx="345795" cy="1043508"/>
              <a:chOff x="5678143" y="1151382"/>
              <a:chExt cx="345795" cy="1043508"/>
            </a:xfrm>
          </p:grpSpPr>
          <p:sp>
            <p:nvSpPr>
              <p:cNvPr id="503" name="Google Shape;503;p17"/>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7"/>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7"/>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7"/>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7"/>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7"/>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7"/>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7"/>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7"/>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7"/>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7"/>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17"/>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17"/>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7"/>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17"/>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7"/>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7"/>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17"/>
            <p:cNvGrpSpPr/>
            <p:nvPr/>
          </p:nvGrpSpPr>
          <p:grpSpPr>
            <a:xfrm>
              <a:off x="5122427" y="3292365"/>
              <a:ext cx="823270" cy="1268939"/>
              <a:chOff x="5490177" y="3555452"/>
              <a:chExt cx="823270" cy="1268939"/>
            </a:xfrm>
          </p:grpSpPr>
          <p:sp>
            <p:nvSpPr>
              <p:cNvPr id="521" name="Google Shape;521;p17"/>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7"/>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7"/>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7"/>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7"/>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7"/>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7"/>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7"/>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7"/>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7"/>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7"/>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7"/>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7"/>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7"/>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7"/>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7"/>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7"/>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7"/>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7"/>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7"/>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7"/>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7"/>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7"/>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7"/>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17"/>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2" name="Google Shape;552;p17"/>
            <p:cNvSpPr/>
            <p:nvPr/>
          </p:nvSpPr>
          <p:spPr>
            <a:xfrm>
              <a:off x="7297552" y="1119942"/>
              <a:ext cx="135694" cy="266572"/>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7309787" y="1745656"/>
              <a:ext cx="93354" cy="72328"/>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7310617" y="1769417"/>
              <a:ext cx="92957" cy="4848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7"/>
            <p:cNvSpPr/>
            <p:nvPr/>
          </p:nvSpPr>
          <p:spPr>
            <a:xfrm>
              <a:off x="7197828" y="1680648"/>
              <a:ext cx="93332" cy="69654"/>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a:off x="7198064" y="1702707"/>
              <a:ext cx="92908" cy="4848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7"/>
            <p:cNvSpPr/>
            <p:nvPr/>
          </p:nvSpPr>
          <p:spPr>
            <a:xfrm>
              <a:off x="7221254" y="1360384"/>
              <a:ext cx="326905" cy="395190"/>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7"/>
            <p:cNvSpPr/>
            <p:nvPr/>
          </p:nvSpPr>
          <p:spPr>
            <a:xfrm>
              <a:off x="7417903" y="1095544"/>
              <a:ext cx="102845" cy="100060"/>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7"/>
            <p:cNvSpPr/>
            <p:nvPr/>
          </p:nvSpPr>
          <p:spPr>
            <a:xfrm>
              <a:off x="7381720" y="1109556"/>
              <a:ext cx="166879" cy="325717"/>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7"/>
            <p:cNvSpPr/>
            <p:nvPr/>
          </p:nvSpPr>
          <p:spPr>
            <a:xfrm>
              <a:off x="7413797" y="991818"/>
              <a:ext cx="110830" cy="134949"/>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7"/>
            <p:cNvSpPr/>
            <p:nvPr/>
          </p:nvSpPr>
          <p:spPr>
            <a:xfrm>
              <a:off x="7417935" y="980032"/>
              <a:ext cx="116959" cy="115584"/>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7"/>
            <p:cNvSpPr/>
            <p:nvPr/>
          </p:nvSpPr>
          <p:spPr>
            <a:xfrm>
              <a:off x="7364000" y="1109861"/>
              <a:ext cx="53873" cy="78410"/>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7"/>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7"/>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7"/>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7"/>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7"/>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7"/>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7"/>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7"/>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7"/>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17"/>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7"/>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7"/>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7"/>
            <p:cNvSpPr/>
            <p:nvPr/>
          </p:nvSpPr>
          <p:spPr>
            <a:xfrm>
              <a:off x="8113340" y="4275363"/>
              <a:ext cx="345795" cy="199644"/>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7"/>
            <p:cNvSpPr/>
            <p:nvPr/>
          </p:nvSpPr>
          <p:spPr>
            <a:xfrm>
              <a:off x="8345604" y="3658605"/>
              <a:ext cx="79290" cy="172593"/>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7"/>
            <p:cNvSpPr/>
            <p:nvPr/>
          </p:nvSpPr>
          <p:spPr>
            <a:xfrm>
              <a:off x="8356722" y="3587657"/>
              <a:ext cx="56997" cy="109672"/>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7"/>
            <p:cNvSpPr/>
            <p:nvPr/>
          </p:nvSpPr>
          <p:spPr>
            <a:xfrm>
              <a:off x="8165307" y="4346248"/>
              <a:ext cx="122958" cy="68962"/>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7"/>
            <p:cNvSpPr/>
            <p:nvPr/>
          </p:nvSpPr>
          <p:spPr>
            <a:xfrm>
              <a:off x="8165313" y="4357988"/>
              <a:ext cx="120890" cy="57443"/>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7"/>
            <p:cNvSpPr/>
            <p:nvPr/>
          </p:nvSpPr>
          <p:spPr>
            <a:xfrm>
              <a:off x="8255166" y="4305930"/>
              <a:ext cx="122958" cy="68996"/>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7"/>
            <p:cNvSpPr/>
            <p:nvPr/>
          </p:nvSpPr>
          <p:spPr>
            <a:xfrm>
              <a:off x="8255174" y="4317703"/>
              <a:ext cx="120890" cy="57443"/>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7"/>
            <p:cNvSpPr/>
            <p:nvPr/>
          </p:nvSpPr>
          <p:spPr>
            <a:xfrm>
              <a:off x="8198325" y="3858200"/>
              <a:ext cx="179790" cy="507530"/>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7"/>
            <p:cNvSpPr/>
            <p:nvPr/>
          </p:nvSpPr>
          <p:spPr>
            <a:xfrm>
              <a:off x="8224549" y="3442293"/>
              <a:ext cx="130498" cy="208861"/>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7"/>
            <p:cNvSpPr/>
            <p:nvPr/>
          </p:nvSpPr>
          <p:spPr>
            <a:xfrm>
              <a:off x="8197056" y="3589895"/>
              <a:ext cx="200686" cy="332311"/>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7"/>
            <p:cNvSpPr/>
            <p:nvPr/>
          </p:nvSpPr>
          <p:spPr>
            <a:xfrm>
              <a:off x="8000839" y="3631642"/>
              <a:ext cx="254803" cy="198498"/>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7"/>
            <p:cNvSpPr/>
            <p:nvPr/>
          </p:nvSpPr>
          <p:spPr>
            <a:xfrm>
              <a:off x="8187055" y="3627341"/>
              <a:ext cx="77533" cy="113490"/>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7"/>
            <p:cNvSpPr/>
            <p:nvPr/>
          </p:nvSpPr>
          <p:spPr>
            <a:xfrm>
              <a:off x="8224358" y="3433131"/>
              <a:ext cx="126514" cy="139443"/>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8" name="Google Shape;588;p17"/>
            <p:cNvGrpSpPr/>
            <p:nvPr/>
          </p:nvGrpSpPr>
          <p:grpSpPr>
            <a:xfrm>
              <a:off x="6544681" y="927100"/>
              <a:ext cx="264550" cy="200503"/>
              <a:chOff x="6621095" y="1452181"/>
              <a:chExt cx="330894" cy="250785"/>
            </a:xfrm>
          </p:grpSpPr>
          <p:sp>
            <p:nvSpPr>
              <p:cNvPr id="589" name="Google Shape;589;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4" name="Google Shape;594;p17"/>
            <p:cNvGrpSpPr/>
            <p:nvPr/>
          </p:nvGrpSpPr>
          <p:grpSpPr>
            <a:xfrm>
              <a:off x="7210360" y="1314224"/>
              <a:ext cx="264550" cy="200503"/>
              <a:chOff x="6621095" y="1452181"/>
              <a:chExt cx="330894" cy="250785"/>
            </a:xfrm>
          </p:grpSpPr>
          <p:sp>
            <p:nvSpPr>
              <p:cNvPr id="595" name="Google Shape;595;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0" name="Google Shape;600;p17"/>
            <p:cNvSpPr/>
            <p:nvPr/>
          </p:nvSpPr>
          <p:spPr>
            <a:xfrm>
              <a:off x="7451033" y="1163186"/>
              <a:ext cx="126359" cy="353331"/>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7509451" y="1160411"/>
              <a:ext cx="72770" cy="98686"/>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2" name="Google Shape;602;p17"/>
            <p:cNvGrpSpPr/>
            <p:nvPr/>
          </p:nvGrpSpPr>
          <p:grpSpPr>
            <a:xfrm flipH="1">
              <a:off x="8183210" y="2407472"/>
              <a:ext cx="780360" cy="1195999"/>
              <a:chOff x="3975528" y="3303922"/>
              <a:chExt cx="780360" cy="1195999"/>
            </a:xfrm>
          </p:grpSpPr>
          <p:sp>
            <p:nvSpPr>
              <p:cNvPr id="603" name="Google Shape;603;p17"/>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7"/>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7"/>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7"/>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7"/>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17"/>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7"/>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9" name="Google Shape;629;p17"/>
              <p:cNvGrpSpPr/>
              <p:nvPr/>
            </p:nvGrpSpPr>
            <p:grpSpPr>
              <a:xfrm flipH="1">
                <a:off x="4321768" y="3621401"/>
                <a:ext cx="239005" cy="181217"/>
                <a:chOff x="6621095" y="1452181"/>
                <a:chExt cx="330894" cy="250785"/>
              </a:xfrm>
            </p:grpSpPr>
            <p:sp>
              <p:nvSpPr>
                <p:cNvPr id="630" name="Google Shape;630;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17"/>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37" name="Google Shape;637;p17"/>
          <p:cNvSpPr txBox="1">
            <a:spLocks noGrp="1"/>
          </p:cNvSpPr>
          <p:nvPr>
            <p:ph type="ctrTitle"/>
          </p:nvPr>
        </p:nvSpPr>
        <p:spPr>
          <a:xfrm>
            <a:off x="937025" y="1863600"/>
            <a:ext cx="4962600" cy="14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Proposed Solution / Use Case</a:t>
            </a:r>
            <a:endParaRPr/>
          </a:p>
        </p:txBody>
      </p:sp>
      <p:sp>
        <p:nvSpPr>
          <p:cNvPr id="638" name="Google Shape;638;p17"/>
          <p:cNvSpPr txBox="1"/>
          <p:nvPr/>
        </p:nvSpPr>
        <p:spPr>
          <a:xfrm>
            <a:off x="1195100" y="2924425"/>
            <a:ext cx="38412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18"/>
          <p:cNvSpPr txBox="1">
            <a:spLocks noGrp="1"/>
          </p:cNvSpPr>
          <p:nvPr>
            <p:ph type="ctrTitle"/>
          </p:nvPr>
        </p:nvSpPr>
        <p:spPr>
          <a:xfrm>
            <a:off x="281400" y="326100"/>
            <a:ext cx="3156600" cy="9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Scenario 01</a:t>
            </a:r>
            <a:endParaRPr/>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p:txBody>
      </p:sp>
      <p:sp>
        <p:nvSpPr>
          <p:cNvPr id="644" name="Google Shape;644;p18"/>
          <p:cNvSpPr txBox="1"/>
          <p:nvPr/>
        </p:nvSpPr>
        <p:spPr>
          <a:xfrm>
            <a:off x="353250" y="2562900"/>
            <a:ext cx="3293400" cy="1208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2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Create a collaboration </a:t>
            </a:r>
            <a:endParaRPr sz="2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project request on Collab</a:t>
            </a:r>
            <a:endParaRPr sz="2000">
              <a:solidFill>
                <a:schemeClr val="dk1"/>
              </a:solidFill>
              <a:latin typeface="Oswald"/>
              <a:ea typeface="Oswald"/>
              <a:cs typeface="Oswald"/>
              <a:sym typeface="Oswald"/>
            </a:endParaRPr>
          </a:p>
        </p:txBody>
      </p:sp>
      <p:sp>
        <p:nvSpPr>
          <p:cNvPr id="645" name="Google Shape;645;p18"/>
          <p:cNvSpPr txBox="1"/>
          <p:nvPr/>
        </p:nvSpPr>
        <p:spPr>
          <a:xfrm>
            <a:off x="317575" y="936300"/>
            <a:ext cx="7951500" cy="6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Alan wants to create a breakdancing app as he is passionate about breakdancing </a:t>
            </a:r>
            <a:endParaRPr sz="2000">
              <a:solidFill>
                <a:schemeClr val="dk1"/>
              </a:solidFill>
              <a:latin typeface="Oswald"/>
              <a:ea typeface="Oswald"/>
              <a:cs typeface="Oswald"/>
              <a:sym typeface="Oswald"/>
            </a:endParaRPr>
          </a:p>
        </p:txBody>
      </p:sp>
      <p:sp>
        <p:nvSpPr>
          <p:cNvPr id="646" name="Google Shape;646;p18"/>
          <p:cNvSpPr txBox="1"/>
          <p:nvPr/>
        </p:nvSpPr>
        <p:spPr>
          <a:xfrm>
            <a:off x="306600" y="1480200"/>
            <a:ext cx="7951500" cy="6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However…. He has difficulties finding potential collaborators for this project such as app developers who also love breakdancing</a:t>
            </a:r>
            <a:endParaRPr sz="2000">
              <a:solidFill>
                <a:schemeClr val="dk1"/>
              </a:solidFill>
              <a:latin typeface="Oswald"/>
              <a:ea typeface="Oswald"/>
              <a:cs typeface="Oswald"/>
              <a:sym typeface="Oswald"/>
            </a:endParaRPr>
          </a:p>
        </p:txBody>
      </p:sp>
      <p:pic>
        <p:nvPicPr>
          <p:cNvPr id="647" name="Google Shape;647;p18"/>
          <p:cNvPicPr preferRelativeResize="0"/>
          <p:nvPr/>
        </p:nvPicPr>
        <p:blipFill rotWithShape="1">
          <a:blip r:embed="rId3">
            <a:alphaModFix/>
          </a:blip>
          <a:srcRect b="8003"/>
          <a:stretch/>
        </p:blipFill>
        <p:spPr>
          <a:xfrm>
            <a:off x="4422775" y="3405150"/>
            <a:ext cx="1717125" cy="920101"/>
          </a:xfrm>
          <a:prstGeom prst="rect">
            <a:avLst/>
          </a:prstGeom>
          <a:noFill/>
          <a:ln>
            <a:noFill/>
          </a:ln>
        </p:spPr>
      </p:pic>
      <p:sp>
        <p:nvSpPr>
          <p:cNvPr id="648" name="Google Shape;648;p18"/>
          <p:cNvSpPr/>
          <p:nvPr/>
        </p:nvSpPr>
        <p:spPr>
          <a:xfrm>
            <a:off x="2570825" y="3834750"/>
            <a:ext cx="1608000" cy="415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txBox="1"/>
          <p:nvPr/>
        </p:nvSpPr>
        <p:spPr>
          <a:xfrm>
            <a:off x="2374575" y="3481350"/>
            <a:ext cx="2054700" cy="35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Selective Filtering </a:t>
            </a:r>
            <a:endParaRPr>
              <a:latin typeface="Average"/>
              <a:ea typeface="Average"/>
              <a:cs typeface="Average"/>
              <a:sym typeface="Average"/>
            </a:endParaRPr>
          </a:p>
        </p:txBody>
      </p:sp>
      <p:sp>
        <p:nvSpPr>
          <p:cNvPr id="650" name="Google Shape;650;p18"/>
          <p:cNvSpPr txBox="1"/>
          <p:nvPr/>
        </p:nvSpPr>
        <p:spPr>
          <a:xfrm>
            <a:off x="4341775" y="2773575"/>
            <a:ext cx="2117100" cy="6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Displays the request to Collab users</a:t>
            </a:r>
            <a:endParaRPr sz="2000">
              <a:solidFill>
                <a:schemeClr val="dk1"/>
              </a:solidFill>
              <a:latin typeface="Oswald"/>
              <a:ea typeface="Oswald"/>
              <a:cs typeface="Oswald"/>
              <a:sym typeface="Oswald"/>
            </a:endParaRPr>
          </a:p>
        </p:txBody>
      </p:sp>
      <p:sp>
        <p:nvSpPr>
          <p:cNvPr id="651" name="Google Shape;651;p18"/>
          <p:cNvSpPr txBox="1"/>
          <p:nvPr/>
        </p:nvSpPr>
        <p:spPr>
          <a:xfrm>
            <a:off x="2376525" y="4207250"/>
            <a:ext cx="2054700" cy="41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Algorithm in Collab</a:t>
            </a:r>
            <a:endParaRPr/>
          </a:p>
          <a:p>
            <a:pPr marL="0" lvl="0" indent="0" algn="l" rtl="0">
              <a:lnSpc>
                <a:spcPct val="90000"/>
              </a:lnSpc>
              <a:spcBef>
                <a:spcPts val="0"/>
              </a:spcBef>
              <a:spcAft>
                <a:spcPts val="0"/>
              </a:spcAft>
              <a:buNone/>
            </a:pPr>
            <a:endParaRPr sz="2000">
              <a:solidFill>
                <a:schemeClr val="dk1"/>
              </a:solidFill>
              <a:latin typeface="Oswald"/>
              <a:ea typeface="Oswald"/>
              <a:cs typeface="Oswald"/>
              <a:sym typeface="Oswald"/>
            </a:endParaRPr>
          </a:p>
        </p:txBody>
      </p:sp>
      <p:pic>
        <p:nvPicPr>
          <p:cNvPr id="652" name="Google Shape;652;p18"/>
          <p:cNvPicPr preferRelativeResize="0"/>
          <p:nvPr/>
        </p:nvPicPr>
        <p:blipFill rotWithShape="1">
          <a:blip r:embed="rId4">
            <a:alphaModFix/>
          </a:blip>
          <a:srcRect l="11221" t="14019" b="21522"/>
          <a:stretch/>
        </p:blipFill>
        <p:spPr>
          <a:xfrm>
            <a:off x="840000" y="3755350"/>
            <a:ext cx="1185233" cy="920100"/>
          </a:xfrm>
          <a:prstGeom prst="rect">
            <a:avLst/>
          </a:prstGeom>
          <a:noFill/>
          <a:ln>
            <a:noFill/>
          </a:ln>
        </p:spPr>
      </p:pic>
      <p:sp>
        <p:nvSpPr>
          <p:cNvPr id="653" name="Google Shape;653;p18"/>
          <p:cNvSpPr txBox="1"/>
          <p:nvPr/>
        </p:nvSpPr>
        <p:spPr>
          <a:xfrm>
            <a:off x="4302025" y="4284500"/>
            <a:ext cx="2673000" cy="9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who have breakdancing &amp; app development profiles </a:t>
            </a:r>
            <a:endParaRPr>
              <a:latin typeface="Average"/>
              <a:ea typeface="Average"/>
              <a:cs typeface="Average"/>
              <a:sym typeface="Average"/>
            </a:endParaRPr>
          </a:p>
          <a:p>
            <a:pPr marL="0" lvl="0" indent="0" algn="l" rtl="0">
              <a:lnSpc>
                <a:spcPct val="90000"/>
              </a:lnSpc>
              <a:spcBef>
                <a:spcPts val="0"/>
              </a:spcBef>
              <a:spcAft>
                <a:spcPts val="0"/>
              </a:spcAft>
              <a:buNone/>
            </a:pPr>
            <a:endParaRPr sz="2000">
              <a:solidFill>
                <a:schemeClr val="dk1"/>
              </a:solidFill>
              <a:latin typeface="Oswald"/>
              <a:ea typeface="Oswald"/>
              <a:cs typeface="Oswald"/>
              <a:sym typeface="Oswald"/>
            </a:endParaRPr>
          </a:p>
        </p:txBody>
      </p:sp>
      <p:sp>
        <p:nvSpPr>
          <p:cNvPr id="654" name="Google Shape;654;p18"/>
          <p:cNvSpPr/>
          <p:nvPr/>
        </p:nvSpPr>
        <p:spPr>
          <a:xfrm>
            <a:off x="922946" y="2254925"/>
            <a:ext cx="7738454" cy="5226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Oswald"/>
                <a:ea typeface="Oswald"/>
                <a:cs typeface="Oswald"/>
                <a:sym typeface="Oswald"/>
              </a:rPr>
              <a:t>Now with Collab…</a:t>
            </a:r>
            <a:endParaRPr sz="2000" dirty="0">
              <a:solidFill>
                <a:schemeClr val="dk1"/>
              </a:solidFill>
              <a:latin typeface="Oswald"/>
              <a:ea typeface="Oswald"/>
              <a:cs typeface="Oswald"/>
              <a:sym typeface="Oswald"/>
            </a:endParaRPr>
          </a:p>
        </p:txBody>
      </p:sp>
      <p:sp>
        <p:nvSpPr>
          <p:cNvPr id="655" name="Google Shape;655;p18"/>
          <p:cNvSpPr/>
          <p:nvPr/>
        </p:nvSpPr>
        <p:spPr>
          <a:xfrm>
            <a:off x="6238075" y="3718850"/>
            <a:ext cx="958800" cy="415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6" name="Google Shape;656;p18"/>
          <p:cNvPicPr preferRelativeResize="0"/>
          <p:nvPr/>
        </p:nvPicPr>
        <p:blipFill rotWithShape="1">
          <a:blip r:embed="rId5">
            <a:alphaModFix/>
          </a:blip>
          <a:srcRect l="19678" t="23634" r="14218" b="22332"/>
          <a:stretch/>
        </p:blipFill>
        <p:spPr>
          <a:xfrm>
            <a:off x="7359100" y="3557550"/>
            <a:ext cx="1302300" cy="879350"/>
          </a:xfrm>
          <a:prstGeom prst="rect">
            <a:avLst/>
          </a:prstGeom>
          <a:noFill/>
          <a:ln>
            <a:noFill/>
          </a:ln>
        </p:spPr>
      </p:pic>
      <p:sp>
        <p:nvSpPr>
          <p:cNvPr id="657" name="Google Shape;657;p18"/>
          <p:cNvSpPr txBox="1"/>
          <p:nvPr/>
        </p:nvSpPr>
        <p:spPr>
          <a:xfrm>
            <a:off x="6868300" y="2792425"/>
            <a:ext cx="2673000" cy="9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Interested parties can accept and collaborate </a:t>
            </a:r>
            <a:endParaRPr sz="2000">
              <a:solidFill>
                <a:schemeClr val="dk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9"/>
          <p:cNvSpPr txBox="1">
            <a:spLocks noGrp="1"/>
          </p:cNvSpPr>
          <p:nvPr>
            <p:ph type="ctrTitle"/>
          </p:nvPr>
        </p:nvSpPr>
        <p:spPr>
          <a:xfrm>
            <a:off x="281400" y="326100"/>
            <a:ext cx="3156600" cy="9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Scenario 02</a:t>
            </a:r>
            <a:endParaRPr/>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p:txBody>
      </p:sp>
      <p:sp>
        <p:nvSpPr>
          <p:cNvPr id="663" name="Google Shape;663;p19"/>
          <p:cNvSpPr txBox="1"/>
          <p:nvPr/>
        </p:nvSpPr>
        <p:spPr>
          <a:xfrm>
            <a:off x="353250" y="2562900"/>
            <a:ext cx="3293400" cy="1208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2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Create a collaboration </a:t>
            </a:r>
            <a:endParaRPr sz="2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project request on Collab</a:t>
            </a:r>
            <a:endParaRPr sz="2000">
              <a:solidFill>
                <a:schemeClr val="dk1"/>
              </a:solidFill>
              <a:latin typeface="Oswald"/>
              <a:ea typeface="Oswald"/>
              <a:cs typeface="Oswald"/>
              <a:sym typeface="Oswald"/>
            </a:endParaRPr>
          </a:p>
        </p:txBody>
      </p:sp>
      <p:sp>
        <p:nvSpPr>
          <p:cNvPr id="664" name="Google Shape;664;p19"/>
          <p:cNvSpPr txBox="1"/>
          <p:nvPr/>
        </p:nvSpPr>
        <p:spPr>
          <a:xfrm>
            <a:off x="317575" y="936300"/>
            <a:ext cx="8628600" cy="6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Jane is struggling on her CS tutorial questions and and wants to seek help from someone</a:t>
            </a:r>
            <a:endParaRPr sz="2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2000">
              <a:solidFill>
                <a:schemeClr val="dk1"/>
              </a:solidFill>
              <a:latin typeface="Oswald"/>
              <a:ea typeface="Oswald"/>
              <a:cs typeface="Oswald"/>
              <a:sym typeface="Oswald"/>
            </a:endParaRPr>
          </a:p>
        </p:txBody>
      </p:sp>
      <p:sp>
        <p:nvSpPr>
          <p:cNvPr id="665" name="Google Shape;665;p19"/>
          <p:cNvSpPr txBox="1"/>
          <p:nvPr/>
        </p:nvSpPr>
        <p:spPr>
          <a:xfrm>
            <a:off x="306600" y="1480200"/>
            <a:ext cx="7951500" cy="6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dirty="0">
                <a:solidFill>
                  <a:schemeClr val="dk1"/>
                </a:solidFill>
                <a:latin typeface="Oswald"/>
                <a:ea typeface="Oswald"/>
                <a:cs typeface="Oswald"/>
                <a:sym typeface="Oswald"/>
              </a:rPr>
              <a:t>However…. She has difficulties finding someone to explain the solution and concept to her in an understandable manner.</a:t>
            </a:r>
            <a:endParaRPr sz="2000" dirty="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2000" dirty="0">
              <a:solidFill>
                <a:schemeClr val="dk1"/>
              </a:solidFill>
              <a:latin typeface="Oswald"/>
              <a:ea typeface="Oswald"/>
              <a:cs typeface="Oswald"/>
              <a:sym typeface="Oswald"/>
            </a:endParaRPr>
          </a:p>
        </p:txBody>
      </p:sp>
      <p:pic>
        <p:nvPicPr>
          <p:cNvPr id="666" name="Google Shape;666;p19"/>
          <p:cNvPicPr preferRelativeResize="0"/>
          <p:nvPr/>
        </p:nvPicPr>
        <p:blipFill rotWithShape="1">
          <a:blip r:embed="rId3">
            <a:alphaModFix/>
          </a:blip>
          <a:srcRect b="8003"/>
          <a:stretch/>
        </p:blipFill>
        <p:spPr>
          <a:xfrm>
            <a:off x="4422775" y="3405150"/>
            <a:ext cx="1717125" cy="920101"/>
          </a:xfrm>
          <a:prstGeom prst="rect">
            <a:avLst/>
          </a:prstGeom>
          <a:noFill/>
          <a:ln>
            <a:noFill/>
          </a:ln>
        </p:spPr>
      </p:pic>
      <p:sp>
        <p:nvSpPr>
          <p:cNvPr id="667" name="Google Shape;667;p19"/>
          <p:cNvSpPr/>
          <p:nvPr/>
        </p:nvSpPr>
        <p:spPr>
          <a:xfrm>
            <a:off x="2570825" y="3834750"/>
            <a:ext cx="1608000" cy="415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txBox="1"/>
          <p:nvPr/>
        </p:nvSpPr>
        <p:spPr>
          <a:xfrm>
            <a:off x="2374575" y="3481350"/>
            <a:ext cx="2054700" cy="35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Selective Filtering </a:t>
            </a:r>
            <a:endParaRPr>
              <a:latin typeface="Average"/>
              <a:ea typeface="Average"/>
              <a:cs typeface="Average"/>
              <a:sym typeface="Average"/>
            </a:endParaRPr>
          </a:p>
        </p:txBody>
      </p:sp>
      <p:sp>
        <p:nvSpPr>
          <p:cNvPr id="669" name="Google Shape;669;p19"/>
          <p:cNvSpPr txBox="1"/>
          <p:nvPr/>
        </p:nvSpPr>
        <p:spPr>
          <a:xfrm>
            <a:off x="4341775" y="2773575"/>
            <a:ext cx="2117100" cy="6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Displays the request to Collab users</a:t>
            </a:r>
            <a:endParaRPr sz="2000">
              <a:solidFill>
                <a:schemeClr val="dk1"/>
              </a:solidFill>
              <a:latin typeface="Oswald"/>
              <a:ea typeface="Oswald"/>
              <a:cs typeface="Oswald"/>
              <a:sym typeface="Oswald"/>
            </a:endParaRPr>
          </a:p>
        </p:txBody>
      </p:sp>
      <p:sp>
        <p:nvSpPr>
          <p:cNvPr id="670" name="Google Shape;670;p19"/>
          <p:cNvSpPr txBox="1"/>
          <p:nvPr/>
        </p:nvSpPr>
        <p:spPr>
          <a:xfrm>
            <a:off x="2376525" y="4207250"/>
            <a:ext cx="2054700" cy="41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Algorithm in Collab</a:t>
            </a:r>
            <a:endParaRPr/>
          </a:p>
          <a:p>
            <a:pPr marL="0" lvl="0" indent="0" algn="l" rtl="0">
              <a:lnSpc>
                <a:spcPct val="90000"/>
              </a:lnSpc>
              <a:spcBef>
                <a:spcPts val="0"/>
              </a:spcBef>
              <a:spcAft>
                <a:spcPts val="0"/>
              </a:spcAft>
              <a:buNone/>
            </a:pPr>
            <a:endParaRPr sz="2000">
              <a:solidFill>
                <a:schemeClr val="dk1"/>
              </a:solidFill>
              <a:latin typeface="Oswald"/>
              <a:ea typeface="Oswald"/>
              <a:cs typeface="Oswald"/>
              <a:sym typeface="Oswald"/>
            </a:endParaRPr>
          </a:p>
        </p:txBody>
      </p:sp>
      <p:pic>
        <p:nvPicPr>
          <p:cNvPr id="671" name="Google Shape;671;p19"/>
          <p:cNvPicPr preferRelativeResize="0"/>
          <p:nvPr/>
        </p:nvPicPr>
        <p:blipFill rotWithShape="1">
          <a:blip r:embed="rId4">
            <a:alphaModFix/>
          </a:blip>
          <a:srcRect l="11221" t="14019" b="21522"/>
          <a:stretch/>
        </p:blipFill>
        <p:spPr>
          <a:xfrm>
            <a:off x="840000" y="3755350"/>
            <a:ext cx="1185233" cy="920100"/>
          </a:xfrm>
          <a:prstGeom prst="rect">
            <a:avLst/>
          </a:prstGeom>
          <a:noFill/>
          <a:ln>
            <a:noFill/>
          </a:ln>
        </p:spPr>
      </p:pic>
      <p:sp>
        <p:nvSpPr>
          <p:cNvPr id="672" name="Google Shape;672;p19"/>
          <p:cNvSpPr txBox="1"/>
          <p:nvPr/>
        </p:nvSpPr>
        <p:spPr>
          <a:xfrm>
            <a:off x="4302025" y="4284500"/>
            <a:ext cx="2673000" cy="9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who have breakdancing &amp; app development profiles </a:t>
            </a:r>
            <a:endParaRPr>
              <a:latin typeface="Average"/>
              <a:ea typeface="Average"/>
              <a:cs typeface="Average"/>
              <a:sym typeface="Average"/>
            </a:endParaRPr>
          </a:p>
          <a:p>
            <a:pPr marL="0" lvl="0" indent="0" algn="l" rtl="0">
              <a:lnSpc>
                <a:spcPct val="90000"/>
              </a:lnSpc>
              <a:spcBef>
                <a:spcPts val="0"/>
              </a:spcBef>
              <a:spcAft>
                <a:spcPts val="0"/>
              </a:spcAft>
              <a:buNone/>
            </a:pPr>
            <a:endParaRPr sz="2000">
              <a:solidFill>
                <a:schemeClr val="dk1"/>
              </a:solidFill>
              <a:latin typeface="Oswald"/>
              <a:ea typeface="Oswald"/>
              <a:cs typeface="Oswald"/>
              <a:sym typeface="Oswald"/>
            </a:endParaRPr>
          </a:p>
        </p:txBody>
      </p:sp>
      <p:sp>
        <p:nvSpPr>
          <p:cNvPr id="674" name="Google Shape;674;p19"/>
          <p:cNvSpPr/>
          <p:nvPr/>
        </p:nvSpPr>
        <p:spPr>
          <a:xfrm>
            <a:off x="6238075" y="3718850"/>
            <a:ext cx="958800" cy="415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5" name="Google Shape;675;p19"/>
          <p:cNvPicPr preferRelativeResize="0"/>
          <p:nvPr/>
        </p:nvPicPr>
        <p:blipFill rotWithShape="1">
          <a:blip r:embed="rId5">
            <a:alphaModFix/>
          </a:blip>
          <a:srcRect l="19678" t="23634" r="14218" b="22332"/>
          <a:stretch/>
        </p:blipFill>
        <p:spPr>
          <a:xfrm>
            <a:off x="7359100" y="3557550"/>
            <a:ext cx="1302300" cy="879350"/>
          </a:xfrm>
          <a:prstGeom prst="rect">
            <a:avLst/>
          </a:prstGeom>
          <a:noFill/>
          <a:ln>
            <a:noFill/>
          </a:ln>
        </p:spPr>
      </p:pic>
      <p:sp>
        <p:nvSpPr>
          <p:cNvPr id="676" name="Google Shape;676;p19"/>
          <p:cNvSpPr txBox="1"/>
          <p:nvPr/>
        </p:nvSpPr>
        <p:spPr>
          <a:xfrm>
            <a:off x="6868300" y="2792425"/>
            <a:ext cx="2673000" cy="92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000">
                <a:solidFill>
                  <a:schemeClr val="dk1"/>
                </a:solidFill>
                <a:latin typeface="Oswald"/>
                <a:ea typeface="Oswald"/>
                <a:cs typeface="Oswald"/>
                <a:sym typeface="Oswald"/>
              </a:rPr>
              <a:t>Interested parties can accept and collaborate </a:t>
            </a:r>
            <a:endParaRPr sz="2000">
              <a:solidFill>
                <a:schemeClr val="dk1"/>
              </a:solidFill>
              <a:latin typeface="Oswald"/>
              <a:ea typeface="Oswald"/>
              <a:cs typeface="Oswald"/>
              <a:sym typeface="Oswald"/>
            </a:endParaRPr>
          </a:p>
        </p:txBody>
      </p:sp>
      <p:sp>
        <p:nvSpPr>
          <p:cNvPr id="17" name="Google Shape;654;p18">
            <a:extLst>
              <a:ext uri="{FF2B5EF4-FFF2-40B4-BE49-F238E27FC236}">
                <a16:creationId xmlns:a16="http://schemas.microsoft.com/office/drawing/2014/main" id="{253A8B8B-1B9B-BB41-B37D-BC98866BFDC2}"/>
              </a:ext>
            </a:extLst>
          </p:cNvPr>
          <p:cNvSpPr/>
          <p:nvPr/>
        </p:nvSpPr>
        <p:spPr>
          <a:xfrm>
            <a:off x="922946" y="2254925"/>
            <a:ext cx="7738454" cy="5226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Oswald"/>
                <a:ea typeface="Oswald"/>
                <a:cs typeface="Oswald"/>
                <a:sym typeface="Oswald"/>
              </a:rPr>
              <a:t>Now with Collab…</a:t>
            </a:r>
            <a:endParaRPr sz="2000" dirty="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grpSp>
        <p:nvGrpSpPr>
          <p:cNvPr id="681" name="Google Shape;681;p20"/>
          <p:cNvGrpSpPr/>
          <p:nvPr/>
        </p:nvGrpSpPr>
        <p:grpSpPr>
          <a:xfrm>
            <a:off x="5701238" y="893369"/>
            <a:ext cx="2963442" cy="3169538"/>
            <a:chOff x="5122427" y="668001"/>
            <a:chExt cx="3841143" cy="3893303"/>
          </a:xfrm>
        </p:grpSpPr>
        <p:grpSp>
          <p:nvGrpSpPr>
            <p:cNvPr id="682" name="Google Shape;682;p20"/>
            <p:cNvGrpSpPr/>
            <p:nvPr/>
          </p:nvGrpSpPr>
          <p:grpSpPr>
            <a:xfrm>
              <a:off x="5144045" y="893590"/>
              <a:ext cx="2833667" cy="2964311"/>
              <a:chOff x="3860721" y="1330073"/>
              <a:chExt cx="3544299" cy="3707706"/>
            </a:xfrm>
          </p:grpSpPr>
          <p:sp>
            <p:nvSpPr>
              <p:cNvPr id="683" name="Google Shape;683;p20"/>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0"/>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0"/>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0"/>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0"/>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0"/>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0"/>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0"/>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0"/>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0"/>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0"/>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0"/>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0"/>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0"/>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0"/>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0"/>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0"/>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0"/>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0"/>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0"/>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0"/>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0"/>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0"/>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0"/>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0"/>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0"/>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0"/>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0"/>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0"/>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0"/>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0"/>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0"/>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0"/>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0"/>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0"/>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0"/>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0"/>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0"/>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0"/>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0"/>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0"/>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0"/>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0"/>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0"/>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0"/>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0"/>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0"/>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0"/>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0"/>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0"/>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0"/>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0"/>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0"/>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0"/>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0"/>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0"/>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0"/>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0"/>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0"/>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0"/>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0"/>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0"/>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0"/>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0"/>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0"/>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0"/>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0"/>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0"/>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0"/>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0"/>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0"/>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0"/>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0"/>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0"/>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0"/>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0"/>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0"/>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0"/>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0"/>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20"/>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0"/>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0"/>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0"/>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0"/>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0"/>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0"/>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0"/>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0"/>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0"/>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0"/>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0"/>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0"/>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0"/>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0"/>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0"/>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0"/>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0"/>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0"/>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0"/>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0"/>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0"/>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20"/>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0"/>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20"/>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0"/>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0"/>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0"/>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0" name="Google Shape;790;p20"/>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0"/>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0"/>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0"/>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0"/>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0"/>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0"/>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0"/>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0"/>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0"/>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0"/>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20"/>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20"/>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0"/>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20"/>
            <p:cNvSpPr/>
            <p:nvPr/>
          </p:nvSpPr>
          <p:spPr>
            <a:xfrm>
              <a:off x="6687910" y="670084"/>
              <a:ext cx="164002" cy="23977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20"/>
            <p:cNvSpPr/>
            <p:nvPr/>
          </p:nvSpPr>
          <p:spPr>
            <a:xfrm>
              <a:off x="6700339" y="668001"/>
              <a:ext cx="78555" cy="96805"/>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0"/>
            <p:cNvSpPr/>
            <p:nvPr/>
          </p:nvSpPr>
          <p:spPr>
            <a:xfrm>
              <a:off x="6715688" y="773039"/>
              <a:ext cx="96898" cy="108448"/>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0"/>
            <p:cNvSpPr/>
            <p:nvPr/>
          </p:nvSpPr>
          <p:spPr>
            <a:xfrm>
              <a:off x="6550295" y="816287"/>
              <a:ext cx="182863" cy="260314"/>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0"/>
            <p:cNvSpPr/>
            <p:nvPr/>
          </p:nvSpPr>
          <p:spPr>
            <a:xfrm>
              <a:off x="6687493" y="808527"/>
              <a:ext cx="141254" cy="186323"/>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0"/>
            <p:cNvSpPr/>
            <p:nvPr/>
          </p:nvSpPr>
          <p:spPr>
            <a:xfrm>
              <a:off x="6712641" y="675415"/>
              <a:ext cx="103914" cy="12801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0"/>
            <p:cNvSpPr/>
            <p:nvPr/>
          </p:nvSpPr>
          <p:spPr>
            <a:xfrm>
              <a:off x="6716857" y="674913"/>
              <a:ext cx="104325" cy="98187"/>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20"/>
            <p:cNvSpPr/>
            <p:nvPr/>
          </p:nvSpPr>
          <p:spPr>
            <a:xfrm>
              <a:off x="6591681" y="1319278"/>
              <a:ext cx="82039" cy="62578"/>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20"/>
            <p:cNvSpPr/>
            <p:nvPr/>
          </p:nvSpPr>
          <p:spPr>
            <a:xfrm>
              <a:off x="6592043" y="1339232"/>
              <a:ext cx="81667" cy="42638"/>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0"/>
            <p:cNvSpPr/>
            <p:nvPr/>
          </p:nvSpPr>
          <p:spPr>
            <a:xfrm>
              <a:off x="6550653" y="1292322"/>
              <a:ext cx="75096" cy="58175"/>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0"/>
            <p:cNvSpPr/>
            <p:nvPr/>
          </p:nvSpPr>
          <p:spPr>
            <a:xfrm>
              <a:off x="6550998" y="1311512"/>
              <a:ext cx="74798" cy="3904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0"/>
            <p:cNvSpPr/>
            <p:nvPr/>
          </p:nvSpPr>
          <p:spPr>
            <a:xfrm>
              <a:off x="6578488" y="992358"/>
              <a:ext cx="178821" cy="308422"/>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0"/>
            <p:cNvSpPr/>
            <p:nvPr/>
          </p:nvSpPr>
          <p:spPr>
            <a:xfrm>
              <a:off x="6627226" y="992967"/>
              <a:ext cx="178028" cy="333954"/>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0"/>
            <p:cNvSpPr/>
            <p:nvPr/>
          </p:nvSpPr>
          <p:spPr>
            <a:xfrm>
              <a:off x="6560953" y="971949"/>
              <a:ext cx="266226" cy="245057"/>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0"/>
            <p:cNvSpPr/>
            <p:nvPr/>
          </p:nvSpPr>
          <p:spPr>
            <a:xfrm>
              <a:off x="6774876" y="827227"/>
              <a:ext cx="92521" cy="324362"/>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0"/>
            <p:cNvSpPr/>
            <p:nvPr/>
          </p:nvSpPr>
          <p:spPr>
            <a:xfrm>
              <a:off x="6792998" y="823141"/>
              <a:ext cx="55942" cy="71147"/>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0"/>
            <p:cNvSpPr/>
            <p:nvPr/>
          </p:nvSpPr>
          <p:spPr>
            <a:xfrm>
              <a:off x="6683350" y="808424"/>
              <a:ext cx="47853" cy="50242"/>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1" name="Google Shape;821;p20"/>
            <p:cNvGrpSpPr/>
            <p:nvPr/>
          </p:nvGrpSpPr>
          <p:grpSpPr>
            <a:xfrm flipH="1">
              <a:off x="5678143" y="1227582"/>
              <a:ext cx="345795" cy="1043508"/>
              <a:chOff x="5678143" y="1151382"/>
              <a:chExt cx="345795" cy="1043508"/>
            </a:xfrm>
          </p:grpSpPr>
          <p:sp>
            <p:nvSpPr>
              <p:cNvPr id="822" name="Google Shape;822;p20"/>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0"/>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0"/>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0"/>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0"/>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0"/>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0"/>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0"/>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0"/>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0"/>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0"/>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0"/>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0"/>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0"/>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0"/>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0"/>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0"/>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9" name="Google Shape;839;p20"/>
            <p:cNvGrpSpPr/>
            <p:nvPr/>
          </p:nvGrpSpPr>
          <p:grpSpPr>
            <a:xfrm>
              <a:off x="5122427" y="3292365"/>
              <a:ext cx="823270" cy="1268939"/>
              <a:chOff x="5490177" y="3555452"/>
              <a:chExt cx="823270" cy="1268939"/>
            </a:xfrm>
          </p:grpSpPr>
          <p:sp>
            <p:nvSpPr>
              <p:cNvPr id="840" name="Google Shape;840;p20"/>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0"/>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0"/>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0"/>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20"/>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20"/>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20"/>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0"/>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0"/>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0"/>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0"/>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0"/>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0"/>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20"/>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0"/>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0"/>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0"/>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0"/>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20"/>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0"/>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0"/>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20"/>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0"/>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0"/>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20"/>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20"/>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0"/>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0"/>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0"/>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0"/>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0"/>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1" name="Google Shape;871;p20"/>
            <p:cNvSpPr/>
            <p:nvPr/>
          </p:nvSpPr>
          <p:spPr>
            <a:xfrm>
              <a:off x="7297552" y="1119942"/>
              <a:ext cx="135694" cy="266572"/>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0"/>
            <p:cNvSpPr/>
            <p:nvPr/>
          </p:nvSpPr>
          <p:spPr>
            <a:xfrm>
              <a:off x="7309787" y="1745656"/>
              <a:ext cx="93354" cy="72328"/>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20"/>
            <p:cNvSpPr/>
            <p:nvPr/>
          </p:nvSpPr>
          <p:spPr>
            <a:xfrm>
              <a:off x="7310617" y="1769417"/>
              <a:ext cx="92957" cy="4848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20"/>
            <p:cNvSpPr/>
            <p:nvPr/>
          </p:nvSpPr>
          <p:spPr>
            <a:xfrm>
              <a:off x="7197828" y="1680648"/>
              <a:ext cx="93332" cy="69654"/>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0"/>
            <p:cNvSpPr/>
            <p:nvPr/>
          </p:nvSpPr>
          <p:spPr>
            <a:xfrm>
              <a:off x="7198064" y="1702707"/>
              <a:ext cx="92908" cy="4848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0"/>
            <p:cNvSpPr/>
            <p:nvPr/>
          </p:nvSpPr>
          <p:spPr>
            <a:xfrm>
              <a:off x="7221254" y="1360384"/>
              <a:ext cx="326905" cy="395190"/>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0"/>
            <p:cNvSpPr/>
            <p:nvPr/>
          </p:nvSpPr>
          <p:spPr>
            <a:xfrm>
              <a:off x="7417903" y="1095544"/>
              <a:ext cx="102845" cy="100060"/>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0"/>
            <p:cNvSpPr/>
            <p:nvPr/>
          </p:nvSpPr>
          <p:spPr>
            <a:xfrm>
              <a:off x="7381720" y="1109556"/>
              <a:ext cx="166879" cy="325717"/>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20"/>
            <p:cNvSpPr/>
            <p:nvPr/>
          </p:nvSpPr>
          <p:spPr>
            <a:xfrm>
              <a:off x="7413797" y="991818"/>
              <a:ext cx="110830" cy="134949"/>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20"/>
            <p:cNvSpPr/>
            <p:nvPr/>
          </p:nvSpPr>
          <p:spPr>
            <a:xfrm>
              <a:off x="7417935" y="980032"/>
              <a:ext cx="116959" cy="115584"/>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0"/>
            <p:cNvSpPr/>
            <p:nvPr/>
          </p:nvSpPr>
          <p:spPr>
            <a:xfrm>
              <a:off x="7364000" y="1109861"/>
              <a:ext cx="53873" cy="78410"/>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20"/>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20"/>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20"/>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20"/>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20"/>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20"/>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20"/>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20"/>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20"/>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20"/>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20"/>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20"/>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20"/>
            <p:cNvSpPr/>
            <p:nvPr/>
          </p:nvSpPr>
          <p:spPr>
            <a:xfrm>
              <a:off x="8113340" y="4275363"/>
              <a:ext cx="345795" cy="199644"/>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20"/>
            <p:cNvSpPr/>
            <p:nvPr/>
          </p:nvSpPr>
          <p:spPr>
            <a:xfrm>
              <a:off x="8345604" y="3658605"/>
              <a:ext cx="79290" cy="172593"/>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20"/>
            <p:cNvSpPr/>
            <p:nvPr/>
          </p:nvSpPr>
          <p:spPr>
            <a:xfrm>
              <a:off x="8356722" y="3587657"/>
              <a:ext cx="56997" cy="109672"/>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20"/>
            <p:cNvSpPr/>
            <p:nvPr/>
          </p:nvSpPr>
          <p:spPr>
            <a:xfrm>
              <a:off x="8165307" y="4346248"/>
              <a:ext cx="122958" cy="68962"/>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20"/>
            <p:cNvSpPr/>
            <p:nvPr/>
          </p:nvSpPr>
          <p:spPr>
            <a:xfrm>
              <a:off x="8165313" y="4357988"/>
              <a:ext cx="120890" cy="57443"/>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20"/>
            <p:cNvSpPr/>
            <p:nvPr/>
          </p:nvSpPr>
          <p:spPr>
            <a:xfrm>
              <a:off x="8255166" y="4305930"/>
              <a:ext cx="122958" cy="68996"/>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20"/>
            <p:cNvSpPr/>
            <p:nvPr/>
          </p:nvSpPr>
          <p:spPr>
            <a:xfrm>
              <a:off x="8255174" y="4317703"/>
              <a:ext cx="120890" cy="57443"/>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20"/>
            <p:cNvSpPr/>
            <p:nvPr/>
          </p:nvSpPr>
          <p:spPr>
            <a:xfrm>
              <a:off x="8198325" y="3858200"/>
              <a:ext cx="179790" cy="507530"/>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20"/>
            <p:cNvSpPr/>
            <p:nvPr/>
          </p:nvSpPr>
          <p:spPr>
            <a:xfrm>
              <a:off x="8224549" y="3442293"/>
              <a:ext cx="130498" cy="208861"/>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20"/>
            <p:cNvSpPr/>
            <p:nvPr/>
          </p:nvSpPr>
          <p:spPr>
            <a:xfrm>
              <a:off x="8197056" y="3589895"/>
              <a:ext cx="200686" cy="332311"/>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20"/>
            <p:cNvSpPr/>
            <p:nvPr/>
          </p:nvSpPr>
          <p:spPr>
            <a:xfrm>
              <a:off x="8000839" y="3631642"/>
              <a:ext cx="254803" cy="198498"/>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20"/>
            <p:cNvSpPr/>
            <p:nvPr/>
          </p:nvSpPr>
          <p:spPr>
            <a:xfrm>
              <a:off x="8187055" y="3627341"/>
              <a:ext cx="77533" cy="113490"/>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20"/>
            <p:cNvSpPr/>
            <p:nvPr/>
          </p:nvSpPr>
          <p:spPr>
            <a:xfrm>
              <a:off x="8224358" y="3433131"/>
              <a:ext cx="126514" cy="139443"/>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7" name="Google Shape;907;p20"/>
            <p:cNvGrpSpPr/>
            <p:nvPr/>
          </p:nvGrpSpPr>
          <p:grpSpPr>
            <a:xfrm>
              <a:off x="6544681" y="927100"/>
              <a:ext cx="264550" cy="200503"/>
              <a:chOff x="6621095" y="1452181"/>
              <a:chExt cx="330894" cy="250785"/>
            </a:xfrm>
          </p:grpSpPr>
          <p:sp>
            <p:nvSpPr>
              <p:cNvPr id="908" name="Google Shape;908;p20"/>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20"/>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20"/>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0"/>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0"/>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3" name="Google Shape;913;p20"/>
            <p:cNvGrpSpPr/>
            <p:nvPr/>
          </p:nvGrpSpPr>
          <p:grpSpPr>
            <a:xfrm>
              <a:off x="7210360" y="1314224"/>
              <a:ext cx="264550" cy="200503"/>
              <a:chOff x="6621095" y="1452181"/>
              <a:chExt cx="330894" cy="250785"/>
            </a:xfrm>
          </p:grpSpPr>
          <p:sp>
            <p:nvSpPr>
              <p:cNvPr id="914" name="Google Shape;914;p20"/>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0"/>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0"/>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0"/>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20"/>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9" name="Google Shape;919;p20"/>
            <p:cNvSpPr/>
            <p:nvPr/>
          </p:nvSpPr>
          <p:spPr>
            <a:xfrm>
              <a:off x="7451033" y="1163186"/>
              <a:ext cx="126359" cy="353331"/>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0"/>
            <p:cNvSpPr/>
            <p:nvPr/>
          </p:nvSpPr>
          <p:spPr>
            <a:xfrm>
              <a:off x="7509451" y="1160411"/>
              <a:ext cx="72770" cy="98686"/>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1" name="Google Shape;921;p20"/>
            <p:cNvGrpSpPr/>
            <p:nvPr/>
          </p:nvGrpSpPr>
          <p:grpSpPr>
            <a:xfrm flipH="1">
              <a:off x="8183210" y="2407472"/>
              <a:ext cx="780360" cy="1195999"/>
              <a:chOff x="3975528" y="3303922"/>
              <a:chExt cx="780360" cy="1195999"/>
            </a:xfrm>
          </p:grpSpPr>
          <p:sp>
            <p:nvSpPr>
              <p:cNvPr id="922" name="Google Shape;922;p20"/>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0"/>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0"/>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0"/>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20"/>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20"/>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0"/>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20"/>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20"/>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20"/>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20"/>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20"/>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20"/>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20"/>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20"/>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20"/>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20"/>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20"/>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20"/>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20"/>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20"/>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20"/>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20"/>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20"/>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20"/>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20"/>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8" name="Google Shape;948;p20"/>
              <p:cNvGrpSpPr/>
              <p:nvPr/>
            </p:nvGrpSpPr>
            <p:grpSpPr>
              <a:xfrm flipH="1">
                <a:off x="4321768" y="3621401"/>
                <a:ext cx="239005" cy="181217"/>
                <a:chOff x="6621095" y="1452181"/>
                <a:chExt cx="330894" cy="250785"/>
              </a:xfrm>
            </p:grpSpPr>
            <p:sp>
              <p:nvSpPr>
                <p:cNvPr id="949" name="Google Shape;949;p20"/>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20"/>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20"/>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20"/>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20"/>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54" name="Google Shape;954;p20"/>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20"/>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56" name="Google Shape;956;p20"/>
          <p:cNvSpPr txBox="1">
            <a:spLocks noGrp="1"/>
          </p:cNvSpPr>
          <p:nvPr>
            <p:ph type="ctrTitle"/>
          </p:nvPr>
        </p:nvSpPr>
        <p:spPr>
          <a:xfrm>
            <a:off x="937025" y="1863600"/>
            <a:ext cx="4962600" cy="141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Technical Details</a:t>
            </a:r>
            <a:endParaRPr/>
          </a:p>
        </p:txBody>
      </p:sp>
      <p:sp>
        <p:nvSpPr>
          <p:cNvPr id="957" name="Google Shape;957;p20"/>
          <p:cNvSpPr txBox="1"/>
          <p:nvPr/>
        </p:nvSpPr>
        <p:spPr>
          <a:xfrm>
            <a:off x="1195100" y="2924425"/>
            <a:ext cx="38412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a:latin typeface="Barlow Light"/>
              <a:ea typeface="Barlow Light"/>
              <a:cs typeface="Barlow Light"/>
              <a:sym typeface="Barlow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21"/>
          <p:cNvSpPr txBox="1">
            <a:spLocks noGrp="1"/>
          </p:cNvSpPr>
          <p:nvPr>
            <p:ph type="ctrTitle"/>
          </p:nvPr>
        </p:nvSpPr>
        <p:spPr>
          <a:xfrm>
            <a:off x="1242525" y="1445425"/>
            <a:ext cx="3078900" cy="18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Technical Details</a:t>
            </a:r>
            <a:endParaRPr/>
          </a:p>
        </p:txBody>
      </p:sp>
      <p:sp>
        <p:nvSpPr>
          <p:cNvPr id="963" name="Google Shape;963;p21"/>
          <p:cNvSpPr txBox="1"/>
          <p:nvPr/>
        </p:nvSpPr>
        <p:spPr>
          <a:xfrm>
            <a:off x="526475" y="3524975"/>
            <a:ext cx="38412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a:latin typeface="Barlow Light"/>
              <a:ea typeface="Barlow Light"/>
              <a:cs typeface="Barlow Light"/>
              <a:sym typeface="Barlow Light"/>
            </a:endParaRPr>
          </a:p>
        </p:txBody>
      </p:sp>
      <p:sp>
        <p:nvSpPr>
          <p:cNvPr id="964" name="Google Shape;964;p21"/>
          <p:cNvSpPr txBox="1"/>
          <p:nvPr/>
        </p:nvSpPr>
        <p:spPr>
          <a:xfrm>
            <a:off x="4107700" y="1292150"/>
            <a:ext cx="3612900" cy="1230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000">
                <a:solidFill>
                  <a:schemeClr val="dk1"/>
                </a:solidFill>
                <a:latin typeface="Oswald"/>
                <a:ea typeface="Oswald"/>
                <a:cs typeface="Oswald"/>
                <a:sym typeface="Oswald"/>
              </a:rPr>
              <a:t>Backend: realtime and firestore database</a:t>
            </a: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p:txBody>
      </p:sp>
      <p:sp>
        <p:nvSpPr>
          <p:cNvPr id="965" name="Google Shape;965;p21"/>
          <p:cNvSpPr txBox="1"/>
          <p:nvPr/>
        </p:nvSpPr>
        <p:spPr>
          <a:xfrm>
            <a:off x="4160050" y="2715750"/>
            <a:ext cx="3612900" cy="1230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3000">
                <a:solidFill>
                  <a:schemeClr val="dk1"/>
                </a:solidFill>
                <a:latin typeface="Oswald"/>
                <a:ea typeface="Oswald"/>
                <a:cs typeface="Oswald"/>
                <a:sym typeface="Oswald"/>
              </a:rPr>
              <a:t>Frontend App: flutter, google fonts 1.1.0, </a:t>
            </a: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90000"/>
              </a:lnSpc>
              <a:spcBef>
                <a:spcPts val="0"/>
              </a:spcBef>
              <a:spcAft>
                <a:spcPts val="0"/>
              </a:spcAft>
              <a:buNone/>
            </a:pPr>
            <a:endParaRPr sz="30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22"/>
          <p:cNvSpPr txBox="1">
            <a:spLocks noGrp="1"/>
          </p:cNvSpPr>
          <p:nvPr>
            <p:ph type="ctrTitle"/>
          </p:nvPr>
        </p:nvSpPr>
        <p:spPr>
          <a:xfrm>
            <a:off x="3040000" y="-42825"/>
            <a:ext cx="3078900" cy="91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 Screenshots</a:t>
            </a:r>
            <a:endParaRPr/>
          </a:p>
        </p:txBody>
      </p:sp>
      <p:sp>
        <p:nvSpPr>
          <p:cNvPr id="971" name="Google Shape;971;p22"/>
          <p:cNvSpPr txBox="1"/>
          <p:nvPr/>
        </p:nvSpPr>
        <p:spPr>
          <a:xfrm>
            <a:off x="526475" y="3524975"/>
            <a:ext cx="38412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a:latin typeface="Barlow Light"/>
              <a:ea typeface="Barlow Light"/>
              <a:cs typeface="Barlow Light"/>
              <a:sym typeface="Barlow Light"/>
            </a:endParaRPr>
          </a:p>
        </p:txBody>
      </p:sp>
      <p:sp>
        <p:nvSpPr>
          <p:cNvPr id="972" name="Google Shape;972;p22"/>
          <p:cNvSpPr txBox="1">
            <a:spLocks noGrp="1"/>
          </p:cNvSpPr>
          <p:nvPr>
            <p:ph type="ctrTitle"/>
          </p:nvPr>
        </p:nvSpPr>
        <p:spPr>
          <a:xfrm>
            <a:off x="181450" y="861825"/>
            <a:ext cx="2143800" cy="6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User Login Page</a:t>
            </a:r>
            <a:endParaRPr sz="2000" dirty="0"/>
          </a:p>
        </p:txBody>
      </p:sp>
      <p:sp>
        <p:nvSpPr>
          <p:cNvPr id="973" name="Google Shape;973;p22"/>
          <p:cNvSpPr txBox="1">
            <a:spLocks noGrp="1"/>
          </p:cNvSpPr>
          <p:nvPr>
            <p:ph type="ctrTitle"/>
          </p:nvPr>
        </p:nvSpPr>
        <p:spPr>
          <a:xfrm>
            <a:off x="6555075" y="861825"/>
            <a:ext cx="2143800" cy="66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Messenger Feature</a:t>
            </a:r>
            <a:endParaRPr sz="2000"/>
          </a:p>
        </p:txBody>
      </p:sp>
      <p:sp>
        <p:nvSpPr>
          <p:cNvPr id="974" name="Google Shape;974;p22"/>
          <p:cNvSpPr txBox="1">
            <a:spLocks noGrp="1"/>
          </p:cNvSpPr>
          <p:nvPr>
            <p:ph type="ctrTitle"/>
          </p:nvPr>
        </p:nvSpPr>
        <p:spPr>
          <a:xfrm>
            <a:off x="2001836" y="926683"/>
            <a:ext cx="2772000" cy="6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Collaborator Notification Request </a:t>
            </a:r>
            <a:endParaRPr sz="2000" dirty="0"/>
          </a:p>
        </p:txBody>
      </p:sp>
      <p:sp>
        <p:nvSpPr>
          <p:cNvPr id="975" name="Google Shape;975;p22"/>
          <p:cNvSpPr txBox="1">
            <a:spLocks noGrp="1"/>
          </p:cNvSpPr>
          <p:nvPr>
            <p:ph type="ctrTitle"/>
          </p:nvPr>
        </p:nvSpPr>
        <p:spPr>
          <a:xfrm>
            <a:off x="4597532" y="861825"/>
            <a:ext cx="1688700" cy="66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Project Listings</a:t>
            </a:r>
            <a:endParaRPr sz="2000" dirty="0"/>
          </a:p>
        </p:txBody>
      </p:sp>
      <p:pic>
        <p:nvPicPr>
          <p:cNvPr id="976" name="Google Shape;976;p22"/>
          <p:cNvPicPr preferRelativeResize="0"/>
          <p:nvPr/>
        </p:nvPicPr>
        <p:blipFill rotWithShape="1">
          <a:blip r:embed="rId3">
            <a:alphaModFix/>
          </a:blip>
          <a:srcRect t="3781"/>
          <a:stretch/>
        </p:blipFill>
        <p:spPr>
          <a:xfrm>
            <a:off x="6266342" y="1745626"/>
            <a:ext cx="1296675" cy="2459848"/>
          </a:xfrm>
          <a:prstGeom prst="rect">
            <a:avLst/>
          </a:prstGeom>
          <a:noFill/>
          <a:ln>
            <a:noFill/>
          </a:ln>
        </p:spPr>
      </p:pic>
      <p:pic>
        <p:nvPicPr>
          <p:cNvPr id="977" name="Google Shape;977;p22"/>
          <p:cNvPicPr preferRelativeResize="0"/>
          <p:nvPr/>
        </p:nvPicPr>
        <p:blipFill rotWithShape="1">
          <a:blip r:embed="rId4">
            <a:alphaModFix/>
          </a:blip>
          <a:srcRect t="4076"/>
          <a:stretch/>
        </p:blipFill>
        <p:spPr>
          <a:xfrm>
            <a:off x="7631394" y="1745625"/>
            <a:ext cx="1418602" cy="2456574"/>
          </a:xfrm>
          <a:prstGeom prst="rect">
            <a:avLst/>
          </a:prstGeom>
          <a:noFill/>
          <a:ln>
            <a:noFill/>
          </a:ln>
        </p:spPr>
      </p:pic>
      <p:pic>
        <p:nvPicPr>
          <p:cNvPr id="978" name="Google Shape;978;p22"/>
          <p:cNvPicPr preferRelativeResize="0"/>
          <p:nvPr/>
        </p:nvPicPr>
        <p:blipFill rotWithShape="1">
          <a:blip r:embed="rId5">
            <a:alphaModFix/>
          </a:blip>
          <a:srcRect t="4507"/>
          <a:stretch/>
        </p:blipFill>
        <p:spPr>
          <a:xfrm>
            <a:off x="2633666" y="1713875"/>
            <a:ext cx="1508036" cy="2491600"/>
          </a:xfrm>
          <a:prstGeom prst="rect">
            <a:avLst/>
          </a:prstGeom>
          <a:noFill/>
          <a:ln>
            <a:noFill/>
          </a:ln>
        </p:spPr>
      </p:pic>
      <p:pic>
        <p:nvPicPr>
          <p:cNvPr id="979" name="Google Shape;979;p22"/>
          <p:cNvPicPr preferRelativeResize="0"/>
          <p:nvPr/>
        </p:nvPicPr>
        <p:blipFill rotWithShape="1">
          <a:blip r:embed="rId6">
            <a:alphaModFix/>
          </a:blip>
          <a:srcRect t="4571"/>
          <a:stretch/>
        </p:blipFill>
        <p:spPr>
          <a:xfrm>
            <a:off x="4527724" y="1748899"/>
            <a:ext cx="1539900" cy="2456575"/>
          </a:xfrm>
          <a:prstGeom prst="rect">
            <a:avLst/>
          </a:prstGeom>
          <a:noFill/>
          <a:ln>
            <a:noFill/>
          </a:ln>
        </p:spPr>
      </p:pic>
      <p:pic>
        <p:nvPicPr>
          <p:cNvPr id="980" name="Google Shape;980;p22"/>
          <p:cNvPicPr preferRelativeResize="0"/>
          <p:nvPr/>
        </p:nvPicPr>
        <p:blipFill rotWithShape="1">
          <a:blip r:embed="rId7">
            <a:alphaModFix/>
          </a:blip>
          <a:srcRect t="4516"/>
          <a:stretch/>
        </p:blipFill>
        <p:spPr>
          <a:xfrm>
            <a:off x="654050" y="1713875"/>
            <a:ext cx="1508036" cy="24916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683</Words>
  <Application>Microsoft Macintosh PowerPoint</Application>
  <PresentationFormat>On-screen Show (16:9)</PresentationFormat>
  <Paragraphs>138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Average</vt:lpstr>
      <vt:lpstr>Oswald</vt:lpstr>
      <vt:lpstr>Arial</vt:lpstr>
      <vt:lpstr>Barlow Light</vt:lpstr>
      <vt:lpstr>Slate</vt:lpstr>
      <vt:lpstr>Scope Of Problem</vt:lpstr>
      <vt:lpstr>The COVID19 pandemic has forced students to stay at home.....                    This has created a number of challenges        </vt:lpstr>
      <vt:lpstr>However, with innovative product design and engineering…...              </vt:lpstr>
      <vt:lpstr>Proposed Solution / Use Case</vt:lpstr>
      <vt:lpstr> Scenario 01   </vt:lpstr>
      <vt:lpstr> Scenario 02   </vt:lpstr>
      <vt:lpstr>Technical Details</vt:lpstr>
      <vt:lpstr>Technical Details</vt:lpstr>
      <vt:lpstr>App Screenshots</vt:lpstr>
      <vt:lpstr>Usage Flow</vt:lpstr>
      <vt:lpstr> Step 1  Account Creation   User creates a Collab profile account stating their interests, skills, major, education background and location.  Those information are stored in searchable ‘Tags’ to facilitate finding collaborators and getting discovered.</vt:lpstr>
      <vt:lpstr>Step 2  Creating a new collaboration project  Project owner creates a collaboration project request, stating the type of project, project description and details for other users to view  Project owner would create Roles for the project and include description and questions for potential collaborator for each Role and tagging each Role with relevant Tags.</vt:lpstr>
      <vt:lpstr>Step 3a Finding people to invite  Project owners are able to search for individuals with the relevant skill and interest using tags specified in the Roles and send an invitation for them to fill the selected Roles.  </vt:lpstr>
      <vt:lpstr>  Step 3b Joining an existing project  Collaborators can join a project by accepting an invitation or sending an application for a Role.  Collaborators can also self-source for existing project using general tags like interest, school, distance and background or specific tags like NUS, Year2 CS </vt:lpstr>
      <vt:lpstr>Step 4  Establishing a group chat for the project team  Collaborators will be added to a project group chat for ease of communication upon mutual acceptance of collaboration request   </vt:lpstr>
      <vt:lpstr>Discover Feed  Tailored Project Discovery page that recommends open projects using Machine Learning Algorithms based on the information from your tags and your profile </vt:lpstr>
      <vt:lpstr> The platform is not just limited to students. It can be extended to include musicians, writers, dancers or even artist and can be used to connect talents needed for any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Of Problem</dc:title>
  <cp:lastModifiedBy>lian jiade</cp:lastModifiedBy>
  <cp:revision>6</cp:revision>
  <dcterms:modified xsi:type="dcterms:W3CDTF">2020-06-04T00:08:50Z</dcterms:modified>
</cp:coreProperties>
</file>