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6" r:id="rId6"/>
    <p:sldId id="268" r:id="rId7"/>
    <p:sldId id="267" r:id="rId8"/>
    <p:sldId id="274" r:id="rId9"/>
    <p:sldId id="275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EEE5-3171-E65B-0EDC-4F49AC417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21B9-C6B3-7CE6-D45B-EC3DF5BB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5FB1-8A4D-F2B9-F4E0-945AC0CA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2242-B716-A7CF-AF26-E4D7065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4512-993D-51F1-75FA-0C27D90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1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93FC-0FEF-7F9D-6579-DC85B896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5CDB8-053B-C88B-5ECB-1480DB42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4057-A27C-F527-71FC-B56F6D7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7BF2-0BD0-2AE1-E95A-CA9A9DEB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4652-6E71-CDEE-E564-ED9C2740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8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A02F7-D244-5139-FE1E-403A7D6D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15CB-BC77-1287-4FC2-AB08D6FE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A261D-BFFA-F792-D297-50EB824C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1DBE-88A2-E631-DE98-C5DA179F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3F43-B3C3-32FB-57A3-AFA78A5A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7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D57-9A53-A7B4-98EB-4BE10210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7397-59D2-5A1F-6C3F-010A97E9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BD84-1314-536A-E002-6FE925DB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DC90-1A81-B7E0-BA08-273E2690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D7DB-B6E7-0941-64C3-5E233ED9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66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B52-F151-AE27-98F9-3EB9B92D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A939-11E5-F345-EF93-AE6963B6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ED9C-88F1-8FBB-445E-CFB3261E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4B4E-4242-7B17-3543-98D3BBEA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F1BA-7351-7A11-BFC1-18DE41CE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20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D69F-AA13-8F9B-153F-24B26CA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5A7B-5CAB-F0A9-54B0-AA69C47D4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560F-DF02-5485-26D5-378550FB6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C61A-717B-2468-959C-149F5691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4826-F60C-E9CF-82BC-E025218E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A1FA-6968-7242-F663-83BF16B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FE7F-09C2-0AB4-4B5E-4A4A9B79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795D1-C1D1-501D-EF20-A3FA418A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99CD-A549-11DB-B0E1-47A80C5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154A4-1E66-822C-7FB9-339A07EE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483B-E900-45D2-7D7C-51CD7B12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78260-C892-9C42-B48F-ADDD627F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646C-7B3B-1044-35E3-ED591AA8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6C4B9-551F-574F-EAF8-14D4BC42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29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069D-CE41-9D02-AC63-D75F8587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BFBF1-8DCD-906D-29B5-C51EFD76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255CD-93D9-F2F3-61BA-3A3DD6AB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9F98-6E5D-88C3-D410-9E811AB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92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C40-A85E-08DF-0BA8-A7ED13A3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FAFAB-8DEB-2560-6BAE-805FB57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E207-5D26-C5C7-96D9-120F9559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38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B702-3781-C021-5F9A-FA1950D8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81D3-7828-4FE4-82F6-F6C25C02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6DB1-698D-63D4-CC59-E01C6CDD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93866-B65F-476F-13F5-9948D9E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14CC-9AAC-9044-638E-A6F7A8E6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02BDB-A046-2843-2269-97ABDC78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899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9703-308A-4939-51B0-2013AC02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D3B5E-1173-9DCE-1730-5466A16C1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81AD-619E-43B2-372D-CCE9AC9F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554C-95B3-3471-5C2D-5377A3AE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A675-E3AA-CD1F-8233-570AFCC5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D8533-DBBD-1673-D1E5-DA77F00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8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F0D37-7CED-DD43-95B1-F0EF57E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313E-53C1-A6C7-5484-9067ADD4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A556-08D0-9403-B4D2-185D9D2A1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DFC7-7292-4C13-85E6-C9B6EDE33789}" type="datetimeFigureOut">
              <a:rPr lang="en-IE" smtClean="0"/>
              <a:t>30/10/2022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961E-0C04-62E0-5504-71683889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DEB3-9611-5054-D825-24CF8510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5708-3FB2-434B-A965-EEAF33DE2A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89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8C03-12D0-E87F-08F2-D0349EA9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55"/>
            <a:ext cx="12192000" cy="625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F18D6-B4B0-53D7-B400-1E4CBAB8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1848"/>
            <a:ext cx="11955485" cy="949015"/>
          </a:xfrm>
        </p:spPr>
        <p:txBody>
          <a:bodyPr>
            <a:noAutofit/>
          </a:bodyPr>
          <a:lstStyle/>
          <a:p>
            <a:r>
              <a:rPr lang="en-IE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Consumer Review Detection</a:t>
            </a:r>
            <a:br>
              <a:rPr lang="en-IE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2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Somers</a:t>
            </a:r>
            <a:endParaRPr lang="en-IE" sz="44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5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B7328-AC5F-7AFD-288C-DF1C276C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6C1A7-ACEB-A428-0E08-BCD8B38D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480" y="2596283"/>
            <a:ext cx="7433033" cy="3386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BA144-E38C-AFED-47F4-407A4961844B}"/>
              </a:ext>
            </a:extLst>
          </p:cNvPr>
          <p:cNvSpPr txBox="1"/>
          <p:nvPr/>
        </p:nvSpPr>
        <p:spPr>
          <a:xfrm>
            <a:off x="3754297" y="6292598"/>
            <a:ext cx="46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Sample (Tuned)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2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B7328-AC5F-7AFD-288C-DF1C276C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B3FE-FC6E-F849-EE68-3C4ACD0D8E36}"/>
              </a:ext>
            </a:extLst>
          </p:cNvPr>
          <p:cNvSpPr txBox="1"/>
          <p:nvPr/>
        </p:nvSpPr>
        <p:spPr>
          <a:xfrm>
            <a:off x="671885" y="2720100"/>
            <a:ext cx="8448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using Flask.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Scrapes data from first-N pages of Amazon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Averages N-model estimates to determine the use of false reviews.  </a:t>
            </a:r>
            <a:endParaRPr lang="en-I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C3022-2BDF-016B-BCF7-C41581A9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5" y="4033228"/>
            <a:ext cx="5337313" cy="239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1F4AA-73B4-88D3-FC0D-7A2C8917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71" y="4033227"/>
            <a:ext cx="5365610" cy="23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5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FF6DE0A-F0F9-F388-781F-26931919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396905"/>
            <a:ext cx="8527312" cy="6064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568C5-85C7-2140-A481-6810188942D3}"/>
              </a:ext>
            </a:extLst>
          </p:cNvPr>
          <p:cNvSpPr txBox="1"/>
          <p:nvPr/>
        </p:nvSpPr>
        <p:spPr>
          <a:xfrm>
            <a:off x="1832344" y="5505384"/>
            <a:ext cx="7793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hope this helps you uncover reviews you can trust. </a:t>
            </a:r>
            <a:endParaRPr lang="en-I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CAE6BE-45D3-693E-9733-B37A3E59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IE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6AC6-3410-3AA1-7156-30B7155E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Autofit/>
          </a:bodyPr>
          <a:lstStyle/>
          <a:p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 increasing importance of e-commerce on our daily lives forces us to trust opinions of others.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93% of consumers say online reviews impact their purchasing decisions (Zhong-Gang et al., 2015).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importance results in sellers falsifying reviews to try increase sales leading consumers into believing in dishonest product features or quality.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are poor at discerning these false reviews however machines can do a much better job. </a:t>
            </a:r>
          </a:p>
        </p:txBody>
      </p:sp>
    </p:spTree>
    <p:extLst>
      <p:ext uri="{BB962C8B-B14F-4D97-AF65-F5344CB8AC3E}">
        <p14:creationId xmlns:p14="http://schemas.microsoft.com/office/powerpoint/2010/main" val="39164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A0F09-DC46-6FB8-A0A5-17E5FF9C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1166932"/>
            <a:ext cx="384963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820557-A754-CB5F-A00A-730A3B86E1AB}"/>
              </a:ext>
            </a:extLst>
          </p:cNvPr>
          <p:cNvGrpSpPr/>
          <p:nvPr/>
        </p:nvGrpSpPr>
        <p:grpSpPr>
          <a:xfrm>
            <a:off x="5553869" y="1599925"/>
            <a:ext cx="4845325" cy="3369151"/>
            <a:chOff x="2281857" y="1729134"/>
            <a:chExt cx="4845325" cy="33691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2BA71-C96F-E622-CC3B-D13DB46226B1}"/>
                </a:ext>
              </a:extLst>
            </p:cNvPr>
            <p:cNvSpPr txBox="1">
              <a:spLocks/>
            </p:cNvSpPr>
            <p:nvPr/>
          </p:nvSpPr>
          <p:spPr>
            <a:xfrm>
              <a:off x="4704520" y="1729134"/>
              <a:ext cx="216673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Pre-processing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83CB5-313E-EA28-1FF6-394DB850A4B7}"/>
                </a:ext>
              </a:extLst>
            </p:cNvPr>
            <p:cNvSpPr txBox="1">
              <a:spLocks/>
            </p:cNvSpPr>
            <p:nvPr/>
          </p:nvSpPr>
          <p:spPr>
            <a:xfrm>
              <a:off x="4590220" y="2703443"/>
              <a:ext cx="239533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Extraction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B4042-0DAA-507C-975A-7D7E397A8FE4}"/>
                </a:ext>
              </a:extLst>
            </p:cNvPr>
            <p:cNvSpPr txBox="1">
              <a:spLocks/>
            </p:cNvSpPr>
            <p:nvPr/>
          </p:nvSpPr>
          <p:spPr>
            <a:xfrm>
              <a:off x="4505738" y="3716198"/>
              <a:ext cx="256429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FA6CD2-CBB8-FBF1-D5BB-BC948D01E358}"/>
                </a:ext>
              </a:extLst>
            </p:cNvPr>
            <p:cNvSpPr txBox="1">
              <a:spLocks/>
            </p:cNvSpPr>
            <p:nvPr/>
          </p:nvSpPr>
          <p:spPr>
            <a:xfrm>
              <a:off x="2281857" y="4728953"/>
              <a:ext cx="484532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Classified Review:		Real 	Fake	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FAFFF-6D7D-5B2D-164A-13BBF98CC21E}"/>
              </a:ext>
            </a:extLst>
          </p:cNvPr>
          <p:cNvGrpSpPr/>
          <p:nvPr/>
        </p:nvGrpSpPr>
        <p:grpSpPr>
          <a:xfrm>
            <a:off x="8741846" y="1969257"/>
            <a:ext cx="318051" cy="2553047"/>
            <a:chOff x="5665304" y="2664996"/>
            <a:chExt cx="318051" cy="255304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5552B3-F574-6526-3DB6-BFBFCCD81E61}"/>
                </a:ext>
              </a:extLst>
            </p:cNvPr>
            <p:cNvCxnSpPr/>
            <p:nvPr/>
          </p:nvCxnSpPr>
          <p:spPr>
            <a:xfrm>
              <a:off x="5983355" y="2664996"/>
              <a:ext cx="0" cy="604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1716EA-CC52-30CD-2B31-595B898CAD50}"/>
                </a:ext>
              </a:extLst>
            </p:cNvPr>
            <p:cNvCxnSpPr/>
            <p:nvPr/>
          </p:nvCxnSpPr>
          <p:spPr>
            <a:xfrm>
              <a:off x="5983355" y="3677751"/>
              <a:ext cx="0" cy="604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58A7E71-354C-9772-B7D8-179EABC18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5304" y="4661999"/>
              <a:ext cx="202094" cy="556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A1253E-6851-8DDB-57EF-184A459D21AE}"/>
              </a:ext>
            </a:extLst>
          </p:cNvPr>
          <p:cNvCxnSpPr>
            <a:cxnSpLocks/>
          </p:cNvCxnSpPr>
          <p:nvPr/>
        </p:nvCxnSpPr>
        <p:spPr>
          <a:xfrm>
            <a:off x="9177131" y="3955627"/>
            <a:ext cx="274983" cy="55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A0F09-DC46-6FB8-A0A5-17E5FF9C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6EF4-D753-3237-07C9-ADF5C6192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780" y="1289145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21,000 Amazon reviews labelled real or fake.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(10,500 real vs 10,500 fake).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across 19 different categories.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counts are varied.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review text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verification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1F9136-CDE2-E34A-D42D-8D4905A4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3" y="2916238"/>
            <a:ext cx="5803900" cy="298608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C40C697-987D-D7A7-1C83-DB3363C2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62" y="2916238"/>
            <a:ext cx="4281488" cy="298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B7328-AC5F-7AFD-288C-DF1C276C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cont.</a:t>
            </a:r>
          </a:p>
        </p:txBody>
      </p:sp>
    </p:spTree>
    <p:extLst>
      <p:ext uri="{BB962C8B-B14F-4D97-AF65-F5344CB8AC3E}">
        <p14:creationId xmlns:p14="http://schemas.microsoft.com/office/powerpoint/2010/main" val="108575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B7328-AC5F-7AFD-288C-DF1C276C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87136-E327-3272-E3FC-5F8EF64C8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3" y="2720100"/>
            <a:ext cx="5630112" cy="30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540DE5B-A5BB-73ED-1138-7B0A387F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97" y="2720099"/>
            <a:ext cx="5630112" cy="30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950C9-8904-D4DC-1177-F68BA6C2DBE4}"/>
              </a:ext>
            </a:extLst>
          </p:cNvPr>
          <p:cNvSpPr txBox="1"/>
          <p:nvPr/>
        </p:nvSpPr>
        <p:spPr>
          <a:xfrm>
            <a:off x="2591721" y="6239233"/>
            <a:ext cx="700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Note - Content of text shares overwhelming similarities to the human eye</a:t>
            </a:r>
          </a:p>
        </p:txBody>
      </p:sp>
    </p:spTree>
    <p:extLst>
      <p:ext uri="{BB962C8B-B14F-4D97-AF65-F5344CB8AC3E}">
        <p14:creationId xmlns:p14="http://schemas.microsoft.com/office/powerpoint/2010/main" val="297609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B7328-AC5F-7AFD-288C-DF1C276C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86772-C165-9294-7D61-C6676F8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1" y="2420548"/>
            <a:ext cx="5131088" cy="3899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86E86B-CBA2-915A-E892-FA4293CE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53" y="2420548"/>
            <a:ext cx="5131087" cy="3938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594C2-B0B6-E5F7-EAD4-63119FAA430E}"/>
              </a:ext>
            </a:extLst>
          </p:cNvPr>
          <p:cNvSpPr txBox="1"/>
          <p:nvPr/>
        </p:nvSpPr>
        <p:spPr>
          <a:xfrm>
            <a:off x="2577449" y="6320174"/>
            <a:ext cx="703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Note – Clear discrepancy between text structures of real and fake reviews</a:t>
            </a:r>
          </a:p>
        </p:txBody>
      </p:sp>
    </p:spTree>
    <p:extLst>
      <p:ext uri="{BB962C8B-B14F-4D97-AF65-F5344CB8AC3E}">
        <p14:creationId xmlns:p14="http://schemas.microsoft.com/office/powerpoint/2010/main" val="805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A0F09-DC46-6FB8-A0A5-17E5FF9C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6EF4-D753-3237-07C9-ADF5C6192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780" y="1289145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structural differences allowed me to employ structural NLP features in tandem with given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each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(Categorical)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(Discrete)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Purchase (Binary)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Bigrams </a:t>
            </a:r>
          </a:p>
        </p:txBody>
      </p:sp>
    </p:spTree>
    <p:extLst>
      <p:ext uri="{BB962C8B-B14F-4D97-AF65-F5344CB8AC3E}">
        <p14:creationId xmlns:p14="http://schemas.microsoft.com/office/powerpoint/2010/main" val="4132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A0F09-DC46-6FB8-A0A5-17E5FF9C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6EF4-D753-3237-07C9-ADF5C6192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780" y="1289145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Scored model based on F1-Score as it balances the problem with missing fake reviews (customers mislead/unhappy) and falsely classifying fake reviews (accidental customer banning).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I believe the best evaluation metric for the problem.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strong base </a:t>
            </a:r>
            <a:r>
              <a:rPr lang="en-I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scoring,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hyperparametric optimization resulted in only a minor improvement in scoring (~81% F1). </a:t>
            </a:r>
            <a:endParaRPr lang="en-I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BB823-1428-92BA-F0E5-D92039BE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1376" y="5446641"/>
            <a:ext cx="354379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335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Fake Consumer Review Detection C. Somers</vt:lpstr>
      <vt:lpstr>Problem Overview</vt:lpstr>
      <vt:lpstr>Methodology: Supervised Learning </vt:lpstr>
      <vt:lpstr>Data </vt:lpstr>
      <vt:lpstr>Data cont.</vt:lpstr>
      <vt:lpstr>Exploratory Data Analysis</vt:lpstr>
      <vt:lpstr>Exploratory Data Analysis</vt:lpstr>
      <vt:lpstr>Feature Selection </vt:lpstr>
      <vt:lpstr> Model Evaluation </vt:lpstr>
      <vt:lpstr>Model Evaluation Cont.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Consumer Review Detection Carl Somers</dc:title>
  <dc:creator>Carl Somers</dc:creator>
  <cp:lastModifiedBy>Carl Somers</cp:lastModifiedBy>
  <cp:revision>5</cp:revision>
  <dcterms:created xsi:type="dcterms:W3CDTF">2022-10-28T20:49:43Z</dcterms:created>
  <dcterms:modified xsi:type="dcterms:W3CDTF">2022-10-30T22:15:46Z</dcterms:modified>
</cp:coreProperties>
</file>