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89" r:id="rId6"/>
    <p:sldId id="384" r:id="rId7"/>
    <p:sldId id="317" r:id="rId8"/>
    <p:sldId id="392" r:id="rId9"/>
    <p:sldId id="393" r:id="rId10"/>
    <p:sldId id="270" r:id="rId11"/>
    <p:sldId id="394" r:id="rId12"/>
    <p:sldId id="395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8DA"/>
    <a:srgbClr val="373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82472-A223-4BAB-82CA-A9ADCD402DE6}" v="2072" dt="2021-12-16T21:19:55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3725" autoAdjust="0"/>
  </p:normalViewPr>
  <p:slideViewPr>
    <p:cSldViewPr snapToGrid="0">
      <p:cViewPr>
        <p:scale>
          <a:sx n="100" d="100"/>
          <a:sy n="100" d="100"/>
        </p:scale>
        <p:origin x="-562" y="-52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7F2C1D-F243-42AB-ADF2-E7CB4E04900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10467 6095 16383 0 0,'0'-5'0'0'0,"10"-2"0"0"0,13-9 0 0 0,12-12 0 0 0,31-1 0 0 0,12-1 0 0 0,19 0 0 0 0,32 0 0 0 0,49-4 0 0 0,52-7 0 0 0,47-1 0 0 0,35-3 0 0 0,24-5 0 0 0,19-2 0 0 0,8 2 0 0 0,7 4 0 0 0,24 1 0 0 0,9-2 0 0 0,5 1 0 0 0,-8 5 0 0 0,-22 4 0 0 0,-26 8 0 0 0,-29 4 0 0 0,-20 1 0 0 0,-32 1 0 0 0,-17-2 0 0 0,-23 4 0 0 0,-16-5 0 0 0,-15-2 0 0 0,-11-2 0 0 0,-15 0 0 0 0,-1 4 0 0 0,-5 3 0 0 0,-8-1 0 0 0,-10-1 0 0 0,-11 4 0 0 0,-20 1 0 0 0,-20 3 0 0 0,-22 5 0 0 0,-14 5 0 0 0,-18 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10993 5392 16383 0 0,'5'0'0'0'0,"2"5"0"0"0,-11 7 0 0 0,-9 5 0 0 0,-8 1 0 0 0,-19 2 0 0 0,-28 2 0 0 0,-22 13 0 0 0,-1 0 0 0 0,6-6 0 0 0,11-3 0 0 0,15-6 0 0 0,6-6 0 0 0,8-6 0 0 0,12 1 0 0 0,11 4 0 0 0,14 5 0 0 0,18 8 0 0 0,13 1 0 0 0,17 0 0 0 0,27-4 0 0 0,16-1 0 0 0,4 5 0 0 0,-3 3 0 0 0,-6 2 0 0 0,-6-5 0 0 0,5-7 0 0 0,-2-2 0 0 0,-8-4 0 0 0,-11-5 0 0 0,-10-3 0 0 0,-7-3 0 0 0,-6-2 0 0 0,1-1 0 0 0,5-1 0 0 0,1 5 0 0 0,-7 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7080 6853 16383 0 0,'15'0'0'0'0,"5"5"0"0"0,3 1 0 0 0,14 10 0 0 0,4 7 0 0 0,21 5 0 0 0,24 17 0 0 0,12 1 0 0 0,0-3 0 0 0,-8-3 0 0 0,7-4 0 0 0,0-3 0 0 0,-1-2 0 0 0,4-1 0 0 0,-2-2 0 0 0,3 1 0 0 0,9-6 0 0 0,5-6 0 0 0,13-1 0 0 0,4-4 0 0 0,-5-3 0 0 0,-10-4 0 0 0,-4-2 0 0 0,-3-2 0 0 0,10-1 0 0 0,10-1 0 0 0,16 1 0 0 0,24-1 0 0 0,21 0 0 0 0,9 1 0 0 0,9 0 0 0 0,4 0 0 0 0,1-1 0 0 0,-3 1 0 0 0,-12 1 0 0 0,-15-1 0 0 0,-9 0 0 0 0,-15 0 0 0 0,-20 0 0 0 0,-18 0 0 0 0,-11 0 0 0 0,-5 0 0 0 0,0 0 0 0 0,2 0 0 0 0,-4 0 0 0 0,-3 0 0 0 0,-6 0 0 0 0,-7 0 0 0 0,-1 0 0 0 0,1 0 0 0 0,5 0 0 0 0,11 0 0 0 0,8 0 0 0 0,-1 0 0 0 0,-4 0 0 0 0,0 0 0 0 0,0 0 0 0 0,3 0 0 0 0,-3 0 0 0 0,0 0 0 0 0,-3 0 0 0 0,-5 0 0 0 0,-4 0 0 0 0,1 0 0 0 0,4 0 0 0 0,0 0 0 0 0,3 0 0 0 0,-2 0 0 0 0,3 5 0 0 0,12 6 0 0 0,11 2 0 0 0,14-2 0 0 0,8-2 0 0 0,2-3 0 0 0,6-3 0 0 0,11-1 0 0 0,1-2 0 0 0,6 0 0 0 0,4-1 0 0 0,0 1 0 0 0,4-1 0 0 0,-3 1 0 0 0,-9 0 0 0 0,1 0 0 0 0,2 0 0 0 0,0 0 0 0 0,0 0 0 0 0,-4 0 0 0 0,-2 0 0 0 0,-5 0 0 0 0,-6 0 0 0 0,-4 0 0 0 0,-14 0 0 0 0,-20 5 0 0 0,-31 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7038 7134 16383 0 0,'0'-10'0'0'0,"0"-8"0"0"0,0-11 0 0 0,0-5 0 0 0,0-7 0 0 0,0-1 0 0 0,0 1 0 0 0,0-7 0 0 0,0 0 0 0 0,0 3 0 0 0,0 4 0 0 0,0 4 0 0 0,10 9 0 0 0,8 9 0 0 0,11 7 0 0 0,10 11 0 0 0,14 6 0 0 0,2 7 0 0 0,2 1 0 0 0,1 13 0 0 0,1 3 0 0 0,-1 0 0 0 0,1 1 0 0 0,0 1 0 0 0,-6-1 0 0 0,-6-6 0 0 0,-7-6 0 0 0,-10-6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8518 6792 16383 0 0,'-4'0'0'0'0,"-1"5"0"0"0,-1 4 0 0 0,-2 6 0 0 0,-5 13 0 0 0,-4 6 0 0 0,1 0 0 0 0,-1 4 0 0 0,2 0 0 0 0,4-3 0 0 0,4-4 0 0 0,2-2 0 0 0,3 3 0 0 0,6-1 0 0 0,6-1 0 0 0,10 2 0 0 0,6 1 0 0 0,2-6 0 0 0,5-7 0 0 0,2-8 0 0 0,-2 0 0 0 0,-2-4 0 0 0,2-2 0 0 0,0 1 0 0 0,2 1 0 0 0,0-3 0 0 0,-2-1 0 0 0,1-1 0 0 0,0-2 0 0 0,-2 0 0 0 0,6-1 0 0 0,5 0 0 0 0,3-1 0 0 0,7 1 0 0 0,-1 0 0 0 0,-2 0 0 0 0,3-1 0 0 0,-2 1 0 0 0,2 0 0 0 0,-4 0 0 0 0,-6 0 0 0 0,-2 0 0 0 0,-3-4 0 0 0,-5-6 0 0 0,-3-5 0 0 0,-7-4 0 0 0,-8-3 0 0 0,-1 2 0 0 0,0 4 0 0 0,-1 1 0 0 0,-4-1 0 0 0,1 2 0 0 0,-1-1 0 0 0,-2-1 0 0 0,-2-4 0 0 0,-3-1 0 0 0,0-6 0 0 0,7-7 0 0 0,6-1 0 0 0,0 0 0 0 0,-1 3 0 0 0,-4 2 0 0 0,-4 2 0 0 0,-2 2 0 0 0,-2 1 0 0 0,-2 0 0 0 0,0 1 0 0 0,-5 4 0 0 0,-5-3 0 0 0,-6 3 0 0 0,0 0 0 0 0,-1 4 0 0 0,-2 0 0 0 0,-2 3 0 0 0,2-1 0 0 0,-3 3 0 0 0,-3 2 0 0 0,-5 4 0 0 0,-6-2 0 0 0,-9 0 0 0 0,-6 1 0 0 0,2 2 0 0 0,1 1 0 0 0,0 2 0 0 0,4 1 0 0 0,2 0 0 0 0,3 0 0 0 0,4 0 0 0 0,0 1 0 0 0,1-1 0 0 0,3 0 0 0 0,-2 0 0 0 0,0 0 0 0 0,-2 0 0 0 0,-4 0 0 0 0,-3 0 0 0 0,1 0 0 0 0,-1 0 0 0 0,-2 0 0 0 0,-1 0 0 0 0,-2 0 0 0 0,-1 0 0 0 0,-1 0 0 0 0,0 0 0 0 0,-9 0 0 0 0,-3 0 0 0 0,5 4 0 0 0,4 2 0 0 0,6 3 0 0 0,11 10 0 0 0,7 4 0 0 0,5 4 0 0 0,5 0 0 0 0,7 1 0 0 0,4-5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4371 4503 16383 0 0,'4'0'0'0'0,"6"0"0"0"0,1 4 0 0 0,2 2 0 0 0,13-1 0 0 0,5 0 0 0 0,2-2 0 0 0,-1-2 0 0 0,3 0 0 0 0,8 4 0 0 0,5 1 0 0 0,-2-1 0 0 0,1-1 0 0 0,-5-1 0 0 0,-5-2 0 0 0,-4 0 0 0 0,-4 0 0 0 0,-2-2 0 0 0,-2 1 0 0 0,-1 0 0 0 0,-1 0 0 0 0,5 0 0 0 0,6 0 0 0 0,1-1 0 0 0,3 1 0 0 0,-1 0 0 0 0,2 0 0 0 0,-6-4 0 0 0,-8-1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6784 9350 16383 0 0,'4'0'0'0'0,"6"0"0"0"0,5 0 0 0 0,4 0 0 0 0,4 0 0 0 0,5 0 0 0 0,7 0 0 0 0,14 0 0 0 0,12 0 0 0 0,15 0 0 0 0,13 0 0 0 0,3 0 0 0 0,6 0 0 0 0,5 0 0 0 0,-4 0 0 0 0,-1 0 0 0 0,-6 0 0 0 0,-13 0 0 0 0,-4 0 0 0 0,-11 0 0 0 0,-3 0 0 0 0,5 0 0 0 0,-1 0 0 0 0,-7 0 0 0 0,-9 0 0 0 0,-9 0 0 0 0,-3 0 0 0 0,9 0 0 0 0,10 0 0 0 0,-2 0 0 0 0,0 0 0 0 0,6 0 0 0 0,7 0 0 0 0,-1 0 0 0 0,6 0 0 0 0,-2 0 0 0 0,5 0 0 0 0,-2 0 0 0 0,3 5 0 0 0,-3 0 0 0 0,7 0 0 0 0,-2 0 0 0 0,-1 2 0 0 0,-2 5 0 0 0,4-1 0 0 0,0-1 0 0 0,-4-2 0 0 0,-7-3 0 0 0,-11-3 0 0 0,-2-1 0 0 0,-7 0 0 0 0,-7-2 0 0 0,-6 1 0 0 0,-5-1 0 0 0,-4 1 0 0 0,-5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0CE34E-5667-4A32-A6BA-10C7A552BC6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40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0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2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gb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 rtl="0">
              <a:lnSpc>
                <a:spcPct val="100000"/>
              </a:lnSpc>
            </a:pPr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n-gb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5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7.xml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microsoftstream.com/video/c1b01ce7-0363-46be-97e1-87efe321e555" TargetMode="External"/><Relationship Id="rId3" Type="http://schemas.openxmlformats.org/officeDocument/2006/relationships/hyperlink" Target="https://www.youtube.com/watch?v=aXpsCyXXMJE&amp;list=WL&amp;index=73" TargetMode="External"/><Relationship Id="rId7" Type="http://schemas.openxmlformats.org/officeDocument/2006/relationships/hyperlink" Target="https://github.com/chaitanyabaranwa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stackoverflow.com/questions/60671083/gridsearchcv-fitfailedwarning-estimator-fit-failed" TargetMode="External"/><Relationship Id="rId5" Type="http://schemas.openxmlformats.org/officeDocument/2006/relationships/hyperlink" Target="https://www.quora.com/What-is-the-difference-between-TfidfVectorizer-and-CountVectorizer-1?share=1" TargetMode="External"/><Relationship Id="rId4" Type="http://schemas.openxmlformats.org/officeDocument/2006/relationships/hyperlink" Target="https://scikit-learn.org/stable/modules/generated/sklearn.feature_extraction.text.TfidfVectoriz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r>
              <a:rPr lang="en-gb"/>
              <a:t>A real world spam email filter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gb" dirty="0"/>
              <a:t>Daniel 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686889"/>
          </a:xfrm>
        </p:spPr>
        <p:txBody>
          <a:bodyPr rtlCol="0"/>
          <a:lstStyle/>
          <a:p>
            <a:r>
              <a:rPr lang="en-gb" sz="6400" dirty="0"/>
              <a:t>Dataset</a:t>
            </a:r>
            <a:endParaRPr lang="en-US" sz="640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8545" y="458990"/>
            <a:ext cx="3448558" cy="3448558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29D888-5957-43F7-9B01-22AD83992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590" y="2846928"/>
            <a:ext cx="9687079" cy="387786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5315" y="784283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7667" y="2677555"/>
            <a:ext cx="2936876" cy="29368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FF6ACA-762E-4E1A-B26D-B431145C8B58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D2673-CF37-4655-8884-0E932B349202}"/>
              </a:ext>
            </a:extLst>
          </p:cNvPr>
          <p:cNvSpPr txBox="1"/>
          <p:nvPr/>
        </p:nvSpPr>
        <p:spPr>
          <a:xfrm>
            <a:off x="4867275" y="334327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026899-13D7-45EF-A1E7-09FBCA39A8F6}"/>
              </a:ext>
            </a:extLst>
          </p:cNvPr>
          <p:cNvSpPr txBox="1"/>
          <p:nvPr/>
        </p:nvSpPr>
        <p:spPr>
          <a:xfrm>
            <a:off x="552972" y="1419355"/>
            <a:ext cx="669500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Combined datasets: 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Balanced: roughly 45% spam, 55% ham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(5014 spam, 6364 ham)</a:t>
            </a: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46ECF6E-1937-4212-B2E3-E2F43AD7A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2413"/>
            <a:ext cx="670118" cy="1080000"/>
          </a:xfrm>
          <a:custGeom>
            <a:avLst/>
            <a:gdLst>
              <a:gd name="connsiteX0" fmla="*/ 130118 w 670118"/>
              <a:gd name="connsiteY0" fmla="*/ 0 h 1080000"/>
              <a:gd name="connsiteX1" fmla="*/ 670118 w 670118"/>
              <a:gd name="connsiteY1" fmla="*/ 540000 h 1080000"/>
              <a:gd name="connsiteX2" fmla="*/ 130118 w 670118"/>
              <a:gd name="connsiteY2" fmla="*/ 1080000 h 1080000"/>
              <a:gd name="connsiteX3" fmla="*/ 21289 w 670118"/>
              <a:gd name="connsiteY3" fmla="*/ 1069029 h 1080000"/>
              <a:gd name="connsiteX4" fmla="*/ 0 w 670118"/>
              <a:gd name="connsiteY4" fmla="*/ 1062421 h 1080000"/>
              <a:gd name="connsiteX5" fmla="*/ 0 w 670118"/>
              <a:gd name="connsiteY5" fmla="*/ 17579 h 1080000"/>
              <a:gd name="connsiteX6" fmla="*/ 21289 w 670118"/>
              <a:gd name="connsiteY6" fmla="*/ 10971 h 1080000"/>
              <a:gd name="connsiteX7" fmla="*/ 130118 w 670118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18" h="1080000">
                <a:moveTo>
                  <a:pt x="130118" y="0"/>
                </a:moveTo>
                <a:cubicBezTo>
                  <a:pt x="428352" y="0"/>
                  <a:pt x="670118" y="241766"/>
                  <a:pt x="670118" y="540000"/>
                </a:cubicBezTo>
                <a:cubicBezTo>
                  <a:pt x="670118" y="838234"/>
                  <a:pt x="428352" y="1080000"/>
                  <a:pt x="130118" y="1080000"/>
                </a:cubicBezTo>
                <a:cubicBezTo>
                  <a:pt x="92839" y="1080000"/>
                  <a:pt x="56442" y="1076223"/>
                  <a:pt x="21289" y="1069029"/>
                </a:cubicBezTo>
                <a:lnTo>
                  <a:pt x="0" y="1062421"/>
                </a:lnTo>
                <a:lnTo>
                  <a:pt x="0" y="17579"/>
                </a:lnTo>
                <a:lnTo>
                  <a:pt x="21289" y="10971"/>
                </a:lnTo>
                <a:cubicBezTo>
                  <a:pt x="56442" y="3778"/>
                  <a:pt x="92839" y="0"/>
                  <a:pt x="13011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7732478" cy="82385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/>
              <a:t>Algorithms</a:t>
            </a:r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19AF2A-3C22-4BC0-A8C5-A077AA201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7431" y="842413"/>
            <a:ext cx="762805" cy="734873"/>
            <a:chOff x="7950336" y="1300590"/>
            <a:chExt cx="762805" cy="734873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2A3E344-FE73-466B-9169-50D95B1DE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DEA66A1E-1BD8-4765-A717-BA220280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D12B08F5-F02D-4B4E-975E-C41ED7AA9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7B709FF-BFDC-4D26-9990-BC26F14D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695687" y="5744830"/>
            <a:ext cx="998223" cy="1262947"/>
          </a:xfrm>
          <a:custGeom>
            <a:avLst/>
            <a:gdLst>
              <a:gd name="connsiteX0" fmla="*/ 458223 w 998223"/>
              <a:gd name="connsiteY0" fmla="*/ 0 h 1262947"/>
              <a:gd name="connsiteX1" fmla="*/ 982597 w 998223"/>
              <a:gd name="connsiteY1" fmla="*/ 931034 h 1262947"/>
              <a:gd name="connsiteX2" fmla="*/ 987252 w 998223"/>
              <a:gd name="connsiteY2" fmla="*/ 938533 h 1262947"/>
              <a:gd name="connsiteX3" fmla="*/ 998223 w 998223"/>
              <a:gd name="connsiteY3" fmla="*/ 992947 h 1262947"/>
              <a:gd name="connsiteX4" fmla="*/ 458223 w 998223"/>
              <a:gd name="connsiteY4" fmla="*/ 1262947 h 1262947"/>
              <a:gd name="connsiteX5" fmla="*/ 448893 w 998223"/>
              <a:gd name="connsiteY5" fmla="*/ 1262476 h 1262947"/>
              <a:gd name="connsiteX6" fmla="*/ 0 w 998223"/>
              <a:gd name="connsiteY6" fmla="*/ 81358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223" h="1262947">
                <a:moveTo>
                  <a:pt x="458223" y="0"/>
                </a:moveTo>
                <a:lnTo>
                  <a:pt x="982597" y="931034"/>
                </a:lnTo>
                <a:lnTo>
                  <a:pt x="987252" y="938533"/>
                </a:lnTo>
                <a:cubicBezTo>
                  <a:pt x="994446" y="956109"/>
                  <a:pt x="998223" y="974307"/>
                  <a:pt x="998223" y="992947"/>
                </a:cubicBezTo>
                <a:cubicBezTo>
                  <a:pt x="998223" y="1142064"/>
                  <a:pt x="756457" y="1262947"/>
                  <a:pt x="458223" y="1262947"/>
                </a:cubicBezTo>
                <a:lnTo>
                  <a:pt x="448893" y="1262476"/>
                </a:lnTo>
                <a:lnTo>
                  <a:pt x="0" y="813583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F427B2B-E8F7-4FF7-AA4D-5801283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188044" y="6135961"/>
            <a:ext cx="540000" cy="976595"/>
          </a:xfrm>
          <a:custGeom>
            <a:avLst/>
            <a:gdLst>
              <a:gd name="connsiteX0" fmla="*/ 164903 w 540000"/>
              <a:gd name="connsiteY0" fmla="*/ 42436 h 976595"/>
              <a:gd name="connsiteX1" fmla="*/ 270000 w 540000"/>
              <a:gd name="connsiteY1" fmla="*/ 0 h 976595"/>
              <a:gd name="connsiteX2" fmla="*/ 540000 w 540000"/>
              <a:gd name="connsiteY2" fmla="*/ 540000 h 976595"/>
              <a:gd name="connsiteX3" fmla="*/ 539530 w 540000"/>
              <a:gd name="connsiteY3" fmla="*/ 549329 h 976595"/>
              <a:gd name="connsiteX4" fmla="*/ 112264 w 540000"/>
              <a:gd name="connsiteY4" fmla="*/ 976595 h 976595"/>
              <a:gd name="connsiteX5" fmla="*/ 79081 w 540000"/>
              <a:gd name="connsiteY5" fmla="*/ 921838 h 976595"/>
              <a:gd name="connsiteX6" fmla="*/ 0 w 540000"/>
              <a:gd name="connsiteY6" fmla="*/ 540000 h 976595"/>
              <a:gd name="connsiteX7" fmla="*/ 164903 w 540000"/>
              <a:gd name="connsiteY7" fmla="*/ 42436 h 97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976595">
                <a:moveTo>
                  <a:pt x="164903" y="42436"/>
                </a:moveTo>
                <a:cubicBezTo>
                  <a:pt x="197206" y="15110"/>
                  <a:pt x="232721" y="0"/>
                  <a:pt x="270000" y="0"/>
                </a:cubicBezTo>
                <a:cubicBezTo>
                  <a:pt x="419117" y="0"/>
                  <a:pt x="540000" y="241766"/>
                  <a:pt x="540000" y="540000"/>
                </a:cubicBezTo>
                <a:lnTo>
                  <a:pt x="539530" y="549329"/>
                </a:lnTo>
                <a:lnTo>
                  <a:pt x="112264" y="976595"/>
                </a:lnTo>
                <a:lnTo>
                  <a:pt x="79081" y="921838"/>
                </a:lnTo>
                <a:cubicBezTo>
                  <a:pt x="30221" y="824117"/>
                  <a:pt x="0" y="689117"/>
                  <a:pt x="0" y="540000"/>
                </a:cubicBezTo>
                <a:cubicBezTo>
                  <a:pt x="0" y="316324"/>
                  <a:pt x="67997" y="124412"/>
                  <a:pt x="164903" y="4243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DEF2F74-13CA-4AF7-BF6B-E09238699E7F}"/>
              </a:ext>
            </a:extLst>
          </p:cNvPr>
          <p:cNvSpPr txBox="1">
            <a:spLocks/>
          </p:cNvSpPr>
          <p:nvPr/>
        </p:nvSpPr>
        <p:spPr>
          <a:xfrm>
            <a:off x="550863" y="1582276"/>
            <a:ext cx="6215718" cy="4794083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err="1">
                <a:solidFill>
                  <a:schemeClr val="tx1"/>
                </a:solidFill>
              </a:rPr>
              <a:t>scikitlearn</a:t>
            </a:r>
            <a:r>
              <a:rPr lang="en-GB" sz="2800" dirty="0">
                <a:solidFill>
                  <a:schemeClr val="tx1"/>
                </a:solidFill>
              </a:rPr>
              <a:t>-implemented: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SVM classifier aka SVC() (with radial basis kernel)</a:t>
            </a:r>
            <a:endParaRPr lang="en-GB">
              <a:solidFill>
                <a:schemeClr val="tx1"/>
              </a:solidFill>
            </a:endParaRPr>
          </a:p>
          <a:p>
            <a:r>
              <a:rPr lang="en-GB" sz="2800" dirty="0" err="1">
                <a:solidFill>
                  <a:schemeClr val="tx1"/>
                </a:solidFill>
              </a:rPr>
              <a:t>LinearSVM</a:t>
            </a:r>
            <a:r>
              <a:rPr lang="en-GB" sz="2800" dirty="0">
                <a:solidFill>
                  <a:schemeClr val="tx1"/>
                </a:solidFill>
              </a:rPr>
              <a:t> classifier (SVM with a linear kernel)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SGDClassifier</a:t>
            </a:r>
            <a:r>
              <a:rPr lang="en-US" sz="2800" dirty="0">
                <a:solidFill>
                  <a:schemeClr val="tx1"/>
                </a:solidFill>
              </a:rPr>
              <a:t> (stochastic gradient descent)</a:t>
            </a: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14BF901-46E3-4EA3-A35A-0868194286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68" r="60469" b="3298"/>
          <a:stretch/>
        </p:blipFill>
        <p:spPr>
          <a:xfrm>
            <a:off x="6813650" y="3769781"/>
            <a:ext cx="2827969" cy="2317191"/>
          </a:xfrm>
          <a:prstGeom prst="rect">
            <a:avLst/>
          </a:prstGeom>
        </p:spPr>
      </p:pic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39BE340-CAD4-4187-A866-E1D27BA3C3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08" t="12014" r="979" b="3887"/>
          <a:stretch/>
        </p:blipFill>
        <p:spPr>
          <a:xfrm>
            <a:off x="7728948" y="946083"/>
            <a:ext cx="3485444" cy="248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382261"/>
            <a:ext cx="9894168" cy="105966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Code: Data </a:t>
            </a:r>
            <a:r>
              <a:rPr lang="en-gb" dirty="0" err="1"/>
              <a:t>preprocessing</a:t>
            </a:r>
            <a:endParaRPr lang="en-US" dirty="0" err="1">
              <a:ea typeface="+mj-ea"/>
              <a:cs typeface="+mj-cs"/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7BE583D-154F-4113-B081-FF02B17EDE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2" t="24267" r="54354" b="11644"/>
          <a:stretch/>
        </p:blipFill>
        <p:spPr>
          <a:xfrm>
            <a:off x="5766755" y="1564765"/>
            <a:ext cx="6220387" cy="51888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414449-F8AA-4FE0-9802-07293F446AF1}"/>
              </a:ext>
            </a:extLst>
          </p:cNvPr>
          <p:cNvSpPr txBox="1">
            <a:spLocks/>
          </p:cNvSpPr>
          <p:nvPr/>
        </p:nvSpPr>
        <p:spPr>
          <a:xfrm>
            <a:off x="550863" y="1599996"/>
            <a:ext cx="4739299" cy="449282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GB" sz="2800" dirty="0">
              <a:solidFill>
                <a:schemeClr val="tx1"/>
              </a:solidFill>
            </a:endParaRPr>
          </a:p>
          <a:p>
            <a:pPr marL="457200" indent="-457200"/>
            <a:r>
              <a:rPr lang="en-GB" sz="2800" dirty="0">
                <a:solidFill>
                  <a:schemeClr val="tx1"/>
                </a:solidFill>
              </a:rPr>
              <a:t>Lowercase everything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/>
            <a:r>
              <a:rPr lang="en-GB" sz="2800" dirty="0">
                <a:solidFill>
                  <a:schemeClr val="tx1"/>
                </a:solidFill>
              </a:rPr>
              <a:t>Get</a:t>
            </a:r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 rid of punctuation, whitespace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/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Encode email addresses/links and symbols</a:t>
            </a:r>
            <a:endParaRPr lang="en-GB" sz="2800">
              <a:solidFill>
                <a:schemeClr val="tx1"/>
              </a:solidFill>
              <a:ea typeface="+mn-lt"/>
              <a:cs typeface="+mn-lt"/>
            </a:endParaRPr>
          </a:p>
          <a:p>
            <a:pPr marL="457200" indent="-457200"/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Perform word stemming</a:t>
            </a:r>
            <a:endParaRPr lang="en-GB" sz="280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13576"/>
            <a:ext cx="9894168" cy="105966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 steps</a:t>
            </a:r>
            <a:endParaRPr lang="en-GB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493479-FE9A-4F77-B121-FC7075E9CC54}"/>
              </a:ext>
            </a:extLst>
          </p:cNvPr>
          <p:cNvSpPr txBox="1">
            <a:spLocks/>
          </p:cNvSpPr>
          <p:nvPr/>
        </p:nvSpPr>
        <p:spPr>
          <a:xfrm>
            <a:off x="550863" y="1767009"/>
            <a:ext cx="11378092" cy="4235148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</a:rPr>
              <a:t>1. Split dataset 75-25 (</a:t>
            </a:r>
            <a:r>
              <a:rPr lang="en-GB" sz="2800" dirty="0" err="1">
                <a:solidFill>
                  <a:srgbClr val="FF0000"/>
                </a:solidFill>
                <a:ea typeface="+mn-lt"/>
                <a:cs typeface="+mn-lt"/>
              </a:rPr>
              <a:t>sklearn</a:t>
            </a:r>
            <a:r>
              <a:rPr lang="en-GB" sz="2800" dirty="0" err="1">
                <a:solidFill>
                  <a:srgbClr val="FFC000"/>
                </a:solidFill>
                <a:ea typeface="+mn-lt"/>
                <a:cs typeface="+mn-lt"/>
              </a:rPr>
              <a:t>.model_selection</a:t>
            </a:r>
            <a:r>
              <a:rPr lang="en-GB" sz="2800" dirty="0" err="1">
                <a:solidFill>
                  <a:schemeClr val="tx1"/>
                </a:solidFill>
                <a:ea typeface="+mn-lt"/>
                <a:cs typeface="+mn-lt"/>
              </a:rPr>
              <a:t>.</a:t>
            </a:r>
            <a:r>
              <a:rPr lang="en-GB" sz="2800" dirty="0" err="1">
                <a:solidFill>
                  <a:srgbClr val="FFFF00"/>
                </a:solidFill>
                <a:ea typeface="+mn-lt"/>
                <a:cs typeface="+mn-lt"/>
              </a:rPr>
              <a:t>train_test_split</a:t>
            </a:r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  <a:endParaRPr lang="en-GB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</a:rPr>
              <a:t>2. Extract features I.e., word frequencies and importance in particular email (</a:t>
            </a:r>
            <a:r>
              <a:rPr lang="en-GB" sz="2800" dirty="0" err="1">
                <a:solidFill>
                  <a:srgbClr val="FF0000"/>
                </a:solidFill>
                <a:ea typeface="+mn-lt"/>
                <a:cs typeface="+mn-lt"/>
              </a:rPr>
              <a:t>sklearn</a:t>
            </a:r>
            <a:r>
              <a:rPr lang="en-GB" sz="2800" dirty="0" err="1">
                <a:solidFill>
                  <a:schemeClr val="tx1"/>
                </a:solidFill>
                <a:ea typeface="+mn-lt"/>
                <a:cs typeface="+mn-lt"/>
              </a:rPr>
              <a:t>.</a:t>
            </a:r>
            <a:r>
              <a:rPr lang="en-GB" sz="2800" dirty="0" err="1">
                <a:solidFill>
                  <a:srgbClr val="FFC000"/>
                </a:solidFill>
                <a:ea typeface="+mn-lt"/>
                <a:cs typeface="+mn-lt"/>
              </a:rPr>
              <a:t>feature_extraction</a:t>
            </a:r>
            <a:r>
              <a:rPr lang="en-GB" sz="2800" dirty="0" err="1">
                <a:solidFill>
                  <a:schemeClr val="tx1"/>
                </a:solidFill>
                <a:ea typeface="+mn-lt"/>
                <a:cs typeface="+mn-lt"/>
              </a:rPr>
              <a:t>.</a:t>
            </a:r>
            <a:r>
              <a:rPr lang="en-GB" sz="2800" dirty="0" err="1">
                <a:solidFill>
                  <a:srgbClr val="FFFF00"/>
                </a:solidFill>
                <a:ea typeface="+mn-lt"/>
                <a:cs typeface="+mn-lt"/>
              </a:rPr>
              <a:t>text.CountVectorizer</a:t>
            </a:r>
            <a:r>
              <a:rPr lang="en-GB" sz="2800" dirty="0">
                <a:solidFill>
                  <a:srgbClr val="FFFF00"/>
                </a:solidFill>
                <a:ea typeface="+mn-lt"/>
                <a:cs typeface="+mn-lt"/>
              </a:rPr>
              <a:t>, </a:t>
            </a:r>
            <a:r>
              <a:rPr lang="en-GB" sz="2800" dirty="0" err="1">
                <a:solidFill>
                  <a:srgbClr val="FFFF00"/>
                </a:solidFill>
                <a:ea typeface="+mn-lt"/>
                <a:cs typeface="+mn-lt"/>
              </a:rPr>
              <a:t>TfidfVectorizer</a:t>
            </a:r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3. Build and train models and tune hyperparameters</a:t>
            </a:r>
            <a:r>
              <a:rPr lang="en-GB" sz="2800" dirty="0">
                <a:ea typeface="+mn-lt"/>
                <a:cs typeface="+mn-lt"/>
              </a:rPr>
              <a:t> </a:t>
            </a:r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GB" sz="2800" dirty="0" err="1">
                <a:solidFill>
                  <a:srgbClr val="FF0000"/>
                </a:solidFill>
                <a:ea typeface="+mn-lt"/>
                <a:cs typeface="+mn-lt"/>
              </a:rPr>
              <a:t>sklearn</a:t>
            </a:r>
            <a:r>
              <a:rPr lang="en-GB" sz="2800" dirty="0" err="1">
                <a:solidFill>
                  <a:schemeClr val="tx1"/>
                </a:solidFill>
                <a:ea typeface="+mn-lt"/>
                <a:cs typeface="+mn-lt"/>
              </a:rPr>
              <a:t>.</a:t>
            </a:r>
            <a:r>
              <a:rPr lang="en-GB" sz="2800" dirty="0" err="1">
                <a:solidFill>
                  <a:srgbClr val="FFC000"/>
                </a:solidFill>
                <a:ea typeface="+mn-lt"/>
                <a:cs typeface="+mn-lt"/>
              </a:rPr>
              <a:t>model_selection</a:t>
            </a:r>
            <a:r>
              <a:rPr lang="en-GB" sz="2800" dirty="0" err="1">
                <a:solidFill>
                  <a:schemeClr val="tx1"/>
                </a:solidFill>
                <a:ea typeface="+mn-lt"/>
                <a:cs typeface="+mn-lt"/>
              </a:rPr>
              <a:t>.</a:t>
            </a:r>
            <a:r>
              <a:rPr lang="en-GB" sz="2800" dirty="0" err="1">
                <a:solidFill>
                  <a:srgbClr val="FFFF00"/>
                </a:solidFill>
                <a:ea typeface="+mn-lt"/>
                <a:cs typeface="+mn-lt"/>
              </a:rPr>
              <a:t>GridSearchCV</a:t>
            </a:r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4. Make some predictions and evaluate</a:t>
            </a:r>
            <a:r>
              <a:rPr lang="en-GB" sz="2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GB" sz="2800" dirty="0" err="1">
                <a:solidFill>
                  <a:srgbClr val="FF0000"/>
                </a:solidFill>
                <a:ea typeface="+mn-lt"/>
                <a:cs typeface="+mn-lt"/>
              </a:rPr>
              <a:t>sklearn</a:t>
            </a:r>
            <a:r>
              <a:rPr lang="en-GB" sz="2800" dirty="0" err="1">
                <a:solidFill>
                  <a:schemeClr val="tx1"/>
                </a:solidFill>
                <a:ea typeface="+mn-lt"/>
                <a:cs typeface="+mn-lt"/>
              </a:rPr>
              <a:t>.</a:t>
            </a:r>
            <a:r>
              <a:rPr lang="en-GB" sz="2800" dirty="0" err="1">
                <a:solidFill>
                  <a:srgbClr val="FFC000"/>
                </a:solidFill>
                <a:ea typeface="+mn-lt"/>
                <a:cs typeface="+mn-lt"/>
              </a:rPr>
              <a:t>metrics</a:t>
            </a:r>
            <a:r>
              <a:rPr lang="en-GB" sz="2800" dirty="0" err="1">
                <a:solidFill>
                  <a:schemeClr val="tx1"/>
                </a:solidFill>
                <a:ea typeface="+mn-lt"/>
                <a:cs typeface="+mn-lt"/>
              </a:rPr>
              <a:t>.</a:t>
            </a:r>
            <a:r>
              <a:rPr lang="en-GB" sz="2800" dirty="0" err="1">
                <a:solidFill>
                  <a:srgbClr val="FFFF00"/>
                </a:solidFill>
                <a:ea typeface="+mn-lt"/>
                <a:cs typeface="+mn-lt"/>
              </a:rPr>
              <a:t>confusion_matrix</a:t>
            </a:r>
            <a:r>
              <a:rPr lang="en-GB" sz="2800" dirty="0">
                <a:solidFill>
                  <a:srgbClr val="FFFF00"/>
                </a:solidFill>
                <a:ea typeface="+mn-lt"/>
                <a:cs typeface="+mn-lt"/>
              </a:rPr>
              <a:t>, </a:t>
            </a:r>
            <a:r>
              <a:rPr lang="en-GB" sz="2800" dirty="0" err="1">
                <a:solidFill>
                  <a:srgbClr val="FFFF00"/>
                </a:solidFill>
                <a:ea typeface="+mn-lt"/>
                <a:cs typeface="+mn-lt"/>
              </a:rPr>
              <a:t>classification_report</a:t>
            </a:r>
            <a:r>
              <a:rPr lang="en-GB" sz="2800" dirty="0">
                <a:solidFill>
                  <a:srgbClr val="FFFF00"/>
                </a:solidFill>
                <a:ea typeface="+mn-lt"/>
                <a:cs typeface="+mn-lt"/>
              </a:rPr>
              <a:t>, </a:t>
            </a:r>
            <a:r>
              <a:rPr lang="en-GB" sz="2800" dirty="0" err="1">
                <a:solidFill>
                  <a:srgbClr val="FFFF00"/>
                </a:solidFill>
                <a:ea typeface="+mn-lt"/>
                <a:cs typeface="+mn-lt"/>
              </a:rPr>
              <a:t>accuracy_score</a:t>
            </a:r>
            <a:r>
              <a:rPr lang="en-GB" sz="2800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930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13576"/>
            <a:ext cx="9894168" cy="891320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Feature extraction </a:t>
            </a:r>
            <a:r>
              <a:rPr lang="en-gb" sz="3100" dirty="0"/>
              <a:t>(and training)</a:t>
            </a:r>
            <a:endParaRPr lang="en-US" sz="31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493479-FE9A-4F77-B121-FC7075E9CC54}"/>
              </a:ext>
            </a:extLst>
          </p:cNvPr>
          <p:cNvSpPr txBox="1">
            <a:spLocks/>
          </p:cNvSpPr>
          <p:nvPr/>
        </p:nvSpPr>
        <p:spPr>
          <a:xfrm>
            <a:off x="550863" y="1767009"/>
            <a:ext cx="11378092" cy="4235148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CAF0B-6FE1-4158-892C-AAC82E13F7EA}"/>
              </a:ext>
            </a:extLst>
          </p:cNvPr>
          <p:cNvSpPr txBox="1"/>
          <p:nvPr/>
        </p:nvSpPr>
        <p:spPr>
          <a:xfrm>
            <a:off x="551121" y="1765005"/>
            <a:ext cx="7696200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cv = </a:t>
            </a:r>
            <a:r>
              <a:rPr lang="en-US" dirty="0" err="1">
                <a:latin typeface="Consolas"/>
              </a:rPr>
              <a:t>CountVectorizer</a:t>
            </a:r>
            <a:r>
              <a:rPr lang="en-US" dirty="0">
                <a:latin typeface="Consolas"/>
              </a:rPr>
              <a:t>()</a:t>
            </a:r>
          </a:p>
          <a:p>
            <a:r>
              <a:rPr lang="en-US" dirty="0">
                <a:latin typeface="Consolas"/>
              </a:rPr>
              <a:t>features = </a:t>
            </a:r>
            <a:r>
              <a:rPr lang="en-US" dirty="0" err="1">
                <a:latin typeface="Consolas"/>
              </a:rPr>
              <a:t>cv.fit_transform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x_train</a:t>
            </a:r>
            <a:r>
              <a:rPr lang="en-US" dirty="0">
                <a:latin typeface="Consolas"/>
              </a:rPr>
              <a:t>)</a:t>
            </a:r>
          </a:p>
          <a:p>
            <a:r>
              <a:rPr lang="en-US" dirty="0" err="1">
                <a:latin typeface="Consolas"/>
                <a:ea typeface="+mn-lt"/>
                <a:cs typeface="+mn-lt"/>
              </a:rPr>
              <a:t>model.fit</a:t>
            </a:r>
            <a:r>
              <a:rPr lang="en-US" dirty="0">
                <a:latin typeface="Consolas"/>
                <a:ea typeface="+mn-lt"/>
                <a:cs typeface="+mn-lt"/>
              </a:rPr>
              <a:t>(features, </a:t>
            </a:r>
            <a:r>
              <a:rPr lang="en-US" dirty="0" err="1">
                <a:latin typeface="Consolas"/>
                <a:ea typeface="+mn-lt"/>
                <a:cs typeface="+mn-lt"/>
              </a:rPr>
              <a:t>y_train</a:t>
            </a:r>
            <a:r>
              <a:rPr lang="en-US" dirty="0">
                <a:latin typeface="Consolas"/>
                <a:ea typeface="+mn-lt"/>
                <a:cs typeface="+mn-lt"/>
              </a:rPr>
              <a:t>)</a:t>
            </a:r>
            <a:endParaRPr lang="en-US" dirty="0">
              <a:latin typeface="Consolas"/>
            </a:endParaRPr>
          </a:p>
          <a:p>
            <a:r>
              <a:rPr lang="en-US" dirty="0">
                <a:ea typeface="+mn-lt"/>
                <a:cs typeface="+mn-lt"/>
              </a:rPr>
              <a:t>  </a:t>
            </a:r>
            <a:endParaRPr lang="en-US">
              <a:ea typeface="+mn-lt"/>
              <a:cs typeface="+mn-lt"/>
            </a:endParaRPr>
          </a:p>
          <a:p>
            <a:r>
              <a:rPr lang="en-GB" sz="2800" dirty="0">
                <a:ea typeface="+mn-lt"/>
                <a:cs typeface="+mn-lt"/>
              </a:rPr>
              <a:t>All about turning words into numbers.</a:t>
            </a:r>
            <a:endParaRPr lang="en-GB" sz="2800" dirty="0"/>
          </a:p>
          <a:p>
            <a:endParaRPr lang="en-GB" sz="2800" dirty="0">
              <a:ea typeface="+mn-lt"/>
              <a:cs typeface="+mn-lt"/>
            </a:endParaRPr>
          </a:p>
          <a:p>
            <a:endParaRPr lang="en-GB" sz="2800" dirty="0"/>
          </a:p>
          <a:p>
            <a:r>
              <a:rPr lang="en-GB" dirty="0"/>
              <a:t>Example email:</a:t>
            </a:r>
          </a:p>
          <a:p>
            <a:r>
              <a:rPr lang="en-GB" sz="2800" dirty="0"/>
              <a:t>"evil horizon of problem queen"</a:t>
            </a:r>
          </a:p>
          <a:p>
            <a:r>
              <a:rPr lang="en-US" dirty="0"/>
              <a:t>Turns to something like:</a:t>
            </a:r>
          </a:p>
          <a:p>
            <a:r>
              <a:rPr lang="en-US" sz="2800" dirty="0"/>
              <a:t>"{0: "1,0,1,1,0", 1:"1,0,0,0,1", 2:"0,1,0,1,0"}"</a:t>
            </a:r>
          </a:p>
          <a:p>
            <a:r>
              <a:rPr lang="en-US" dirty="0"/>
              <a:t>This can be plotted and </a:t>
            </a:r>
            <a:r>
              <a:rPr lang="en-US" dirty="0" err="1"/>
              <a:t>visualised</a:t>
            </a:r>
            <a:r>
              <a:rPr lang="en-US" dirty="0"/>
              <a:t>.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2010E7A-9D11-48FD-8A8E-E3D4ABF26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276" y="3960120"/>
            <a:ext cx="3693090" cy="19231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FCB02A-98BB-4453-A3AA-218546309690}"/>
                  </a:ext>
                </a:extLst>
              </p14:cNvPr>
              <p14:cNvContentPartPr/>
              <p14:nvPr/>
            </p14:nvContentPartPr>
            <p14:xfrm>
              <a:off x="5018239" y="1687595"/>
              <a:ext cx="3076575" cy="428625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FCB02A-98BB-4453-A3AA-2185463096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0603" y="1669975"/>
                <a:ext cx="3112207" cy="464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166F90-E3DF-42FE-9611-CA5BD7D0AAD3}"/>
                  </a:ext>
                </a:extLst>
              </p14:cNvPr>
              <p14:cNvContentPartPr/>
              <p14:nvPr/>
            </p14:nvContentPartPr>
            <p14:xfrm>
              <a:off x="4935332" y="1928486"/>
              <a:ext cx="390525" cy="21907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166F90-E3DF-42FE-9611-CA5BD7D0AA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7679" y="1910904"/>
                <a:ext cx="426191" cy="253888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E9AF292-1BC5-4537-96DB-AAFF002DA230}"/>
              </a:ext>
            </a:extLst>
          </p:cNvPr>
          <p:cNvSpPr txBox="1"/>
          <p:nvPr/>
        </p:nvSpPr>
        <p:spPr>
          <a:xfrm>
            <a:off x="7962596" y="1368711"/>
            <a:ext cx="321814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X represents emails, train represents </a:t>
            </a:r>
            <a:r>
              <a:rPr lang="en-US" dirty="0" err="1">
                <a:latin typeface="Consolas"/>
              </a:rPr>
              <a:t>trainingset</a:t>
            </a: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Y represents ham/spam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C518AA-2AF9-44B9-8C0C-3D17670FD771}"/>
                  </a:ext>
                </a:extLst>
              </p14:cNvPr>
              <p14:cNvContentPartPr/>
              <p14:nvPr/>
            </p14:nvContentPartPr>
            <p14:xfrm>
              <a:off x="3348103" y="2648732"/>
              <a:ext cx="4305300" cy="20955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C518AA-2AF9-44B9-8C0C-3D17670FD7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30094" y="2631387"/>
                <a:ext cx="4340958" cy="244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83A9B-AF16-4941-9238-29F7B8AAD498}"/>
                  </a:ext>
                </a:extLst>
              </p14:cNvPr>
              <p14:cNvContentPartPr/>
              <p14:nvPr/>
            </p14:nvContentPartPr>
            <p14:xfrm>
              <a:off x="3327225" y="2543927"/>
              <a:ext cx="257175" cy="180975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83A9B-AF16-4941-9238-29F7B8AAD4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09867" y="2525647"/>
                <a:ext cx="292244" cy="2171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407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smtClean="0"/>
              <a:pPr rtl="0"/>
              <a:t>7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19" name="Title 14">
            <a:extLst>
              <a:ext uri="{FF2B5EF4-FFF2-40B4-BE49-F238E27FC236}">
                <a16:creationId xmlns:a16="http://schemas.microsoft.com/office/drawing/2014/main" id="{CA4CBC9A-06EC-40D6-BD8C-C74C66840EEE}"/>
              </a:ext>
            </a:extLst>
          </p:cNvPr>
          <p:cNvSpPr txBox="1">
            <a:spLocks/>
          </p:cNvSpPr>
          <p:nvPr/>
        </p:nvSpPr>
        <p:spPr>
          <a:xfrm>
            <a:off x="550863" y="413576"/>
            <a:ext cx="9894168" cy="87359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6400"/>
              <a:t>Results</a:t>
            </a:r>
            <a:endParaRPr lang="en-US"/>
          </a:p>
        </p:txBody>
      </p:sp>
      <p:pic>
        <p:nvPicPr>
          <p:cNvPr id="21" name="Picture 23" descr="Calendar&#10;&#10;Description automatically generated">
            <a:extLst>
              <a:ext uri="{FF2B5EF4-FFF2-40B4-BE49-F238E27FC236}">
                <a16:creationId xmlns:a16="http://schemas.microsoft.com/office/drawing/2014/main" id="{5D9F7217-F0B6-4715-B91D-AFC1CF82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54" y="4474288"/>
            <a:ext cx="5268434" cy="1692844"/>
          </a:xfrm>
          <a:prstGeom prst="rect">
            <a:avLst/>
          </a:prstGeom>
        </p:spPr>
      </p:pic>
      <p:pic>
        <p:nvPicPr>
          <p:cNvPr id="24" name="Picture 28" descr="A picture containing calendar&#10;&#10;Description automatically generated">
            <a:extLst>
              <a:ext uri="{FF2B5EF4-FFF2-40B4-BE49-F238E27FC236}">
                <a16:creationId xmlns:a16="http://schemas.microsoft.com/office/drawing/2014/main" id="{5A920219-1233-4B52-92AD-505899587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22" y="1446578"/>
            <a:ext cx="7005084" cy="2431985"/>
          </a:xfrm>
          <a:prstGeom prst="rect">
            <a:avLst/>
          </a:prstGeom>
        </p:spPr>
      </p:pic>
      <p:pic>
        <p:nvPicPr>
          <p:cNvPr id="29" name="Picture 2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F9641BD-8630-4B53-BB77-0A73087A2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656" y="2373959"/>
            <a:ext cx="5268433" cy="18442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EB560C1-6FB8-4329-8C87-CCCD5FD14FDF}"/>
                  </a:ext>
                </a:extLst>
              </p14:cNvPr>
              <p14:cNvContentPartPr/>
              <p14:nvPr/>
            </p14:nvContentPartPr>
            <p14:xfrm>
              <a:off x="2404914" y="2670921"/>
              <a:ext cx="600075" cy="2667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EB560C1-6FB8-4329-8C87-CCCD5FD14F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7055" y="2653309"/>
                <a:ext cx="635437" cy="302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5D25670-93D4-4F41-B257-58833F5B7532}"/>
                  </a:ext>
                </a:extLst>
              </p14:cNvPr>
              <p14:cNvContentPartPr/>
              <p14:nvPr/>
            </p14:nvContentPartPr>
            <p14:xfrm>
              <a:off x="855034" y="1785383"/>
              <a:ext cx="323850" cy="1905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5D25670-93D4-4F41-B257-58833F5B75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184" y="1766707"/>
                <a:ext cx="359914" cy="56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5493230-E0BA-4544-A159-DD06B34F4C65}"/>
                  </a:ext>
                </a:extLst>
              </p14:cNvPr>
              <p14:cNvContentPartPr/>
              <p14:nvPr/>
            </p14:nvContentPartPr>
            <p14:xfrm>
              <a:off x="1865127" y="3814429"/>
              <a:ext cx="1209675" cy="28575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5493230-E0BA-4544-A159-DD06B34F4C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7444" y="3795874"/>
                <a:ext cx="1245402" cy="65314"/>
              </a:xfrm>
              <a:prstGeom prst="rect">
                <a:avLst/>
              </a:prstGeom>
            </p:spPr>
          </p:pic>
        </mc:Fallback>
      </mc:AlternateContent>
      <p:pic>
        <p:nvPicPr>
          <p:cNvPr id="64" name="Picture 64" descr="Diagram&#10;&#10;Description automatically generated">
            <a:extLst>
              <a:ext uri="{FF2B5EF4-FFF2-40B4-BE49-F238E27FC236}">
                <a16:creationId xmlns:a16="http://schemas.microsoft.com/office/drawing/2014/main" id="{270A2D69-DC83-4054-BC51-10B8D01735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1121" y="4077592"/>
            <a:ext cx="4692502" cy="223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smtClean="0"/>
              <a:pPr rtl="0"/>
              <a:t>8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19" name="Title 14">
            <a:extLst>
              <a:ext uri="{FF2B5EF4-FFF2-40B4-BE49-F238E27FC236}">
                <a16:creationId xmlns:a16="http://schemas.microsoft.com/office/drawing/2014/main" id="{CA4CBC9A-06EC-40D6-BD8C-C74C66840EEE}"/>
              </a:ext>
            </a:extLst>
          </p:cNvPr>
          <p:cNvSpPr txBox="1">
            <a:spLocks/>
          </p:cNvSpPr>
          <p:nvPr/>
        </p:nvSpPr>
        <p:spPr>
          <a:xfrm>
            <a:off x="550863" y="413576"/>
            <a:ext cx="9894168" cy="87359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6400"/>
              <a:t>Lessons learnt</a:t>
            </a:r>
            <a:endParaRPr lang="en-GB" sz="6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7BBFDDD-F865-433A-9405-4403507223E8}"/>
              </a:ext>
            </a:extLst>
          </p:cNvPr>
          <p:cNvSpPr txBox="1">
            <a:spLocks/>
          </p:cNvSpPr>
          <p:nvPr/>
        </p:nvSpPr>
        <p:spPr>
          <a:xfrm>
            <a:off x="550863" y="1616382"/>
            <a:ext cx="11378092" cy="505030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- Kernel trick:  When a kernel transforms data looking for an adequate hyperplane it only calculates relationships between points rather than carrying out dimensional transformations leading to quicker training.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- Apply PCA after feature extraction to reduce the complexity of my model and increase accuracy.  The fact that every word had its own array of word </a:t>
            </a:r>
            <a:r>
              <a:rPr lang="en-GB" dirty="0" err="1">
                <a:solidFill>
                  <a:schemeClr val="tx1"/>
                </a:solidFill>
              </a:rPr>
              <a:t>freqs</a:t>
            </a:r>
            <a:r>
              <a:rPr lang="en-GB" dirty="0">
                <a:solidFill>
                  <a:schemeClr val="tx1"/>
                </a:solidFill>
              </a:rPr>
              <a:t> made models slow to train.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- According to SKL: Use </a:t>
            </a:r>
            <a:r>
              <a:rPr lang="en-GB" dirty="0" err="1">
                <a:solidFill>
                  <a:schemeClr val="tx1"/>
                </a:solidFill>
              </a:rPr>
              <a:t>LinearSVC</a:t>
            </a:r>
            <a:r>
              <a:rPr lang="en-GB" dirty="0">
                <a:solidFill>
                  <a:schemeClr val="tx1"/>
                </a:solidFill>
              </a:rPr>
              <a:t> or </a:t>
            </a:r>
            <a:r>
              <a:rPr lang="en-GB" dirty="0" err="1">
                <a:solidFill>
                  <a:schemeClr val="tx1"/>
                </a:solidFill>
              </a:rPr>
              <a:t>SGDClassifier</a:t>
            </a:r>
            <a:r>
              <a:rPr lang="en-GB" dirty="0">
                <a:solidFill>
                  <a:schemeClr val="tx1"/>
                </a:solidFill>
              </a:rPr>
              <a:t> if dataset is large.  According to Saad: Neural Nets might be better.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- SVMs show high accuracy with small datasets (complete opposite with NNs)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- Know your data. I split the dataset manually and ended up testing model on 100% spam part of dataset, leading to low accuracy.</a:t>
            </a:r>
          </a:p>
        </p:txBody>
      </p:sp>
    </p:spTree>
    <p:extLst>
      <p:ext uri="{BB962C8B-B14F-4D97-AF65-F5344CB8AC3E}">
        <p14:creationId xmlns:p14="http://schemas.microsoft.com/office/powerpoint/2010/main" val="236537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smtClean="0"/>
              <a:pPr rtl="0"/>
              <a:t>9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19" name="Title 14">
            <a:extLst>
              <a:ext uri="{FF2B5EF4-FFF2-40B4-BE49-F238E27FC236}">
                <a16:creationId xmlns:a16="http://schemas.microsoft.com/office/drawing/2014/main" id="{CA4CBC9A-06EC-40D6-BD8C-C74C66840EEE}"/>
              </a:ext>
            </a:extLst>
          </p:cNvPr>
          <p:cNvSpPr txBox="1">
            <a:spLocks/>
          </p:cNvSpPr>
          <p:nvPr/>
        </p:nvSpPr>
        <p:spPr>
          <a:xfrm>
            <a:off x="550863" y="413576"/>
            <a:ext cx="9894168" cy="87359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6400"/>
              <a:t>Resources used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7BBFDDD-F865-433A-9405-4403507223E8}"/>
              </a:ext>
            </a:extLst>
          </p:cNvPr>
          <p:cNvSpPr txBox="1">
            <a:spLocks/>
          </p:cNvSpPr>
          <p:nvPr/>
        </p:nvSpPr>
        <p:spPr>
          <a:xfrm>
            <a:off x="550863" y="1616382"/>
            <a:ext cx="11378092" cy="5050309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- YouTube tutorials like: 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https://www.youtube.com/watch?v=aXpsCyXXMJE&amp;list=WL&amp;index=73</a:t>
            </a:r>
            <a:endParaRPr lang="en-GB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- The </a:t>
            </a:r>
            <a:r>
              <a:rPr lang="en-GB" dirty="0" err="1">
                <a:solidFill>
                  <a:schemeClr val="tx1"/>
                </a:solidFill>
                <a:ea typeface="+mn-lt"/>
                <a:cs typeface="+mn-lt"/>
              </a:rPr>
              <a:t>scikitlearn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 documentation e.g. 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https://scikit-learn.org/stable/modules/generated/sklearn.feature_extraction.text.TfidfVectorizer.html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- Explanations from Quora: 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https://www.quora.com/What-is-the-difference-between-TfidfVectorizer-and-CountVectorizer-1?share=1</a:t>
            </a:r>
            <a:endParaRPr lang="en-GB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- Code help from </a:t>
            </a:r>
            <a:r>
              <a:rPr lang="en-GB" dirty="0" err="1">
                <a:solidFill>
                  <a:schemeClr val="tx1"/>
                </a:solidFill>
              </a:rPr>
              <a:t>StackOverflow</a:t>
            </a:r>
            <a:r>
              <a:rPr lang="en-GB" dirty="0">
                <a:solidFill>
                  <a:schemeClr val="tx1"/>
                </a:solidFill>
              </a:rPr>
              <a:t>: 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https://stackoverflow.com/questions/60671083/gridsearchcv-fitfailedwarning-estimator-fit-failed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- Existing code I found on GitHub: </a:t>
            </a:r>
            <a:r>
              <a:rPr lang="en-GB" dirty="0">
                <a:ea typeface="+mn-lt"/>
                <a:cs typeface="+mn-lt"/>
                <a:hlinkClick r:id="rId7"/>
              </a:rPr>
              <a:t>https://github.com/chaitanyabaranwal/</a:t>
            </a:r>
            <a:endParaRPr lang="en-GB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- AI Bootcamp W4D5 recording on Microsoft Stream: 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https://web.microsoftstream.com/video/c1b01ce7-0363-46be-97e1-87efe321e555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9538864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76BC85-9361-4044-951E-1D698143E5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163FB7-958F-4794-B3EE-EC8933868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128D9D-8887-4AE7-BD39-EBCD268E911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TM33713516</Template>
  <TotalTime>0</TotalTime>
  <Words>613</Words>
  <Application>Microsoft Office PowerPoint</Application>
  <PresentationFormat>Widescreen</PresentationFormat>
  <Paragraphs>119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3DFloatVTI</vt:lpstr>
      <vt:lpstr>A real world spam email filter</vt:lpstr>
      <vt:lpstr>Dataset</vt:lpstr>
      <vt:lpstr>Algorithms</vt:lpstr>
      <vt:lpstr>Code: Data preprocessing</vt:lpstr>
      <vt:lpstr>The steps</vt:lpstr>
      <vt:lpstr>Feature extraction (and training)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440</cp:revision>
  <dcterms:created xsi:type="dcterms:W3CDTF">2021-12-16T16:23:41Z</dcterms:created>
  <dcterms:modified xsi:type="dcterms:W3CDTF">2021-12-16T21:25:34Z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