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319" r:id="rId2"/>
    <p:sldId id="495" r:id="rId3"/>
    <p:sldId id="497" r:id="rId4"/>
    <p:sldId id="498" r:id="rId5"/>
    <p:sldId id="499" r:id="rId6"/>
    <p:sldId id="501" r:id="rId7"/>
    <p:sldId id="502" r:id="rId8"/>
    <p:sldId id="503" r:id="rId9"/>
    <p:sldId id="506" r:id="rId10"/>
    <p:sldId id="330" r:id="rId11"/>
    <p:sldId id="505" r:id="rId12"/>
    <p:sldId id="494" r:id="rId13"/>
    <p:sldId id="504" r:id="rId14"/>
    <p:sldId id="374" r:id="rId15"/>
    <p:sldId id="493" r:id="rId1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3C5"/>
    <a:srgbClr val="B2BEBE"/>
    <a:srgbClr val="A30A0A"/>
    <a:srgbClr val="6E1516"/>
    <a:srgbClr val="165775"/>
    <a:srgbClr val="A71518"/>
    <a:srgbClr val="339BCC"/>
    <a:srgbClr val="E32024"/>
    <a:srgbClr val="C9484B"/>
    <a:srgbClr val="7A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2" autoAdjust="0"/>
    <p:restoredTop sz="96934" autoAdjust="0"/>
  </p:normalViewPr>
  <p:slideViewPr>
    <p:cSldViewPr snapToGrid="0">
      <p:cViewPr>
        <p:scale>
          <a:sx n="150" d="100"/>
          <a:sy n="150" d="100"/>
        </p:scale>
        <p:origin x="-720" y="-1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280"/>
    </p:cViewPr>
  </p:sorterViewPr>
  <p:notesViewPr>
    <p:cSldViewPr>
      <p:cViewPr varScale="1">
        <p:scale>
          <a:sx n="140" d="100"/>
          <a:sy n="140" d="100"/>
        </p:scale>
        <p:origin x="-4584" y="-11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331799B8-3223-4E55-87BA-A009D2A969D1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E27F9358-9E7D-42A8-A2A6-BDB2385AE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2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B3DB610C-3484-4D48-B2E2-62FC89CEA5D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30F53A81-551D-4C23-82F6-D56461A6A4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7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failover a healthy node!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failover a healthy node!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failover a healthy node!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failover a healthy node!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failover a healthy node!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on of</a:t>
            </a:r>
            <a:r>
              <a:rPr lang="en-US" baseline="0" dirty="0" smtClean="0"/>
              <a:t> these can determined the number of nodes</a:t>
            </a:r>
          </a:p>
          <a:p>
            <a:r>
              <a:rPr lang="en-US" baseline="0" dirty="0" smtClean="0"/>
              <a:t>Data sets, work load,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what is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, why we need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 and how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 works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Xdcr</a:t>
            </a:r>
            <a:r>
              <a:rPr lang="en-US" baseline="0" dirty="0" smtClean="0"/>
              <a:t> is cross data center replication, allow you to replicate data from one data center to another</a:t>
            </a:r>
          </a:p>
          <a:p>
            <a:r>
              <a:rPr lang="en-US" baseline="0" dirty="0" smtClean="0"/>
              <a:t>Why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reasons, performance and </a:t>
            </a:r>
            <a:r>
              <a:rPr lang="en-US" baseline="0" dirty="0" err="1" smtClean="0"/>
              <a:t>availablility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example, when you create application on top of </a:t>
            </a:r>
            <a:r>
              <a:rPr lang="en-US" baseline="0" dirty="0" err="1" smtClean="0"/>
              <a:t>cb</a:t>
            </a:r>
            <a:r>
              <a:rPr lang="en-US" baseline="0" dirty="0" smtClean="0"/>
              <a:t>, you may want to your </a:t>
            </a:r>
            <a:r>
              <a:rPr lang="en-US" baseline="0" dirty="0" err="1" smtClean="0"/>
              <a:t>applicatoin</a:t>
            </a:r>
            <a:r>
              <a:rPr lang="en-US" baseline="0" dirty="0" smtClean="0"/>
              <a:t> 24 hours 7 days online, and you may want to have your users around the world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 you can create multiple data center around the world, the </a:t>
            </a:r>
            <a:r>
              <a:rPr lang="en-US" baseline="0" dirty="0" err="1" smtClean="0"/>
              <a:t>benefity</a:t>
            </a:r>
            <a:r>
              <a:rPr lang="en-US" baseline="0" dirty="0" smtClean="0"/>
              <a:t> is 1 users can access data at the nearest data center to improve users-experience</a:t>
            </a:r>
          </a:p>
          <a:p>
            <a:r>
              <a:rPr lang="en-US" baseline="0" dirty="0" err="1" smtClean="0"/>
              <a:t>Seonc</a:t>
            </a:r>
            <a:r>
              <a:rPr lang="en-US" baseline="0" dirty="0" smtClean="0"/>
              <a:t>, in case some bad things happen, say the whole datacenter </a:t>
            </a:r>
            <a:r>
              <a:rPr lang="en-US" baseline="0" dirty="0" err="1" smtClean="0"/>
              <a:t>lsost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powner</a:t>
            </a:r>
            <a:r>
              <a:rPr lang="en-US" baseline="0" dirty="0" smtClean="0"/>
              <a:t>, you wont lose your data completely, you have backup datacenter in another place, , after original dc comes back, you can restore the original datacenter the backup data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some basics about </a:t>
            </a:r>
            <a:r>
              <a:rPr lang="en-US" baseline="0" dirty="0" err="1" smtClean="0"/>
              <a:t>xdcr</a:t>
            </a:r>
            <a:endParaRPr lang="en-US" baseline="0" dirty="0" smtClean="0"/>
          </a:p>
          <a:p>
            <a:r>
              <a:rPr lang="en-US" baseline="0" dirty="0" smtClean="0"/>
              <a:t> per bucket basis: you can have multiple buckets on the same </a:t>
            </a:r>
            <a:r>
              <a:rPr lang="en-US" baseline="0" dirty="0" err="1" smtClean="0"/>
              <a:t>clsuters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rcreate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replciations</a:t>
            </a:r>
            <a:r>
              <a:rPr lang="en-US" baseline="0" dirty="0" smtClean="0"/>
              <a:t> on top of each bucket, you can also create multiple replications on the same bucket, to different clusters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Active-active, remember in </a:t>
            </a:r>
            <a:r>
              <a:rPr lang="en-US" baseline="0" dirty="0" err="1" smtClean="0"/>
              <a:t>ccb</a:t>
            </a:r>
            <a:r>
              <a:rPr lang="en-US" baseline="0" dirty="0" smtClean="0"/>
              <a:t>, in for every key we put it in different places, one on active and you can create some replicas to backup the key in the same cluster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Xdcr</a:t>
            </a:r>
            <a:r>
              <a:rPr lang="en-US" baseline="0" dirty="0" smtClean="0"/>
              <a:t> is active-active, that means we replicate from one active </a:t>
            </a:r>
            <a:r>
              <a:rPr lang="en-US" baseline="0" dirty="0" err="1" smtClean="0"/>
              <a:t>vbucket</a:t>
            </a:r>
            <a:r>
              <a:rPr lang="en-US" baseline="0" dirty="0" smtClean="0"/>
              <a:t> to another active </a:t>
            </a:r>
            <a:r>
              <a:rPr lang="en-US" baseline="0" dirty="0" err="1" smtClean="0"/>
              <a:t>vbucket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Xdcrm</a:t>
            </a:r>
            <a:r>
              <a:rPr lang="en-US" baseline="0" dirty="0" smtClean="0"/>
              <a:t> if you </a:t>
            </a:r>
            <a:r>
              <a:rPr lang="en-US" baseline="0" dirty="0" err="1" smtClean="0"/>
              <a:t>lookin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, each </a:t>
            </a:r>
            <a:r>
              <a:rPr lang="en-US" baseline="0" dirty="0" err="1" smtClean="0"/>
              <a:t>vbucket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actualy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repciate</a:t>
            </a:r>
            <a:r>
              <a:rPr lang="en-US" baseline="0" dirty="0" smtClean="0"/>
              <a:t> own, once </a:t>
            </a:r>
            <a:r>
              <a:rPr lang="en-US" baseline="0" dirty="0" err="1" smtClean="0"/>
              <a:t>repliation</a:t>
            </a:r>
            <a:r>
              <a:rPr lang="en-US" baseline="0" dirty="0" smtClean="0"/>
              <a:t> starts there is  </a:t>
            </a:r>
            <a:r>
              <a:rPr lang="en-US" baseline="0" dirty="0" err="1" smtClean="0"/>
              <a:t>noc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enterialized</a:t>
            </a:r>
            <a:r>
              <a:rPr lang="en-US" baseline="0" dirty="0" smtClean="0"/>
              <a:t> bottleneck to </a:t>
            </a:r>
            <a:r>
              <a:rPr lang="en-US" baseline="0" dirty="0" err="1" smtClean="0"/>
              <a:t>syncrhouize</a:t>
            </a:r>
            <a:r>
              <a:rPr lang="en-US" baseline="0" dirty="0" smtClean="0"/>
              <a:t> each </a:t>
            </a:r>
            <a:r>
              <a:rPr lang="en-US" baseline="0" dirty="0" err="1" smtClean="0"/>
              <a:t>vbucket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replcation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That means </a:t>
            </a:r>
            <a:r>
              <a:rPr lang="en-US" baseline="0" dirty="0" err="1" smtClean="0"/>
              <a:t>ifyou</a:t>
            </a:r>
            <a:r>
              <a:rPr lang="en-US" baseline="0" dirty="0" smtClean="0"/>
              <a:t> have enough </a:t>
            </a:r>
            <a:r>
              <a:rPr lang="en-US" baseline="0" dirty="0" err="1" smtClean="0"/>
              <a:t>resouce</a:t>
            </a:r>
            <a:r>
              <a:rPr lang="en-US" baseline="0" dirty="0" smtClean="0"/>
              <a:t> resource, when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asddd</a:t>
            </a:r>
            <a:r>
              <a:rPr lang="en-US" baseline="0" dirty="0" smtClean="0"/>
              <a:t> ne node into </a:t>
            </a:r>
            <a:r>
              <a:rPr lang="en-US" baseline="0" dirty="0" err="1" smtClean="0"/>
              <a:t>lcuster</a:t>
            </a:r>
            <a:r>
              <a:rPr lang="en-US" baseline="0" dirty="0" smtClean="0"/>
              <a:t>, you </a:t>
            </a:r>
            <a:r>
              <a:rPr lang="en-US" baseline="0" dirty="0" err="1" smtClean="0"/>
              <a:t>seelinear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perofrmance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0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7270" y="698914"/>
            <a:ext cx="258580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 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Couchbase Server then Replicates the data out to memory in the other nodes</a:t>
            </a:r>
          </a:p>
          <a:p>
            <a:r>
              <a:rPr lang="en-US" dirty="0" smtClean="0"/>
              <a:t>4.  At the same time it is put the data into a write </a:t>
            </a:r>
            <a:r>
              <a:rPr lang="en-US" dirty="0" err="1" smtClean="0"/>
              <a:t>que</a:t>
            </a:r>
            <a:r>
              <a:rPr lang="en-US" dirty="0" smtClean="0"/>
              <a:t> to be persisted to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new</a:t>
            </a:r>
          </a:p>
          <a:p>
            <a:endParaRPr lang="en-US" dirty="0" smtClean="0"/>
          </a:p>
          <a:p>
            <a:r>
              <a:rPr lang="en-US" dirty="0" smtClean="0"/>
              <a:t>Basically three things, 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Direct </a:t>
            </a:r>
            <a:r>
              <a:rPr lang="en-US" dirty="0" err="1" smtClean="0"/>
              <a:t>replciation</a:t>
            </a:r>
            <a:r>
              <a:rPr lang="en-US" dirty="0" smtClean="0"/>
              <a:t> to </a:t>
            </a:r>
            <a:r>
              <a:rPr lang="en-US" dirty="0" err="1" smtClean="0"/>
              <a:t>memcached</a:t>
            </a:r>
            <a:r>
              <a:rPr lang="en-US" dirty="0" smtClean="0"/>
              <a:t>. In </a:t>
            </a:r>
          </a:p>
          <a:p>
            <a:pPr marL="0" indent="0">
              <a:buNone/>
            </a:pPr>
            <a:r>
              <a:rPr lang="en-US" dirty="0" smtClean="0"/>
              <a:t>pre-2.2, </a:t>
            </a:r>
            <a:r>
              <a:rPr lang="en-US" dirty="0" err="1" smtClean="0"/>
              <a:t>yif</a:t>
            </a:r>
            <a:r>
              <a:rPr lang="en-US" baseline="0" dirty="0" smtClean="0"/>
              <a:t> you </a:t>
            </a:r>
            <a:r>
              <a:rPr lang="en-US" baseline="0" dirty="0" err="1" smtClean="0"/>
              <a:t>loook</a:t>
            </a:r>
            <a:r>
              <a:rPr lang="en-US" baseline="0" dirty="0" smtClean="0"/>
              <a:t> into the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, you will see </a:t>
            </a:r>
            <a:r>
              <a:rPr lang="en-US" baseline="0" dirty="0" err="1" smtClean="0"/>
              <a:t>htat</a:t>
            </a:r>
            <a:r>
              <a:rPr lang="en-US" baseline="0" dirty="0" smtClean="0"/>
              <a:t> data are </a:t>
            </a:r>
            <a:r>
              <a:rPr lang="en-US" baseline="0" dirty="0" err="1" smtClean="0"/>
              <a:t>rpelciated</a:t>
            </a:r>
            <a:r>
              <a:rPr lang="en-US" baseline="0" dirty="0" smtClean="0"/>
              <a:t> over CAPI </a:t>
            </a:r>
            <a:r>
              <a:rPr lang="en-US" baseline="0" dirty="0" err="1" smtClean="0"/>
              <a:t>protocole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capi</a:t>
            </a:r>
            <a:r>
              <a:rPr lang="en-US" baseline="0" dirty="0" smtClean="0"/>
              <a:t> means couch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use two CAPI </a:t>
            </a:r>
            <a:r>
              <a:rPr lang="en-US" baseline="0" dirty="0" err="1" smtClean="0"/>
              <a:t>protocl</a:t>
            </a:r>
            <a:r>
              <a:rPr lang="en-US" baseline="0" dirty="0" smtClean="0"/>
              <a:t> commands, </a:t>
            </a:r>
            <a:r>
              <a:rPr lang="en-US" baseline="0" dirty="0" err="1" smtClean="0"/>
              <a:t>revs_diff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bulcksd</a:t>
            </a:r>
            <a:r>
              <a:rPr lang="en-US" baseline="0" dirty="0" smtClean="0"/>
              <a:t>-cl,  </a:t>
            </a:r>
            <a:r>
              <a:rPr lang="en-US" baseline="0" dirty="0" err="1" smtClean="0"/>
              <a:t>revs_diff</a:t>
            </a:r>
            <a:r>
              <a:rPr lang="en-US" baseline="0" dirty="0" smtClean="0"/>
              <a:t> means ….</a:t>
            </a:r>
          </a:p>
          <a:p>
            <a:pPr marL="0" indent="0">
              <a:buNone/>
            </a:pPr>
            <a:r>
              <a:rPr lang="en-US" baseline="0" dirty="0" err="1" smtClean="0"/>
              <a:t>Blucket_docs</a:t>
            </a: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Local translation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In .2.2, we skip this step, the source will directly use </a:t>
            </a:r>
            <a:r>
              <a:rPr lang="en-US" baseline="0" dirty="0" err="1" smtClean="0"/>
              <a:t>memcahced</a:t>
            </a:r>
            <a:r>
              <a:rPr lang="en-US" baseline="0" dirty="0" smtClean="0"/>
              <a:t> protocol</a:t>
            </a:r>
          </a:p>
          <a:p>
            <a:pPr marL="0" indent="0">
              <a:buNone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little more about new XDCR protocol </a:t>
            </a:r>
          </a:p>
          <a:p>
            <a:endParaRPr lang="en-US" baseline="0" dirty="0" smtClean="0"/>
          </a:p>
          <a:p>
            <a:r>
              <a:rPr lang="en-US" dirty="0" smtClean="0"/>
              <a:t>It is completely</a:t>
            </a:r>
            <a:r>
              <a:rPr lang="en-US" baseline="0" dirty="0" smtClean="0"/>
              <a:t> a data transport layer change, that means we only change way how send data to remote , but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protocl</a:t>
            </a:r>
            <a:r>
              <a:rPr lang="en-US" baseline="0" dirty="0" smtClean="0"/>
              <a:t> does not change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reaon</a:t>
            </a:r>
            <a:r>
              <a:rPr lang="en-US" baseline="0" dirty="0" smtClean="0"/>
              <a:t> is mostly performance, not functional, in pre-2.2 we use CAPI, we talk to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code at </a:t>
            </a:r>
            <a:r>
              <a:rPr lang="en-US" baseline="0" dirty="0" err="1" smtClean="0"/>
              <a:t>destianton</a:t>
            </a:r>
            <a:r>
              <a:rPr lang="en-US" baseline="0" dirty="0" smtClean="0"/>
              <a:t> and translate CPAI </a:t>
            </a:r>
            <a:r>
              <a:rPr lang="en-US" baseline="0" dirty="0" err="1" smtClean="0"/>
              <a:t>protocl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tomemache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protoocl</a:t>
            </a:r>
            <a:r>
              <a:rPr lang="en-US" baseline="0" dirty="0" smtClean="0"/>
              <a:t> and send them one-by-one to   </a:t>
            </a:r>
            <a:r>
              <a:rPr lang="en-US" baseline="0" dirty="0" err="1" smtClean="0"/>
              <a:t>lcoal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memached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The  translation part is CPU expensive, it is a loop I the batch and send them to </a:t>
            </a:r>
            <a:r>
              <a:rPr lang="en-US" baseline="0" dirty="0" err="1" smtClean="0"/>
              <a:t>lcoal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and get </a:t>
            </a:r>
            <a:r>
              <a:rPr lang="en-US" baseline="0" dirty="0" err="1" smtClean="0"/>
              <a:t>repsponses</a:t>
            </a:r>
            <a:r>
              <a:rPr lang="en-US" baseline="0" dirty="0" smtClean="0"/>
              <a:t>, and buildup the batched </a:t>
            </a:r>
            <a:r>
              <a:rPr lang="en-US" baseline="0" dirty="0" err="1" smtClean="0"/>
              <a:t>repsonse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Now we remote this part, we use more </a:t>
            </a:r>
            <a:r>
              <a:rPr lang="en-US" baseline="0" dirty="0" err="1" smtClean="0"/>
              <a:t>effficnet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mbp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diregtolery</a:t>
            </a:r>
            <a:r>
              <a:rPr lang="en-US" baseline="0" dirty="0" smtClean="0"/>
              <a:t>  and remove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code form data path,  in our test we observe much better throughput and CPU </a:t>
            </a:r>
            <a:r>
              <a:rPr lang="en-US" baseline="0" dirty="0" err="1" smtClean="0"/>
              <a:t>suage</a:t>
            </a:r>
            <a:r>
              <a:rPr lang="en-US" baseline="0" dirty="0" smtClean="0"/>
              <a:t>, if you are not bounded by other </a:t>
            </a:r>
            <a:r>
              <a:rPr lang="en-US" baseline="0" dirty="0" err="1" smtClean="0"/>
              <a:t>thingss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9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it is a data </a:t>
            </a:r>
            <a:r>
              <a:rPr lang="en-US" baseline="0" dirty="0" err="1" smtClean="0"/>
              <a:t>trasport</a:t>
            </a:r>
            <a:r>
              <a:rPr lang="en-US" baseline="0" dirty="0" smtClean="0"/>
              <a:t> layer change, it has not impact to many things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little more about new XDCR protocol </a:t>
            </a:r>
          </a:p>
          <a:p>
            <a:endParaRPr lang="en-US" baseline="0" dirty="0" smtClean="0"/>
          </a:p>
          <a:p>
            <a:r>
              <a:rPr lang="en-US" dirty="0" smtClean="0"/>
              <a:t>It is completely</a:t>
            </a:r>
            <a:r>
              <a:rPr lang="en-US" baseline="0" dirty="0" smtClean="0"/>
              <a:t> a data transport layer change, that means we only change way how send data to remote , but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protocl</a:t>
            </a:r>
            <a:r>
              <a:rPr lang="en-US" baseline="0" dirty="0" smtClean="0"/>
              <a:t> does not change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reaon</a:t>
            </a:r>
            <a:r>
              <a:rPr lang="en-US" baseline="0" dirty="0" smtClean="0"/>
              <a:t> is mostly performance, not functional, in pre-2.2 we use CAPI, we talk to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code at </a:t>
            </a:r>
            <a:r>
              <a:rPr lang="en-US" baseline="0" dirty="0" err="1" smtClean="0"/>
              <a:t>destianton</a:t>
            </a:r>
            <a:r>
              <a:rPr lang="en-US" baseline="0" dirty="0" smtClean="0"/>
              <a:t> and translate CPAI </a:t>
            </a:r>
            <a:r>
              <a:rPr lang="en-US" baseline="0" dirty="0" err="1" smtClean="0"/>
              <a:t>protocl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tomemache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protoocl</a:t>
            </a:r>
            <a:r>
              <a:rPr lang="en-US" baseline="0" dirty="0" smtClean="0"/>
              <a:t> and send them one-by-one to   </a:t>
            </a:r>
            <a:r>
              <a:rPr lang="en-US" baseline="0" dirty="0" err="1" smtClean="0"/>
              <a:t>lcoal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memached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The  translation part is CPU expensive, it is a loop I the batch and send them to </a:t>
            </a:r>
            <a:r>
              <a:rPr lang="en-US" baseline="0" dirty="0" err="1" smtClean="0"/>
              <a:t>lcoal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and get </a:t>
            </a:r>
            <a:r>
              <a:rPr lang="en-US" baseline="0" dirty="0" err="1" smtClean="0"/>
              <a:t>repsponses</a:t>
            </a:r>
            <a:r>
              <a:rPr lang="en-US" baseline="0" dirty="0" smtClean="0"/>
              <a:t>, and buildup the batched </a:t>
            </a:r>
            <a:r>
              <a:rPr lang="en-US" baseline="0" dirty="0" err="1" smtClean="0"/>
              <a:t>repsonse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Now we remote this part, we use more </a:t>
            </a:r>
            <a:r>
              <a:rPr lang="en-US" baseline="0" dirty="0" err="1" smtClean="0"/>
              <a:t>effficnet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mbp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diregtolery</a:t>
            </a:r>
            <a:r>
              <a:rPr lang="en-US" baseline="0" dirty="0" smtClean="0"/>
              <a:t>  and remove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code form data path,  in our test we observe much better throughput and CPU </a:t>
            </a:r>
            <a:r>
              <a:rPr lang="en-US" baseline="0" dirty="0" err="1" smtClean="0"/>
              <a:t>suage</a:t>
            </a:r>
            <a:r>
              <a:rPr lang="en-US" baseline="0" dirty="0" smtClean="0"/>
              <a:t>, if you are not bounded by other </a:t>
            </a:r>
            <a:r>
              <a:rPr lang="en-US" baseline="0" dirty="0" err="1" smtClean="0"/>
              <a:t>thingss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9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it is a data </a:t>
            </a:r>
            <a:r>
              <a:rPr lang="en-US" baseline="0" dirty="0" err="1" smtClean="0"/>
              <a:t>trasport</a:t>
            </a:r>
            <a:r>
              <a:rPr lang="en-US" baseline="0" dirty="0" smtClean="0"/>
              <a:t> layer change, it has not impact to many things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591" y="1634883"/>
            <a:ext cx="5450045" cy="3114851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32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7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47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3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  <a:latin typeface="Calibri"/>
            </a:endParaRPr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F3F3F"/>
              </a:solidFill>
              <a:latin typeface="Calibri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70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6" name="Picture 1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  <a:latin typeface="Calibri"/>
            </a:endParaRPr>
          </a:p>
        </p:txBody>
      </p:sp>
      <p:sp>
        <p:nvSpPr>
          <p:cNvPr id="21" name="Freeform 20"/>
          <p:cNvSpPr/>
          <p:nvPr userDrawn="1"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F3F3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85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045350" y="2827360"/>
            <a:ext cx="20276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</p:cNvCxnSpPr>
          <p:nvPr userDrawn="1"/>
        </p:nvCxnSpPr>
        <p:spPr>
          <a:xfrm>
            <a:off x="5042192" y="2827360"/>
            <a:ext cx="2108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4" y="2453238"/>
            <a:ext cx="969228" cy="748244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766012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9667" y="2921005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1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5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1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 flip="none" rotWithShape="1">
            <a:gsLst>
              <a:gs pos="0">
                <a:srgbClr val="DFDFE2">
                  <a:lumMod val="8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3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XDCR in Couchbase 2.2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80066" y="3903133"/>
            <a:ext cx="6400800" cy="874738"/>
          </a:xfrm>
        </p:spPr>
        <p:txBody>
          <a:bodyPr/>
          <a:lstStyle/>
          <a:p>
            <a:r>
              <a:rPr lang="en-US" dirty="0" smtClean="0"/>
              <a:t>XDCR team,  </a:t>
            </a:r>
            <a:r>
              <a:rPr lang="en-US" dirty="0" err="1" smtClean="0"/>
              <a:t>ns_server</a:t>
            </a:r>
            <a:r>
              <a:rPr lang="en-US" dirty="0" smtClean="0"/>
              <a:t> team, </a:t>
            </a:r>
            <a:r>
              <a:rPr lang="en-US" dirty="0" err="1" smtClean="0"/>
              <a:t>ep_engine</a:t>
            </a:r>
            <a:r>
              <a:rPr lang="en-US" dirty="0" smtClean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57585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ＭＳ Ｐゴシック" pitchFamily="34" charset="-128"/>
              </a:rPr>
              <a:t>Pre-2.2: Replication over CAPI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0" y="1182951"/>
            <a:ext cx="7308973" cy="50900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6" y="1447800"/>
            <a:ext cx="1845733" cy="3835400"/>
          </a:xfrm>
          <a:prstGeom prst="rect">
            <a:avLst/>
          </a:prstGeom>
          <a:solidFill>
            <a:srgbClr val="2D7E9B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3269" y="3022600"/>
            <a:ext cx="1786463" cy="1676400"/>
          </a:xfrm>
          <a:prstGeom prst="rect">
            <a:avLst/>
          </a:prstGeom>
          <a:solidFill>
            <a:srgbClr val="2D7E9B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59399" y="1955799"/>
            <a:ext cx="1024467" cy="423333"/>
          </a:xfrm>
          <a:prstGeom prst="rightArrow">
            <a:avLst/>
          </a:prstGeom>
          <a:solidFill>
            <a:srgbClr val="CCFFCC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4605867" y="3784599"/>
            <a:ext cx="990601" cy="423333"/>
          </a:xfrm>
          <a:prstGeom prst="rightArrow">
            <a:avLst/>
          </a:prstGeom>
          <a:solidFill>
            <a:srgbClr val="CCFFCC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333" y="2065857"/>
            <a:ext cx="795867" cy="2032010"/>
          </a:xfrm>
          <a:prstGeom prst="rect">
            <a:avLst/>
          </a:prstGeom>
          <a:solidFill>
            <a:srgbClr val="CCFFCC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/>
              <a:t>CAPI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3022603" y="1168400"/>
            <a:ext cx="3395130" cy="381000"/>
          </a:xfrm>
          <a:prstGeom prst="rect">
            <a:avLst/>
          </a:prstGeom>
          <a:solidFill>
            <a:srgbClr val="2D7E9B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ea typeface="ＭＳ Ｐゴシック" pitchFamily="34" charset="-128"/>
              </a:rPr>
              <a:t>XMem</a:t>
            </a:r>
            <a:r>
              <a:rPr lang="en-US" sz="3600" dirty="0" smtClean="0">
                <a:ea typeface="ＭＳ Ｐゴシック" pitchFamily="34" charset="-128"/>
              </a:rPr>
              <a:t>: Replication to </a:t>
            </a:r>
            <a:r>
              <a:rPr lang="en-US" sz="3600" dirty="0" err="1" smtClean="0">
                <a:ea typeface="ＭＳ Ｐゴシック" pitchFamily="34" charset="-128"/>
              </a:rPr>
              <a:t>Memcached</a:t>
            </a:r>
            <a:endParaRPr lang="en-US" sz="3600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0" y="1182951"/>
            <a:ext cx="7308973" cy="50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ＭＳ Ｐゴシック" pitchFamily="34" charset="-128"/>
              </a:rPr>
              <a:t>Per-replication XDCR Settings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12774" y="1145593"/>
            <a:ext cx="8074025" cy="5133287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Better resource management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More current </a:t>
            </a:r>
            <a:r>
              <a:rPr lang="en-US" dirty="0" err="1" smtClean="0"/>
              <a:t>vb</a:t>
            </a:r>
            <a:r>
              <a:rPr lang="en-US" dirty="0" smtClean="0"/>
              <a:t> replicators for critical replications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Fine-tuned checkpoint interval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smtClean="0"/>
              <a:t>Small workload -&gt; longer checkpoint interval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smtClean="0"/>
              <a:t>High workload -&gt; smaller checkpoint interval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Elastic Search</a:t>
            </a:r>
            <a:r>
              <a:rPr lang="en-US" dirty="0"/>
              <a:t> </a:t>
            </a:r>
            <a:r>
              <a:rPr lang="en-US" dirty="0" smtClean="0"/>
              <a:t>still uses CAPI mode XDCR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Incompatible with new </a:t>
            </a:r>
            <a:r>
              <a:rPr lang="en-US" dirty="0" err="1" smtClean="0"/>
              <a:t>XMem</a:t>
            </a:r>
            <a:r>
              <a:rPr lang="en-US" dirty="0" smtClean="0"/>
              <a:t> (version 2)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Concurrent XDCRs can have different protocols: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smtClean="0"/>
              <a:t>XDCR1 to ES </a:t>
            </a:r>
            <a:r>
              <a:rPr lang="en-US" dirty="0" err="1" smtClean="0"/>
              <a:t>clsuter</a:t>
            </a:r>
            <a:r>
              <a:rPr lang="en-US" dirty="0" smtClean="0"/>
              <a:t> uses CAPI (version 1) mode 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smtClean="0"/>
              <a:t>XDCR2 to regular CB cluster uses </a:t>
            </a:r>
            <a:r>
              <a:rPr lang="en-US" dirty="0" err="1" smtClean="0"/>
              <a:t>Xmem</a:t>
            </a:r>
            <a:r>
              <a:rPr lang="en-US" dirty="0" smtClean="0"/>
              <a:t> (version 2) mode</a:t>
            </a:r>
          </a:p>
        </p:txBody>
      </p:sp>
    </p:spTree>
    <p:extLst>
      <p:ext uri="{BB962C8B-B14F-4D97-AF65-F5344CB8AC3E}">
        <p14:creationId xmlns:p14="http://schemas.microsoft.com/office/powerpoint/2010/main" val="90463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ＭＳ Ｐゴシック" pitchFamily="34" charset="-128"/>
              </a:rPr>
              <a:t>Per-replication XDCR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38" y="1589991"/>
            <a:ext cx="6769516" cy="42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1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ＭＳ Ｐゴシック" pitchFamily="34" charset="-128"/>
              </a:rPr>
              <a:t>Optimistic XDCR Stats in 2.2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76" y="3397866"/>
            <a:ext cx="5914417" cy="3460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46034" y="1146569"/>
            <a:ext cx="8074025" cy="2067049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Optimistic </a:t>
            </a:r>
            <a:r>
              <a:rPr lang="en-US" dirty="0" smtClean="0"/>
              <a:t>XDCR (introduced in 2.1)</a:t>
            </a:r>
            <a:endParaRPr lang="en-US" dirty="0" smtClean="0"/>
          </a:p>
          <a:p>
            <a:pPr marL="800100" lvl="1" indent="-457200">
              <a:buFont typeface="Arial"/>
              <a:buChar char="•"/>
            </a:pPr>
            <a:r>
              <a:rPr lang="en-US" sz="1800" dirty="0" smtClean="0"/>
              <a:t>Replication without asking for metadata</a:t>
            </a:r>
          </a:p>
          <a:p>
            <a:pPr marL="800100" lvl="1" indent="-457200">
              <a:buFont typeface="Arial"/>
              <a:buChar char="•"/>
            </a:pPr>
            <a:r>
              <a:rPr lang="en-US" sz="1800" dirty="0" smtClean="0"/>
              <a:t>Optimized for latency, but not bandwidth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Configurable on UI or using REST API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smtClean="0"/>
              <a:t>Threshold parameter (default 256 bytes)</a:t>
            </a:r>
          </a:p>
          <a:p>
            <a:pPr marL="800100" lvl="1" indent="-457200">
              <a:buFont typeface="Arial"/>
              <a:buChar char="•"/>
            </a:pPr>
            <a:endParaRPr lang="en-US" sz="1800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9667" y="1133143"/>
            <a:ext cx="7772400" cy="2959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Couchbase </a:t>
            </a:r>
            <a:br>
              <a:rPr lang="en-US" dirty="0" smtClean="0"/>
            </a:br>
            <a:r>
              <a:rPr lang="en-US" sz="3100" dirty="0" err="1" smtClean="0"/>
              <a:t>NoSQL</a:t>
            </a:r>
            <a:r>
              <a:rPr lang="en-US" sz="3100" dirty="0" smtClean="0"/>
              <a:t> Document Database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err="1" smtClean="0"/>
              <a:t>junyi@couchbase.com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9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2774" y="1568967"/>
            <a:ext cx="8074025" cy="4709914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endParaRPr lang="en-US" sz="1800" dirty="0"/>
          </a:p>
          <a:p>
            <a:pPr marL="457200" indent="-457200">
              <a:buFont typeface="Arial"/>
              <a:buChar char="•"/>
            </a:pPr>
            <a:r>
              <a:rPr lang="en-US" sz="2200" dirty="0" smtClean="0"/>
              <a:t>XDCR basics</a:t>
            </a:r>
          </a:p>
          <a:p>
            <a:pPr marL="800100" lvl="1" indent="-457200">
              <a:buFont typeface="Arial"/>
              <a:buChar char="•"/>
            </a:pPr>
            <a:r>
              <a:rPr lang="en-US" altLang="zh-CN" sz="1800" dirty="0" smtClean="0"/>
              <a:t>What, why, how</a:t>
            </a:r>
            <a:endParaRPr lang="en-US" sz="1800" dirty="0" smtClean="0"/>
          </a:p>
          <a:p>
            <a:pPr marL="457200" indent="-457200">
              <a:buFont typeface="Arial"/>
              <a:buChar char="•"/>
            </a:pPr>
            <a:r>
              <a:rPr lang="en-US" sz="2200" dirty="0" smtClean="0"/>
              <a:t>What’s new in 2.2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New XDCR protocol</a:t>
            </a:r>
            <a:endParaRPr lang="en-US" sz="2200" dirty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Per-replication settings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Optimistic XDCR stats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 quick demo</a:t>
            </a:r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XDCR: Cross Data Center Replication</a:t>
            </a:r>
            <a:endParaRPr lang="en-US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3" cstate="print"/>
          <a:srcRect t="967" b="-236"/>
          <a:stretch/>
        </p:blipFill>
        <p:spPr>
          <a:xfrm>
            <a:off x="152400" y="1676400"/>
            <a:ext cx="8729004" cy="4332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alphaModFix amt="68000"/>
          </a:blip>
          <a:stretch>
            <a:fillRect/>
          </a:stretch>
        </p:blipFill>
        <p:spPr>
          <a:xfrm>
            <a:off x="762000" y="2895600"/>
            <a:ext cx="1941113" cy="133499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64762" y="3314283"/>
            <a:ext cx="910130" cy="429322"/>
            <a:chOff x="381000" y="2743200"/>
            <a:chExt cx="838200" cy="350519"/>
          </a:xfrm>
        </p:grpSpPr>
        <p:sp>
          <p:nvSpPr>
            <p:cNvPr id="9" name="Rectangle 8"/>
            <p:cNvSpPr/>
            <p:nvPr/>
          </p:nvSpPr>
          <p:spPr>
            <a:xfrm>
              <a:off x="381000" y="27432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28194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" y="28956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" y="29718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30480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" y="27432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28194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" y="28956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29718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30480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27432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28194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200" y="28956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29718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30480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66800" y="27432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28194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28956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29718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3048000"/>
              <a:ext cx="152400" cy="4571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21086" y="3001016"/>
            <a:ext cx="706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cap="all" dirty="0" smtClean="0"/>
              <a:t>US Data Center</a:t>
            </a:r>
          </a:p>
          <a:p>
            <a:endParaRPr lang="en-US" sz="900" cap="all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alphaModFix amt="68000"/>
          </a:blip>
          <a:stretch>
            <a:fillRect/>
          </a:stretch>
        </p:blipFill>
        <p:spPr>
          <a:xfrm>
            <a:off x="4267200" y="2590800"/>
            <a:ext cx="1941113" cy="133499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alphaModFix amt="68000"/>
          </a:blip>
          <a:stretch>
            <a:fillRect/>
          </a:stretch>
        </p:blipFill>
        <p:spPr>
          <a:xfrm>
            <a:off x="6934200" y="3124200"/>
            <a:ext cx="1941113" cy="1334995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4800600" y="2819400"/>
            <a:ext cx="924311" cy="742589"/>
            <a:chOff x="5562600" y="7239001"/>
            <a:chExt cx="924311" cy="742589"/>
          </a:xfrm>
        </p:grpSpPr>
        <p:sp>
          <p:nvSpPr>
            <p:cNvPr id="30" name="TextBox 29"/>
            <p:cNvSpPr txBox="1"/>
            <p:nvPr/>
          </p:nvSpPr>
          <p:spPr>
            <a:xfrm>
              <a:off x="5562600" y="7239001"/>
              <a:ext cx="92431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 smtClean="0"/>
                <a:t>Europe Data Center</a:t>
              </a:r>
            </a:p>
            <a:p>
              <a:endParaRPr lang="en-US" sz="900" cap="all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562601" y="7552268"/>
              <a:ext cx="910130" cy="429322"/>
              <a:chOff x="381000" y="2743200"/>
              <a:chExt cx="838200" cy="35051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810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10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10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10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810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096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96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096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096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96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382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82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82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382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382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668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668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68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668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668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7467600" y="3352800"/>
            <a:ext cx="986331" cy="742589"/>
            <a:chOff x="9651999" y="7239001"/>
            <a:chExt cx="986331" cy="742589"/>
          </a:xfrm>
        </p:grpSpPr>
        <p:sp>
          <p:nvSpPr>
            <p:cNvPr id="31" name="TextBox 30"/>
            <p:cNvSpPr txBox="1"/>
            <p:nvPr/>
          </p:nvSpPr>
          <p:spPr>
            <a:xfrm>
              <a:off x="9651999" y="7239001"/>
              <a:ext cx="8699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 err="1" smtClean="0"/>
                <a:t>asia</a:t>
              </a:r>
              <a:r>
                <a:rPr lang="en-US" sz="900" cap="all" dirty="0" smtClean="0"/>
                <a:t> Data Center</a:t>
              </a:r>
            </a:p>
            <a:p>
              <a:pPr algn="ctr"/>
              <a:endParaRPr lang="en-US" sz="900" cap="all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728200" y="7552268"/>
              <a:ext cx="910130" cy="429322"/>
              <a:chOff x="381000" y="2743200"/>
              <a:chExt cx="838200" cy="35051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810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10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810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810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96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96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096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96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382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382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382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382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382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66800" y="27432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66800" y="28194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6800" y="28956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66800" y="29718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6800" y="3048000"/>
                <a:ext cx="152400" cy="4571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7" name="Straight Arrow Connector 76"/>
          <p:cNvCxnSpPr/>
          <p:nvPr/>
        </p:nvCxnSpPr>
        <p:spPr>
          <a:xfrm flipV="1">
            <a:off x="2438400" y="3276600"/>
            <a:ext cx="2209800" cy="22860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867400" y="3276600"/>
            <a:ext cx="1524000" cy="53340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438400" y="3733800"/>
            <a:ext cx="5334000" cy="53340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071404" y="6375290"/>
            <a:ext cx="38100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http://</a:t>
            </a:r>
            <a:r>
              <a:rPr lang="en-US" sz="900" dirty="0" err="1"/>
              <a:t>blog.groosy.com</a:t>
            </a:r>
            <a:r>
              <a:rPr lang="en-US" sz="900" dirty="0"/>
              <a:t>/</a:t>
            </a:r>
            <a:r>
              <a:rPr lang="en-US" sz="900" dirty="0" err="1"/>
              <a:t>wp</a:t>
            </a:r>
            <a:r>
              <a:rPr lang="en-US" sz="900" dirty="0"/>
              <a:t>-content/uploads/2011/10/internet-</a:t>
            </a:r>
            <a:r>
              <a:rPr lang="en-US" sz="900" dirty="0" err="1"/>
              <a:t>map.jpg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279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</a:t>
            </a:r>
            <a:r>
              <a:rPr lang="en-US" dirty="0"/>
              <a:t>Data Center </a:t>
            </a:r>
            <a:r>
              <a:rPr lang="en-US" dirty="0" smtClean="0"/>
              <a:t>Replication –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594556"/>
            <a:ext cx="8074025" cy="456969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Introduced  since Couchbase </a:t>
            </a:r>
            <a:r>
              <a:rPr lang="en-US" dirty="0" smtClean="0"/>
              <a:t>2.0 (Dec. 2012)</a:t>
            </a:r>
            <a:endParaRPr lang="en-US" dirty="0" smtClean="0"/>
          </a:p>
          <a:p>
            <a:r>
              <a:rPr lang="en-US" dirty="0" smtClean="0"/>
              <a:t>Replicate your Couchbase data </a:t>
            </a:r>
            <a:r>
              <a:rPr lang="en-US" b="1" dirty="0" smtClean="0"/>
              <a:t>across clusters</a:t>
            </a:r>
          </a:p>
          <a:p>
            <a:r>
              <a:rPr lang="en-US" dirty="0" smtClean="0"/>
              <a:t>Clusters may be spread across geos</a:t>
            </a:r>
          </a:p>
          <a:p>
            <a:r>
              <a:rPr lang="en-US" dirty="0" smtClean="0"/>
              <a:t>Configured on a per-bucket (per-database) basis</a:t>
            </a:r>
          </a:p>
          <a:p>
            <a:r>
              <a:rPr lang="en-US" dirty="0" smtClean="0"/>
              <a:t>Supports unidirectional and bidirectional operation</a:t>
            </a:r>
          </a:p>
          <a:p>
            <a:r>
              <a:rPr lang="en-US" dirty="0" smtClean="0"/>
              <a:t>Application can read and write from both clusters </a:t>
            </a:r>
            <a:endParaRPr lang="en-US" dirty="0"/>
          </a:p>
          <a:p>
            <a:pPr lvl="1"/>
            <a:r>
              <a:rPr lang="en-US" dirty="0" smtClean="0"/>
              <a:t>Active – Active replication</a:t>
            </a:r>
          </a:p>
          <a:p>
            <a:r>
              <a:rPr lang="en-US" dirty="0" smtClean="0"/>
              <a:t>Replication throughput </a:t>
            </a:r>
            <a:r>
              <a:rPr lang="en-US" dirty="0"/>
              <a:t>s</a:t>
            </a:r>
            <a:r>
              <a:rPr lang="en-US" dirty="0" smtClean="0"/>
              <a:t>cales out linearly</a:t>
            </a:r>
          </a:p>
          <a:p>
            <a:r>
              <a:rPr lang="en-US" dirty="0" smtClean="0"/>
              <a:t>Different from intra-cluster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5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936286"/>
            <a:ext cx="331788" cy="327025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6" y="2931525"/>
            <a:ext cx="327025" cy="327025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6" y="2977561"/>
            <a:ext cx="327025" cy="32543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 defTabSz="914400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Cross data center replication – Data flow</a:t>
            </a:r>
            <a:endParaRPr lang="en-US" dirty="0">
              <a:sym typeface="Lucida Grande" charset="0"/>
            </a:endParaRP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0" y="950025"/>
            <a:ext cx="2197269" cy="122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943100" y="2918823"/>
            <a:ext cx="4695076" cy="3203447"/>
          </a:xfrm>
          <a:prstGeom prst="rect">
            <a:avLst/>
          </a:prstGeom>
          <a:solidFill>
            <a:srgbClr val="7F7F7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911308"/>
            <a:ext cx="0" cy="1001204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919469"/>
            <a:ext cx="0" cy="101681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5105402" y="688625"/>
            <a:ext cx="2555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square" lIns="38100" tIns="38100" rIns="38100" bIns="38100">
            <a:spAutoFit/>
          </a:bodyPr>
          <a:lstStyle/>
          <a:p>
            <a:pPr defTabSz="914400"/>
            <a:r>
              <a:rPr lang="en-US" dirty="0">
                <a:solidFill>
                  <a:srgbClr val="FFFFFF"/>
                </a:solidFill>
                <a:latin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3079699"/>
            <a:ext cx="1994906" cy="98769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32525" y="3080900"/>
            <a:ext cx="158344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defTabSz="914400"/>
            <a:r>
              <a:rPr lang="en-US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206922" y="4136776"/>
            <a:ext cx="2057694" cy="292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wrap="square" lIns="38100" tIns="38100" rIns="38100" bIns="38100">
            <a:spAutoFit/>
          </a:bodyPr>
          <a:lstStyle/>
          <a:p>
            <a:pPr algn="ctr" defTabSz="914400"/>
            <a:r>
              <a:rPr lang="en-US" sz="1400" dirty="0" smtClean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  <a:endParaRPr lang="en-US" sz="14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26549" y="4212634"/>
            <a:ext cx="2469365" cy="1499079"/>
            <a:chOff x="2926549" y="4438410"/>
            <a:chExt cx="2469365" cy="1499079"/>
          </a:xfrm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pPr defTabSz="91440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pPr defTabSz="91440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723186"/>
              <a:ext cx="1199903" cy="277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defTabSz="914400"/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857673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3636379"/>
            <a:ext cx="696420" cy="750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6" y="3369835"/>
            <a:ext cx="1049337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3640399"/>
            <a:ext cx="1458566" cy="1362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1" y="3640135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0" y="1484320"/>
            <a:ext cx="110622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defTabSz="914400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alibri" charset="0"/>
                <a:cs typeface="Calibri" charset="0"/>
                <a:sym typeface="Calibri" charset="0"/>
              </a:rPr>
              <a:t>App Server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2517424"/>
            <a:ext cx="24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Couchbase Server Node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302252" y="3480507"/>
            <a:ext cx="445677" cy="353823"/>
            <a:chOff x="1390346" y="3931213"/>
            <a:chExt cx="445677" cy="353823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75635"/>
              <a:ext cx="4320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6B9B20"/>
                  </a:solidFill>
                </a:rPr>
                <a:t>Doc 1</a:t>
              </a:r>
              <a:endParaRPr lang="en-US" sz="1050" b="1" dirty="0">
                <a:solidFill>
                  <a:srgbClr val="6B9B2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298040" y="3476642"/>
            <a:ext cx="445679" cy="353823"/>
            <a:chOff x="1390347" y="3931216"/>
            <a:chExt cx="445679" cy="353823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6B9B20"/>
                  </a:solidFill>
                </a:rPr>
                <a:t>Doc 1</a:t>
              </a:r>
              <a:endParaRPr lang="en-US" sz="1050" b="1" dirty="0">
                <a:solidFill>
                  <a:srgbClr val="6B9B2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8" y="1293816"/>
            <a:ext cx="445677" cy="353823"/>
            <a:chOff x="1390346" y="3931213"/>
            <a:chExt cx="445677" cy="353823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6B9B20"/>
                  </a:solidFill>
                </a:rPr>
                <a:t>Doc 1</a:t>
              </a:r>
              <a:endParaRPr lang="en-US" sz="1050" b="1" dirty="0">
                <a:solidFill>
                  <a:srgbClr val="6B9B2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0" y="3383425"/>
            <a:ext cx="10735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other node</a:t>
            </a:r>
            <a:endParaRPr lang="en-US" sz="1200" dirty="0"/>
          </a:p>
        </p:txBody>
      </p:sp>
      <p:sp>
        <p:nvSpPr>
          <p:cNvPr id="58" name="Rectangle 48"/>
          <p:cNvSpPr>
            <a:spLocks/>
          </p:cNvSpPr>
          <p:nvPr/>
        </p:nvSpPr>
        <p:spPr bwMode="auto">
          <a:xfrm>
            <a:off x="4191000" y="5764428"/>
            <a:ext cx="1295400" cy="292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XDCR Queue</a:t>
            </a:r>
            <a:endParaRPr lang="en-US" sz="14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319965" y="4715573"/>
            <a:ext cx="445679" cy="353823"/>
            <a:chOff x="1390347" y="3931216"/>
            <a:chExt cx="445679" cy="353823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390347" y="3987798"/>
              <a:ext cx="4320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6B9B20"/>
                  </a:solidFill>
                </a:rPr>
                <a:t>Doc 1</a:t>
              </a:r>
              <a:endParaRPr lang="en-US" sz="1050" b="1" dirty="0">
                <a:solidFill>
                  <a:srgbClr val="6B9B20"/>
                </a:solidFill>
              </a:endParaRPr>
            </a:p>
          </p:txBody>
        </p:sp>
      </p:grpSp>
      <p:cxnSp>
        <p:nvCxnSpPr>
          <p:cNvPr id="4" name="Elbow Connector 3"/>
          <p:cNvCxnSpPr>
            <a:stCxn id="58" idx="2"/>
          </p:cNvCxnSpPr>
          <p:nvPr/>
        </p:nvCxnSpPr>
        <p:spPr>
          <a:xfrm rot="16200000" flipH="1">
            <a:off x="5789246" y="5106270"/>
            <a:ext cx="346808" cy="2247900"/>
          </a:xfrm>
          <a:prstGeom prst="bentConnector2">
            <a:avLst/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33049" y="6126625"/>
            <a:ext cx="11773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other cluster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551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24 L -0.18299 0.000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18055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02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8 0.00023 L -0.5434 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6 0.18055 L 0.00208 0.180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0.00295 0.15337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6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15336 L 0.26987 0.15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What is new in 2.2?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20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What’s </a:t>
            </a:r>
            <a:r>
              <a:rPr lang="en-US" dirty="0" smtClean="0"/>
              <a:t>new in 2.2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2774" y="1568967"/>
            <a:ext cx="8074025" cy="47099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Direct replication to remote </a:t>
            </a:r>
            <a:r>
              <a:rPr lang="en-US" dirty="0" err="1" smtClean="0">
                <a:solidFill>
                  <a:srgbClr val="FF0000"/>
                </a:solidFill>
              </a:rPr>
              <a:t>memcached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Pre-2.2: CAPI protocol</a:t>
            </a:r>
            <a:endParaRPr lang="en-US" sz="1000" dirty="0" smtClean="0"/>
          </a:p>
          <a:p>
            <a:pPr marL="1314450" lvl="2" indent="-457200">
              <a:buFont typeface="Arial"/>
              <a:buChar char="•"/>
            </a:pPr>
            <a:r>
              <a:rPr lang="en-US" sz="1600" i="1" dirty="0" err="1"/>
              <a:t>r</a:t>
            </a:r>
            <a:r>
              <a:rPr lang="en-US" sz="1600" i="1" dirty="0" err="1" smtClean="0"/>
              <a:t>evs_diff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bulk_docs</a:t>
            </a:r>
            <a:endParaRPr lang="en-US" sz="1600" i="1" dirty="0" smtClean="0"/>
          </a:p>
          <a:p>
            <a:pPr marL="1314450" lvl="2" indent="-457200">
              <a:buFont typeface="Arial"/>
              <a:buChar char="•"/>
            </a:pPr>
            <a:r>
              <a:rPr lang="en-US" sz="1600" dirty="0" smtClean="0"/>
              <a:t>Translate to </a:t>
            </a:r>
            <a:r>
              <a:rPr lang="en-US" sz="1600" dirty="0" err="1" smtClean="0"/>
              <a:t>memcached</a:t>
            </a:r>
            <a:r>
              <a:rPr lang="en-US" sz="1600" dirty="0" smtClean="0"/>
              <a:t> operations at destination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2.2: </a:t>
            </a:r>
            <a:r>
              <a:rPr lang="en-US" dirty="0" err="1" smtClean="0"/>
              <a:t>XMem</a:t>
            </a:r>
            <a:r>
              <a:rPr lang="en-US" dirty="0" smtClean="0"/>
              <a:t>: </a:t>
            </a:r>
            <a:r>
              <a:rPr lang="en-US" dirty="0" err="1" smtClean="0"/>
              <a:t>Memcached</a:t>
            </a:r>
            <a:r>
              <a:rPr lang="en-US" dirty="0" smtClean="0"/>
              <a:t> </a:t>
            </a:r>
            <a:r>
              <a:rPr lang="en-US" dirty="0" smtClean="0"/>
              <a:t>binary protocol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err="1" smtClean="0"/>
              <a:t>getMeta</a:t>
            </a:r>
            <a:r>
              <a:rPr lang="en-US" dirty="0" smtClean="0"/>
              <a:t>(), </a:t>
            </a:r>
            <a:r>
              <a:rPr lang="en-US" dirty="0" err="1" smtClean="0"/>
              <a:t>setWithMeta</a:t>
            </a:r>
            <a:r>
              <a:rPr lang="en-US" dirty="0" smtClean="0"/>
              <a:t>(), </a:t>
            </a:r>
            <a:r>
              <a:rPr lang="en-US" dirty="0" err="1" smtClean="0"/>
              <a:t>delWithMeta</a:t>
            </a:r>
            <a:r>
              <a:rPr lang="en-US" dirty="0" smtClean="0"/>
              <a:t>()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Per-replication </a:t>
            </a:r>
            <a:r>
              <a:rPr lang="en-US" dirty="0" smtClean="0"/>
              <a:t>settings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Pre-2.2: settings per node basis</a:t>
            </a:r>
            <a:endParaRPr lang="en-US" dirty="0" smtClean="0"/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Configurable on both UI and </a:t>
            </a:r>
            <a:r>
              <a:rPr lang="en-US" dirty="0" smtClean="0"/>
              <a:t>using REST APIs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Optimistic XDCR stats</a:t>
            </a:r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New XDCR Protocol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2774" y="1145593"/>
            <a:ext cx="8074025" cy="51332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Direct </a:t>
            </a:r>
            <a:r>
              <a:rPr lang="en-US" dirty="0"/>
              <a:t>Replication 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Transport layer change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Improved replication throughput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Reduced CPU usage at destination side, but not source side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Pipelined </a:t>
            </a:r>
            <a:r>
              <a:rPr lang="en-US" dirty="0" err="1" smtClean="0"/>
              <a:t>memcached</a:t>
            </a:r>
            <a:r>
              <a:rPr lang="en-US" dirty="0" smtClean="0"/>
              <a:t> operations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impact to existing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arameters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err="1" smtClean="0"/>
              <a:t>checkpointting</a:t>
            </a:r>
            <a:endParaRPr lang="en-US" dirty="0" smtClean="0"/>
          </a:p>
          <a:p>
            <a:pPr marL="800100" lvl="1" indent="-457200"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ault tolerant  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statistics</a:t>
            </a:r>
          </a:p>
          <a:p>
            <a:pPr marL="5715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Resolution in </a:t>
            </a:r>
            <a:r>
              <a:rPr lang="en-US" dirty="0" err="1"/>
              <a:t>Memcached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78907" y="1532455"/>
            <a:ext cx="8074025" cy="4331547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et(del)</a:t>
            </a:r>
            <a:r>
              <a:rPr lang="en-US" dirty="0" err="1" smtClean="0"/>
              <a:t>WithMeta</a:t>
            </a:r>
            <a:r>
              <a:rPr lang="en-US" dirty="0" smtClean="0"/>
              <a:t>() can do conflict resolution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New set(del)</a:t>
            </a:r>
            <a:r>
              <a:rPr lang="en-US" dirty="0" err="1" smtClean="0"/>
              <a:t>WithMeta</a:t>
            </a:r>
            <a:r>
              <a:rPr lang="en-US" dirty="0" smtClean="0"/>
              <a:t> = old set(del)</a:t>
            </a:r>
            <a:r>
              <a:rPr lang="en-US" dirty="0" err="1" smtClean="0"/>
              <a:t>WithMeta</a:t>
            </a:r>
            <a:r>
              <a:rPr lang="en-US" dirty="0" smtClean="0"/>
              <a:t> + </a:t>
            </a:r>
            <a:r>
              <a:rPr lang="en-US" dirty="0" err="1" smtClean="0"/>
              <a:t>getMeta</a:t>
            </a:r>
            <a:r>
              <a:rPr lang="en-US" dirty="0" smtClean="0"/>
              <a:t> + conflict resolution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A background fetch is issued if metadata is missing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 smtClean="0"/>
              <a:t>All in </a:t>
            </a:r>
            <a:r>
              <a:rPr lang="en-US" dirty="0" err="1" smtClean="0"/>
              <a:t>memcached</a:t>
            </a:r>
            <a:r>
              <a:rPr lang="en-US" dirty="0" smtClean="0"/>
              <a:t> (</a:t>
            </a:r>
            <a:r>
              <a:rPr lang="en-US" dirty="0" err="1" smtClean="0"/>
              <a:t>ep_engine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XMem</a:t>
            </a:r>
            <a:r>
              <a:rPr lang="en-US" dirty="0" smtClean="0"/>
              <a:t> mode conflict resolution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smtClean="0"/>
              <a:t>Non-</a:t>
            </a:r>
            <a:r>
              <a:rPr lang="en-US" dirty="0" smtClean="0"/>
              <a:t>optimistic – 2 ops/mutation:</a:t>
            </a:r>
            <a:endParaRPr lang="en-US" dirty="0" smtClean="0"/>
          </a:p>
          <a:p>
            <a:pPr marL="1771650" lvl="3" indent="-457200">
              <a:buFont typeface="Arial"/>
              <a:buChar char="•"/>
            </a:pPr>
            <a:r>
              <a:rPr lang="en-US" dirty="0" err="1" smtClean="0"/>
              <a:t>getMeta</a:t>
            </a:r>
            <a:r>
              <a:rPr lang="en-US" dirty="0" smtClean="0"/>
              <a:t> from destination to source</a:t>
            </a:r>
          </a:p>
          <a:p>
            <a:pPr marL="1771650" lvl="3" indent="-457200">
              <a:buFont typeface="Arial"/>
              <a:buChar char="•"/>
            </a:pPr>
            <a:r>
              <a:rPr lang="en-US" dirty="0" err="1" smtClean="0"/>
              <a:t>setWithMeta</a:t>
            </a:r>
            <a:r>
              <a:rPr lang="en-US" dirty="0" smtClean="0"/>
              <a:t> at destination</a:t>
            </a:r>
          </a:p>
          <a:p>
            <a:pPr marL="1314450" lvl="2" indent="-457200">
              <a:buFont typeface="Arial"/>
              <a:buChar char="•"/>
            </a:pPr>
            <a:r>
              <a:rPr lang="en-US" dirty="0" smtClean="0"/>
              <a:t>Optimistic – 1 op/mutation:</a:t>
            </a:r>
            <a:endParaRPr lang="en-US" dirty="0" smtClean="0"/>
          </a:p>
          <a:p>
            <a:pPr marL="1771650" lvl="3" indent="-457200">
              <a:buFont typeface="Arial"/>
              <a:buChar char="•"/>
            </a:pPr>
            <a:r>
              <a:rPr lang="en-US" dirty="0" err="1" smtClean="0"/>
              <a:t>setWithMeta</a:t>
            </a:r>
            <a:r>
              <a:rPr lang="en-US" dirty="0" smtClean="0"/>
              <a:t> at destination</a:t>
            </a:r>
          </a:p>
          <a:p>
            <a:pPr marL="800100" lvl="1" indent="-457200">
              <a:buFont typeface="Arial"/>
              <a:buChar char="•"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chbase Theme 2013_new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15785</TotalTime>
  <Words>1264</Words>
  <Application>Microsoft Macintosh PowerPoint</Application>
  <PresentationFormat>On-screen Show (4:3)</PresentationFormat>
  <Paragraphs>192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Couchbase Theme 2013_new</vt:lpstr>
      <vt:lpstr>XDCR in Couchbase 2.2</vt:lpstr>
      <vt:lpstr>Agenda</vt:lpstr>
      <vt:lpstr>XDCR: Cross Data Center Replication</vt:lpstr>
      <vt:lpstr>Cross Data Center Replication – The basics</vt:lpstr>
      <vt:lpstr>Cross data center replication – Data flow</vt:lpstr>
      <vt:lpstr>What is new in 2.2?</vt:lpstr>
      <vt:lpstr>What’s new in 2.2</vt:lpstr>
      <vt:lpstr>New XDCR Protocol</vt:lpstr>
      <vt:lpstr>Conflict Resolution in Memcached </vt:lpstr>
      <vt:lpstr>Pre-2.2: Replication over CAPI</vt:lpstr>
      <vt:lpstr>XMem: Replication to Memcached</vt:lpstr>
      <vt:lpstr>Per-replication XDCR Settings</vt:lpstr>
      <vt:lpstr>Per-replication XDCR Settings</vt:lpstr>
      <vt:lpstr>Optimistic XDCR Stats in 2.2</vt:lpstr>
      <vt:lpstr> Couchbase  NoSQL Document Database   junyi@couchbase.com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Phillips</dc:creator>
  <cp:lastModifiedBy>Junyi Xie</cp:lastModifiedBy>
  <cp:revision>715</cp:revision>
  <dcterms:created xsi:type="dcterms:W3CDTF">2011-01-28T21:17:13Z</dcterms:created>
  <dcterms:modified xsi:type="dcterms:W3CDTF">2013-10-29T19:33:14Z</dcterms:modified>
</cp:coreProperties>
</file>