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6" r:id="rId4"/>
    <p:sldId id="267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00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2C26D-83DE-4908-8289-31D41A618B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D8C31D-270E-4791-AED6-80BA9AA76A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4887F9-9839-4047-ABBA-3D72048F1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CE510-E3F9-40A0-9716-0ED21D197C8A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F5E3F6-B025-4824-A68D-13EAE2AD3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7AF988-A54F-4EA3-A12F-F3834AF07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C0533-CFE0-41C0-9F6D-102EA9229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198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9E64D-93E6-4321-AB8B-C535EFE93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1055D7-A58C-4353-A9A3-94B93D709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7C4A4B-CDB6-46A5-8809-072F2DCB2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CE510-E3F9-40A0-9716-0ED21D197C8A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7C0539-437B-4DFB-B733-37B7BE3EF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3C9594-127D-4B6B-93B4-712C4A917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C0533-CFE0-41C0-9F6D-102EA9229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375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C1D017-4E8A-4E15-A5D0-5A94E3233C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86F865-8BDD-43F3-937D-7625E16CD3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228FD5-60B5-4E89-84B2-1BA43DF9A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CE510-E3F9-40A0-9716-0ED21D197C8A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B8C99D-1043-4054-87C1-F29CD232E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1DC609-8C2E-4027-8D22-C0E38B281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C0533-CFE0-41C0-9F6D-102EA9229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837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8F89D-B400-4E95-A831-998135DCF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AF157-6787-4BB0-A74A-BAA81D6DCC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040D93-F044-4E34-8998-815AE2A29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CE510-E3F9-40A0-9716-0ED21D197C8A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00FE8C-9F98-4805-B33C-AD1507187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91A369-53A3-4CB2-BD21-69EAE54EA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C0533-CFE0-41C0-9F6D-102EA9229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284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6FCCB-835B-416E-AF15-462109EC7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6CC059-D818-4AAD-ACDB-8BDCA3D7CA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DF168E-8B94-48E4-AD5A-011216D8D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CE510-E3F9-40A0-9716-0ED21D197C8A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AB8016-7C55-4000-B104-E4916CC51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C217E9-6765-45C0-8E5B-F09D1E8F0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C0533-CFE0-41C0-9F6D-102EA9229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347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7CE85-053E-40DD-8EDC-A8ABBD985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2C6D1-1714-4C3E-A086-FAF6DA30F0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24EF62-19FE-471F-80F3-8C07558BD5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4AD4C6-E277-4EE9-BF64-19B61DF89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CE510-E3F9-40A0-9716-0ED21D197C8A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1F20B6-0E64-4ADB-BBF3-18214C9E5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67CEF3-A63A-4EDD-BBFE-EA8E1BEDF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C0533-CFE0-41C0-9F6D-102EA9229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287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6FB16-2E96-44A9-B4EC-172D67C2C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D1C76E-E6FC-44F9-BF89-DAE6C27815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22D55D-49AD-4D76-B060-43DAB76971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1A5F00-FE81-42F8-A6F2-BE1A701A1C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1A1F8B-2B66-41A3-9246-9E50F18C0E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8B8251-F90A-4CD5-83C4-5CFCC9F06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CE510-E3F9-40A0-9716-0ED21D197C8A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F34D0F-165D-4531-BCF9-E0D428211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3C1A6F-A899-469E-822A-73A27A5C0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C0533-CFE0-41C0-9F6D-102EA9229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603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995F2-4C87-4E3D-9AF1-8B7F43EFF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AEB25D-A90A-4331-A96B-D60604E18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CE510-E3F9-40A0-9716-0ED21D197C8A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FD39C2-5EB8-451B-B155-2B3B945F2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ED1B4D-2E85-46B3-85CB-21CB34C35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C0533-CFE0-41C0-9F6D-102EA9229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534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2AD536-A6B3-424C-B268-19F38A5B8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CE510-E3F9-40A0-9716-0ED21D197C8A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6CFBC6-DDA9-4854-B5EA-050FC3B52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07B261-8F56-404A-99F2-E9312A539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C0533-CFE0-41C0-9F6D-102EA9229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579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12988-7E74-4F25-B925-90156A2BB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8B699-2A50-4C2E-86EB-7AF474986D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886E46-33BE-4366-95AA-A661E98F4E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62F461-3740-43D1-BB5C-91A22EC88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CE510-E3F9-40A0-9716-0ED21D197C8A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21C10D-C3BB-47B9-B391-44973FFC1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2F0CB9-8A92-456A-9155-65FFD8FED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C0533-CFE0-41C0-9F6D-102EA9229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895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C1F9B-D964-4D66-B75B-0E51882BD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4ADD0C-4470-40BB-B2EC-5D69D60674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8162B0-9292-4991-B1ED-622BFF2436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A322BA-6ED7-4AD1-8410-AEB89E5B9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CE510-E3F9-40A0-9716-0ED21D197C8A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9CF55D-161A-4680-93DD-17A4EA590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A6B76A-AF77-4904-BE68-2DAD33EF9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C0533-CFE0-41C0-9F6D-102EA9229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92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EC17B8-995B-49E3-B764-09F7383B6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4C393F-4C73-4619-AE6A-FFADEFACF3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84CBF-88C6-4F97-B44C-30D6773BA5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1CE510-E3F9-40A0-9716-0ED21D197C8A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5B2363-BDC6-4EB0-8DF2-75F1DD066E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F8A624-9510-460B-B621-9572354090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3C0533-CFE0-41C0-9F6D-102EA9229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3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A0203-D366-4139-913C-BD7179C3A9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US" dirty="0"/>
              <a:t>PROJECT 1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0DB08A-BF98-4454-93B4-2449066384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NFL Restaurant density analysis.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C62A2F-E11B-4E8B-A228-1F4561CF7A75}"/>
              </a:ext>
            </a:extLst>
          </p:cNvPr>
          <p:cNvSpPr txBox="1"/>
          <p:nvPr/>
        </p:nvSpPr>
        <p:spPr>
          <a:xfrm>
            <a:off x="957569" y="5925940"/>
            <a:ext cx="6983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Group 4: Christopher Williams, Eric Farrell, Justin Ying, Francisco J. Perez </a:t>
            </a:r>
          </a:p>
        </p:txBody>
      </p:sp>
    </p:spTree>
    <p:extLst>
      <p:ext uri="{BB962C8B-B14F-4D97-AF65-F5344CB8AC3E}">
        <p14:creationId xmlns:p14="http://schemas.microsoft.com/office/powerpoint/2010/main" val="1888419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6093A-B5E7-4EE0-974B-A4F21F6C6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E95412-8A63-48E2-9A05-BAB35BD788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+mj-lt"/>
              <a:buAutoNum type="romanUcPeriod"/>
            </a:pPr>
            <a:r>
              <a:rPr lang="en-US" dirty="0"/>
              <a:t>Introduction.</a:t>
            </a:r>
          </a:p>
          <a:p>
            <a:pPr marL="571500" indent="-571500">
              <a:buFont typeface="+mj-lt"/>
              <a:buAutoNum type="romanUcPeriod"/>
            </a:pPr>
            <a:r>
              <a:rPr lang="en-US" dirty="0"/>
              <a:t>Data request, coding challenges and solutions.</a:t>
            </a:r>
          </a:p>
          <a:p>
            <a:pPr marL="571500" indent="-571500">
              <a:buFont typeface="+mj-lt"/>
              <a:buAutoNum type="romanUcPeriod"/>
            </a:pPr>
            <a:r>
              <a:rPr lang="en-US" dirty="0"/>
              <a:t>Restaurant analysis in 2 miles radius around the Stadiums.</a:t>
            </a:r>
          </a:p>
          <a:p>
            <a:pPr marL="571500" indent="-571500">
              <a:buFont typeface="+mj-lt"/>
              <a:buAutoNum type="romanUcPeriod"/>
            </a:pPr>
            <a:r>
              <a:rPr lang="en-US" dirty="0"/>
              <a:t>Restaurant analysis before and after game day.</a:t>
            </a:r>
          </a:p>
          <a:p>
            <a:pPr marL="571500" indent="-571500">
              <a:buFont typeface="+mj-lt"/>
              <a:buAutoNum type="romanUcPeriod"/>
            </a:pPr>
            <a:r>
              <a:rPr lang="en-US" dirty="0"/>
              <a:t>Restaurants in most popular cities in the US vs most and least popular NFL teams.</a:t>
            </a:r>
          </a:p>
          <a:p>
            <a:pPr marL="571500" indent="-571500">
              <a:buFont typeface="+mj-lt"/>
              <a:buAutoNum type="romanUcPeriod"/>
            </a:pPr>
            <a:r>
              <a:rPr lang="en-US" dirty="0"/>
              <a:t>Team.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838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3C399-5906-42EC-882D-53521017C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II. Data request and coding challenges.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46982-C493-49CE-8C32-6B0A7B2EE7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1600" dirty="0"/>
              <a:t>Yelp API Authentication: API key + Authorization HTTP header value as: “</a:t>
            </a:r>
            <a:r>
              <a:rPr lang="en-US" sz="1600" b="0" i="0" dirty="0">
                <a:solidFill>
                  <a:srgbClr val="333333"/>
                </a:solidFill>
                <a:effectLst/>
              </a:rPr>
              <a:t>Authorization: Bearer &lt;YOUR ACCESS TOKEN&gt;”.</a:t>
            </a:r>
          </a:p>
          <a:p>
            <a:pPr lvl="1"/>
            <a:r>
              <a:rPr lang="en-US" sz="1600" b="0" i="0" dirty="0">
                <a:solidFill>
                  <a:srgbClr val="333333"/>
                </a:solidFill>
                <a:effectLst/>
              </a:rPr>
              <a:t>Data request</a:t>
            </a:r>
            <a:r>
              <a:rPr lang="en-US" sz="1600" dirty="0">
                <a:solidFill>
                  <a:srgbClr val="333333"/>
                </a:solidFill>
              </a:rPr>
              <a:t>. Due to the nature of the project (obtaining and analyzing in 2 different timepoints), the response is saved as json files.</a:t>
            </a:r>
          </a:p>
          <a:p>
            <a:pPr lvl="1"/>
            <a:r>
              <a:rPr lang="en-US" sz="1600" b="0" i="0" dirty="0">
                <a:solidFill>
                  <a:srgbClr val="333333"/>
                </a:solidFill>
                <a:effectLst/>
              </a:rPr>
              <a:t>Business search endpoint. </a:t>
            </a:r>
          </a:p>
          <a:p>
            <a:pPr lvl="2"/>
            <a:r>
              <a:rPr lang="en-US" sz="1600" dirty="0">
                <a:solidFill>
                  <a:srgbClr val="333333"/>
                </a:solidFill>
              </a:rPr>
              <a:t>Query limit: </a:t>
            </a:r>
          </a:p>
          <a:p>
            <a:pPr lvl="3"/>
            <a:r>
              <a:rPr lang="en-US" sz="1600" dirty="0">
                <a:solidFill>
                  <a:srgbClr val="333333"/>
                </a:solidFill>
              </a:rPr>
              <a:t>This endpoint returns </a:t>
            </a:r>
            <a:r>
              <a:rPr lang="en-US" sz="1600" u="sng" dirty="0">
                <a:solidFill>
                  <a:srgbClr val="333333"/>
                </a:solidFill>
              </a:rPr>
              <a:t>up to 1000 </a:t>
            </a:r>
            <a:r>
              <a:rPr lang="en-US" sz="1600" dirty="0">
                <a:solidFill>
                  <a:srgbClr val="333333"/>
                </a:solidFill>
              </a:rPr>
              <a:t>businesses based on the search criteria, although the number of </a:t>
            </a:r>
            <a:r>
              <a:rPr lang="en-US" sz="1600" b="0" i="0" dirty="0">
                <a:solidFill>
                  <a:srgbClr val="333333"/>
                </a:solidFill>
                <a:effectLst/>
              </a:rPr>
              <a:t>business results to return per response is by default 20  (maximum  50).  </a:t>
            </a:r>
          </a:p>
          <a:p>
            <a:pPr lvl="3"/>
            <a:r>
              <a:rPr lang="en-US" sz="1600" b="0" i="0" dirty="0">
                <a:solidFill>
                  <a:srgbClr val="333333"/>
                </a:solidFill>
                <a:effectLst/>
              </a:rPr>
              <a:t>Paging the search queries in steps of 20 (using 50 raised more errors) gave us 620 json files.</a:t>
            </a:r>
          </a:p>
          <a:p>
            <a:pPr lvl="2"/>
            <a:r>
              <a:rPr lang="en-US" sz="1600" dirty="0">
                <a:solidFill>
                  <a:srgbClr val="333333"/>
                </a:solidFill>
              </a:rPr>
              <a:t>Some of the json files saved didn’t have any information; this error is only noticed when reading the already saved json files and the only way around it is to continuously request the data until there isn’t any “empty” file. </a:t>
            </a:r>
          </a:p>
          <a:p>
            <a:pPr lvl="2"/>
            <a:endParaRPr lang="en-US" sz="1600" b="0" i="0" dirty="0">
              <a:solidFill>
                <a:srgbClr val="333333"/>
              </a:solidFill>
              <a:effectLst/>
            </a:endParaRPr>
          </a:p>
          <a:p>
            <a:pPr lvl="2"/>
            <a:endParaRPr lang="en-US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lvl="2"/>
            <a:endParaRPr lang="en-US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lvl="3"/>
            <a:endParaRPr lang="en-US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lvl="1"/>
            <a:endParaRPr lang="en-US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6A8D1A-C6D7-4258-9AEE-115F59E3DF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0048" y="4814342"/>
            <a:ext cx="4368800" cy="599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883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3C399-5906-42EC-882D-53521017C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II. Data request, coding challenges and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46982-C493-49CE-8C32-6B0A7B2EE7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1600" b="0" i="0" dirty="0">
                <a:solidFill>
                  <a:srgbClr val="333333"/>
                </a:solidFill>
                <a:effectLst/>
              </a:rPr>
              <a:t>Some of the query parameters do not exist in the json response Example: some businesses won’t have a price </a:t>
            </a:r>
            <a:r>
              <a:rPr lang="en-US" sz="1600" dirty="0">
                <a:solidFill>
                  <a:srgbClr val="333333"/>
                </a:solidFill>
              </a:rPr>
              <a:t>key in the json file, raising errors when trying to read it.                                                                                                                 Solution, fill the missing information with </a:t>
            </a:r>
            <a:r>
              <a:rPr lang="en-US" sz="1600" dirty="0" err="1">
                <a:solidFill>
                  <a:srgbClr val="333333"/>
                </a:solidFill>
              </a:rPr>
              <a:t>np.nan</a:t>
            </a:r>
            <a:r>
              <a:rPr lang="en-US" sz="1600" dirty="0">
                <a:solidFill>
                  <a:srgbClr val="333333"/>
                </a:solidFill>
              </a:rPr>
              <a:t>.</a:t>
            </a:r>
            <a:endParaRPr lang="en-US" sz="1600" b="0" i="0" dirty="0">
              <a:solidFill>
                <a:srgbClr val="333333"/>
              </a:solidFill>
              <a:effectLst/>
            </a:endParaRPr>
          </a:p>
          <a:p>
            <a:pPr lvl="3"/>
            <a:endParaRPr lang="en-US" sz="1600" b="0" i="0" dirty="0">
              <a:solidFill>
                <a:srgbClr val="333333"/>
              </a:solidFill>
              <a:effectLst/>
            </a:endParaRPr>
          </a:p>
          <a:p>
            <a:pPr lvl="1"/>
            <a:r>
              <a:rPr lang="en-US" sz="1600" dirty="0">
                <a:solidFill>
                  <a:srgbClr val="333333"/>
                </a:solidFill>
              </a:rPr>
              <a:t>In order to get around the API errors obtaining data, multiple error exceptions needed to be raised. Example:</a:t>
            </a:r>
          </a:p>
          <a:p>
            <a:pPr lvl="1"/>
            <a:endParaRPr lang="en-US" b="0" i="0" dirty="0">
              <a:solidFill>
                <a:srgbClr val="333333"/>
              </a:solidFill>
              <a:effectLst/>
            </a:endParaRP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4EE770B-9F96-4991-9FCA-D28F4AA03E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80" t="9667" r="27104"/>
          <a:stretch/>
        </p:blipFill>
        <p:spPr>
          <a:xfrm>
            <a:off x="1624727" y="3791031"/>
            <a:ext cx="2927650" cy="8169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1109E4A-3B32-4715-85B1-446B57BB54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9946" y="3202360"/>
            <a:ext cx="1786863" cy="2179892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1C2F7170-540C-44B4-8D43-446435140710}"/>
              </a:ext>
            </a:extLst>
          </p:cNvPr>
          <p:cNvSpPr/>
          <p:nvPr/>
        </p:nvSpPr>
        <p:spPr>
          <a:xfrm>
            <a:off x="4599470" y="4113743"/>
            <a:ext cx="863383" cy="2707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547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3C399-5906-42EC-882D-53521017C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II. Data request and coding challenges.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46982-C493-49CE-8C32-6B0A7B2EE7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Data munging:</a:t>
            </a:r>
          </a:p>
          <a:p>
            <a:pPr lvl="1"/>
            <a:r>
              <a:rPr lang="en-US" sz="1600" dirty="0"/>
              <a:t>From 620 json files, clean and format the data for 32 NFL teams.</a:t>
            </a:r>
          </a:p>
          <a:p>
            <a:pPr lvl="2"/>
            <a:r>
              <a:rPr lang="en-US" sz="1600" dirty="0"/>
              <a:t>Identifying (saving) the json file per team.</a:t>
            </a:r>
          </a:p>
          <a:p>
            <a:pPr lvl="2"/>
            <a:r>
              <a:rPr lang="en-US" sz="1600" dirty="0"/>
              <a:t>Read the json files and unify the data requested for each team.</a:t>
            </a:r>
          </a:p>
          <a:p>
            <a:pPr lvl="2"/>
            <a:r>
              <a:rPr lang="en-US" sz="1600" dirty="0"/>
              <a:t>Convert Yelp price format “$, $$, $$$, $$$$” to numbers.</a:t>
            </a:r>
          </a:p>
          <a:p>
            <a:pPr lvl="2"/>
            <a:r>
              <a:rPr lang="en-US" sz="1600" dirty="0"/>
              <a:t>Drop all null and </a:t>
            </a:r>
            <a:r>
              <a:rPr lang="en-US" sz="1600" dirty="0" err="1"/>
              <a:t>np.nan</a:t>
            </a:r>
            <a:r>
              <a:rPr lang="en-US" sz="1600" dirty="0"/>
              <a:t> values.</a:t>
            </a:r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r>
              <a:rPr lang="en-US" sz="1600" dirty="0"/>
              <a:t>Data munging method used in this project:</a:t>
            </a:r>
          </a:p>
          <a:p>
            <a:pPr lvl="2"/>
            <a:r>
              <a:rPr lang="en-US" sz="1600" dirty="0"/>
              <a:t> Creation of dictionaries with nested lists and nested tuples as values.</a:t>
            </a:r>
          </a:p>
          <a:p>
            <a:pPr marL="914400" lvl="2" indent="0">
              <a:buNone/>
            </a:pPr>
            <a:endParaRPr lang="en-US" sz="1600" dirty="0"/>
          </a:p>
          <a:p>
            <a:pPr marL="914400" lvl="2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605F93-C0C4-4BA1-B132-2E66389A2C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9580" y="2656863"/>
            <a:ext cx="1823312" cy="2465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5664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399</Words>
  <Application>Microsoft Office PowerPoint</Application>
  <PresentationFormat>Widescreen</PresentationFormat>
  <Paragraphs>40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Helvetica Neue</vt:lpstr>
      <vt:lpstr>Office Theme</vt:lpstr>
      <vt:lpstr>PROJECT 1 </vt:lpstr>
      <vt:lpstr>Table of contents.</vt:lpstr>
      <vt:lpstr>II. Data request and coding challenges.</vt:lpstr>
      <vt:lpstr>II. Data request, coding challenges and solutions</vt:lpstr>
      <vt:lpstr>II. Data request and coding challenges.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1</dc:title>
  <dc:creator>Francisco Javier Perez</dc:creator>
  <cp:lastModifiedBy>Francisco Javier Perez</cp:lastModifiedBy>
  <cp:revision>39</cp:revision>
  <dcterms:created xsi:type="dcterms:W3CDTF">2020-10-17T16:41:13Z</dcterms:created>
  <dcterms:modified xsi:type="dcterms:W3CDTF">2020-10-27T14:59:39Z</dcterms:modified>
</cp:coreProperties>
</file>