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2" r:id="rId5"/>
    <p:sldId id="266" r:id="rId6"/>
    <p:sldId id="267" r:id="rId7"/>
    <p:sldId id="260" r:id="rId8"/>
    <p:sldId id="275" r:id="rId9"/>
    <p:sldId id="276" r:id="rId10"/>
    <p:sldId id="277" r:id="rId11"/>
    <p:sldId id="278" r:id="rId12"/>
    <p:sldId id="262" r:id="rId13"/>
    <p:sldId id="273" r:id="rId14"/>
    <p:sldId id="274" r:id="rId15"/>
    <p:sldId id="268" r:id="rId16"/>
    <p:sldId id="269" r:id="rId17"/>
    <p:sldId id="270" r:id="rId18"/>
    <p:sldId id="271" r:id="rId19"/>
    <p:sldId id="279"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7" autoAdjust="0"/>
    <p:restoredTop sz="94660"/>
  </p:normalViewPr>
  <p:slideViewPr>
    <p:cSldViewPr snapToGrid="0">
      <p:cViewPr varScale="1">
        <p:scale>
          <a:sx n="165" d="100"/>
          <a:sy n="165" d="100"/>
        </p:scale>
        <p:origin x="748"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C26D-83DE-4908-8289-31D41A618B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D8C31D-270E-4791-AED6-80BA9AA76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887F9-9839-4047-ABBA-3D72048F11B0}"/>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26F5E3F6-B025-4824-A68D-13EAE2AD3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AF988-A54F-4EA3-A12F-F3834AF07EDD}"/>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100419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E64D-93E6-4321-AB8B-C535EFE935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1055D7-A58C-4353-A9A3-94B93D7098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C4A4B-CDB6-46A5-8809-072F2DCB22A0}"/>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C07C0539-437B-4DFB-B733-37B7BE3EF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C9594-127D-4B6B-93B4-712C4A917DF9}"/>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236537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1D017-4E8A-4E15-A5D0-5A94E3233C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86F865-8BDD-43F3-937D-7625E16CD3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28FD5-60B5-4E89-84B2-1BA43DF9A62D}"/>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E6B8C99D-1043-4054-87C1-F29CD232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DC609-8C2E-4027-8D22-C0E38B281343}"/>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12483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F89D-B400-4E95-A831-998135DCF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EAF157-6787-4BB0-A74A-BAA81D6DCC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40D93-F044-4E34-8998-815AE2A298B2}"/>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9500FE8C-9F98-4805-B33C-AD1507187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1A369-53A3-4CB2-BD21-69EAE54EA43E}"/>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75428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FCCB-835B-416E-AF15-462109EC7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6CC059-D818-4AAD-ACDB-8BDCA3D7C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F168E-8B94-48E4-AD5A-011216D8D35E}"/>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35AB8016-7C55-4000-B104-E4916CC51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217E9-6765-45C0-8E5B-F09D1E8F04CB}"/>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09534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CE85-053E-40DD-8EDC-A8ABBD985C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2C6D1-1714-4C3E-A086-FAF6DA30F0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24EF62-19FE-471F-80F3-8C07558BD5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AD4C6-E277-4EE9-BF64-19B61DF89E3F}"/>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6" name="Footer Placeholder 5">
            <a:extLst>
              <a:ext uri="{FF2B5EF4-FFF2-40B4-BE49-F238E27FC236}">
                <a16:creationId xmlns:a16="http://schemas.microsoft.com/office/drawing/2014/main" id="{B91F20B6-0E64-4ADB-BBF3-18214C9E5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67CEF3-A63A-4EDD-BBFE-EA8E1BEDFD3A}"/>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244328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FB16-2E96-44A9-B4EC-172D67C2C2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D1C76E-E6FC-44F9-BF89-DAE6C27815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22D55D-49AD-4D76-B060-43DAB7697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1A5F00-FE81-42F8-A6F2-BE1A701A1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1A1F8B-2B66-41A3-9246-9E50F18C0E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8B8251-F90A-4CD5-83C4-5CFCC9F06C3B}"/>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8" name="Footer Placeholder 7">
            <a:extLst>
              <a:ext uri="{FF2B5EF4-FFF2-40B4-BE49-F238E27FC236}">
                <a16:creationId xmlns:a16="http://schemas.microsoft.com/office/drawing/2014/main" id="{81F34D0F-165D-4531-BCF9-E0D4282111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3C1A6F-A899-469E-822A-73A27A5C0109}"/>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388360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95F2-4C87-4E3D-9AF1-8B7F43EFFE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EB25D-A90A-4331-A96B-D60604E18E94}"/>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4" name="Footer Placeholder 3">
            <a:extLst>
              <a:ext uri="{FF2B5EF4-FFF2-40B4-BE49-F238E27FC236}">
                <a16:creationId xmlns:a16="http://schemas.microsoft.com/office/drawing/2014/main" id="{DEFD39C2-5EB8-451B-B155-2B3B945F2F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ED1B4D-2E85-46B3-85CB-21CB34C35B4A}"/>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99753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AD536-A6B3-424C-B268-19F38A5B8064}"/>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3" name="Footer Placeholder 2">
            <a:extLst>
              <a:ext uri="{FF2B5EF4-FFF2-40B4-BE49-F238E27FC236}">
                <a16:creationId xmlns:a16="http://schemas.microsoft.com/office/drawing/2014/main" id="{366CFBC6-DDA9-4854-B5EA-050FC3B52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07B261-8F56-404A-99F2-E9312A5392E0}"/>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151357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2988-7E74-4F25-B925-90156A2BB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88B699-2A50-4C2E-86EB-7AF474986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886E46-33BE-4366-95AA-A661E98F4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2F461-3740-43D1-BB5C-91A22EC880C2}"/>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6" name="Footer Placeholder 5">
            <a:extLst>
              <a:ext uri="{FF2B5EF4-FFF2-40B4-BE49-F238E27FC236}">
                <a16:creationId xmlns:a16="http://schemas.microsoft.com/office/drawing/2014/main" id="{8121C10D-C3BB-47B9-B391-44973FFC17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F0CB9-8A92-456A-9155-65FFD8FEDF4E}"/>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61689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1F9B-D964-4D66-B75B-0E51882BD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4ADD0C-4470-40BB-B2EC-5D69D6067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8162B0-9292-4991-B1ED-622BFF243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322BA-6ED7-4AD1-8410-AEB89E5B96BF}"/>
              </a:ext>
            </a:extLst>
          </p:cNvPr>
          <p:cNvSpPr>
            <a:spLocks noGrp="1"/>
          </p:cNvSpPr>
          <p:nvPr>
            <p:ph type="dt" sz="half" idx="10"/>
          </p:nvPr>
        </p:nvSpPr>
        <p:spPr/>
        <p:txBody>
          <a:bodyPr/>
          <a:lstStyle/>
          <a:p>
            <a:fld id="{851CE510-E3F9-40A0-9716-0ED21D197C8A}" type="datetimeFigureOut">
              <a:rPr lang="en-US" smtClean="0"/>
              <a:t>10/27/2020</a:t>
            </a:fld>
            <a:endParaRPr lang="en-US"/>
          </a:p>
        </p:txBody>
      </p:sp>
      <p:sp>
        <p:nvSpPr>
          <p:cNvPr id="6" name="Footer Placeholder 5">
            <a:extLst>
              <a:ext uri="{FF2B5EF4-FFF2-40B4-BE49-F238E27FC236}">
                <a16:creationId xmlns:a16="http://schemas.microsoft.com/office/drawing/2014/main" id="{9B9CF55D-161A-4680-93DD-17A4EA590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A6B76A-AF77-4904-BE68-2DAD33EF946E}"/>
              </a:ext>
            </a:extLst>
          </p:cNvPr>
          <p:cNvSpPr>
            <a:spLocks noGrp="1"/>
          </p:cNvSpPr>
          <p:nvPr>
            <p:ph type="sldNum" sz="quarter" idx="12"/>
          </p:nvPr>
        </p:nvSpPr>
        <p:spPr/>
        <p:txBody>
          <a:bodyPr/>
          <a:lstStyle/>
          <a:p>
            <a:fld id="{963C0533-CFE0-41C0-9F6D-102EA922963A}" type="slidenum">
              <a:rPr lang="en-US" smtClean="0"/>
              <a:t>‹#›</a:t>
            </a:fld>
            <a:endParaRPr lang="en-US"/>
          </a:p>
        </p:txBody>
      </p:sp>
    </p:spTree>
    <p:extLst>
      <p:ext uri="{BB962C8B-B14F-4D97-AF65-F5344CB8AC3E}">
        <p14:creationId xmlns:p14="http://schemas.microsoft.com/office/powerpoint/2010/main" val="12979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C17B8-995B-49E3-B764-09F7383B6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4C393F-4C73-4619-AE6A-FFADEFACF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84CBF-88C6-4F97-B44C-30D6773BA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CE510-E3F9-40A0-9716-0ED21D197C8A}" type="datetimeFigureOut">
              <a:rPr lang="en-US" smtClean="0"/>
              <a:t>10/27/2020</a:t>
            </a:fld>
            <a:endParaRPr lang="en-US"/>
          </a:p>
        </p:txBody>
      </p:sp>
      <p:sp>
        <p:nvSpPr>
          <p:cNvPr id="5" name="Footer Placeholder 4">
            <a:extLst>
              <a:ext uri="{FF2B5EF4-FFF2-40B4-BE49-F238E27FC236}">
                <a16:creationId xmlns:a16="http://schemas.microsoft.com/office/drawing/2014/main" id="{7A5B2363-BDC6-4EB0-8DF2-75F1DD066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F8A624-9510-460B-B621-957235409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C0533-CFE0-41C0-9F6D-102EA922963A}" type="slidenum">
              <a:rPr lang="en-US" smtClean="0"/>
              <a:t>‹#›</a:t>
            </a:fld>
            <a:endParaRPr lang="en-US"/>
          </a:p>
        </p:txBody>
      </p:sp>
    </p:spTree>
    <p:extLst>
      <p:ext uri="{BB962C8B-B14F-4D97-AF65-F5344CB8AC3E}">
        <p14:creationId xmlns:p14="http://schemas.microsoft.com/office/powerpoint/2010/main" val="29983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implemaps.com/data/us-cit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0203-D366-4139-913C-BD7179C3A92E}"/>
              </a:ext>
            </a:extLst>
          </p:cNvPr>
          <p:cNvSpPr>
            <a:spLocks noGrp="1"/>
          </p:cNvSpPr>
          <p:nvPr>
            <p:ph type="ctrTitle"/>
          </p:nvPr>
        </p:nvSpPr>
        <p:spPr/>
        <p:txBody>
          <a:bodyPr anchor="ctr"/>
          <a:lstStyle/>
          <a:p>
            <a:r>
              <a:rPr lang="en-US" dirty="0"/>
              <a:t>PROJECT 1</a:t>
            </a:r>
            <a:br>
              <a:rPr lang="en-US" dirty="0"/>
            </a:br>
            <a:endParaRPr lang="en-US" dirty="0"/>
          </a:p>
        </p:txBody>
      </p:sp>
      <p:sp>
        <p:nvSpPr>
          <p:cNvPr id="3" name="Subtitle 2">
            <a:extLst>
              <a:ext uri="{FF2B5EF4-FFF2-40B4-BE49-F238E27FC236}">
                <a16:creationId xmlns:a16="http://schemas.microsoft.com/office/drawing/2014/main" id="{C30DB08A-BF98-4454-93B4-2449066384A8}"/>
              </a:ext>
            </a:extLst>
          </p:cNvPr>
          <p:cNvSpPr>
            <a:spLocks noGrp="1"/>
          </p:cNvSpPr>
          <p:nvPr>
            <p:ph type="subTitle" idx="1"/>
          </p:nvPr>
        </p:nvSpPr>
        <p:spPr/>
        <p:txBody>
          <a:bodyPr/>
          <a:lstStyle/>
          <a:p>
            <a:r>
              <a:rPr lang="en-US" dirty="0"/>
              <a:t>NFL Restaurant density analysis.</a:t>
            </a:r>
          </a:p>
        </p:txBody>
      </p:sp>
      <p:sp>
        <p:nvSpPr>
          <p:cNvPr id="4" name="TextBox 3">
            <a:extLst>
              <a:ext uri="{FF2B5EF4-FFF2-40B4-BE49-F238E27FC236}">
                <a16:creationId xmlns:a16="http://schemas.microsoft.com/office/drawing/2014/main" id="{A2C62A2F-E11B-4E8B-A228-1F4561CF7A75}"/>
              </a:ext>
            </a:extLst>
          </p:cNvPr>
          <p:cNvSpPr txBox="1"/>
          <p:nvPr/>
        </p:nvSpPr>
        <p:spPr>
          <a:xfrm>
            <a:off x="957569" y="5925940"/>
            <a:ext cx="6983130" cy="369332"/>
          </a:xfrm>
          <a:prstGeom prst="rect">
            <a:avLst/>
          </a:prstGeom>
          <a:noFill/>
        </p:spPr>
        <p:txBody>
          <a:bodyPr wrap="none" rtlCol="0">
            <a:spAutoFit/>
          </a:bodyPr>
          <a:lstStyle/>
          <a:p>
            <a:r>
              <a:rPr lang="en-US" dirty="0"/>
              <a:t>Group 4: Christopher Williams, Eric Farrell, Justin Ying, Francisco J. Perez </a:t>
            </a:r>
          </a:p>
        </p:txBody>
      </p:sp>
    </p:spTree>
    <p:extLst>
      <p:ext uri="{BB962C8B-B14F-4D97-AF65-F5344CB8AC3E}">
        <p14:creationId xmlns:p14="http://schemas.microsoft.com/office/powerpoint/2010/main" val="18884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55600"/>
            <a:ext cx="10515600" cy="1325563"/>
          </a:xfrm>
        </p:spPr>
        <p:txBody>
          <a:bodyPr>
            <a:normAutofit fontScale="90000"/>
          </a:bodyPr>
          <a:lstStyle/>
          <a:p>
            <a:r>
              <a:rPr lang="en-US" sz="3600" dirty="0"/>
              <a:t> </a:t>
            </a:r>
            <a:r>
              <a:rPr lang="en-US" sz="3600" dirty="0">
                <a:sym typeface="+mn-ea"/>
              </a:rPr>
              <a:t>III. Restaurant analysis in 2 miles radius around the Stadiums.</a:t>
            </a:r>
            <a:br>
              <a:rPr lang="en-US" sz="3600" dirty="0"/>
            </a:br>
            <a:r>
              <a:rPr lang="en-US" sz="2800" dirty="0"/>
              <a:t>- </a:t>
            </a:r>
            <a:r>
              <a:rPr lang="en-US" sz="2800" u="sng" dirty="0"/>
              <a:t>Stadium Capacity and attendees per restaurant.</a:t>
            </a:r>
            <a:br>
              <a:rPr lang="en-US" sz="2800" dirty="0"/>
            </a:br>
            <a:endParaRPr lang="en-US" sz="2800" dirty="0"/>
          </a:p>
        </p:txBody>
      </p:sp>
      <p:pic>
        <p:nvPicPr>
          <p:cNvPr id="10" name="Content Placeholder 9" descr="stadium_capacity"/>
          <p:cNvPicPr>
            <a:picLocks noGrp="1" noChangeAspect="1"/>
          </p:cNvPicPr>
          <p:nvPr>
            <p:ph sz="half" idx="2"/>
          </p:nvPr>
        </p:nvPicPr>
        <p:blipFill>
          <a:blip r:embed="rId2"/>
          <a:stretch>
            <a:fillRect/>
          </a:stretch>
        </p:blipFill>
        <p:spPr>
          <a:xfrm>
            <a:off x="836295" y="1865442"/>
            <a:ext cx="4011295" cy="4561205"/>
          </a:xfrm>
          <a:prstGeom prst="rect">
            <a:avLst/>
          </a:prstGeom>
        </p:spPr>
      </p:pic>
      <p:sp>
        <p:nvSpPr>
          <p:cNvPr id="12" name="Text Placeholder 11"/>
          <p:cNvSpPr>
            <a:spLocks noGrp="1"/>
          </p:cNvSpPr>
          <p:nvPr>
            <p:ph type="body" sz="quarter" idx="3"/>
          </p:nvPr>
        </p:nvSpPr>
        <p:spPr>
          <a:xfrm>
            <a:off x="6172200" y="1680845"/>
            <a:ext cx="5183505" cy="1917700"/>
          </a:xfrm>
        </p:spPr>
        <p:txBody>
          <a:bodyPr>
            <a:normAutofit/>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 much around Arrowhead Stadium with only 18 restaurants</a:t>
            </a:r>
          </a:p>
          <a:p>
            <a:pPr marL="342900" indent="-342900">
              <a:buFont typeface="Arial" panose="020B0604020202020204" pitchFamily="34" charset="0"/>
              <a:buChar char="•"/>
            </a:pPr>
            <a:endParaRPr lang="en-US" dirty="0"/>
          </a:p>
        </p:txBody>
      </p:sp>
      <p:pic>
        <p:nvPicPr>
          <p:cNvPr id="14" name="Content Placeholder 13" descr="stadium attendees per restaurant"/>
          <p:cNvPicPr>
            <a:picLocks noGrp="1" noChangeAspect="1"/>
          </p:cNvPicPr>
          <p:nvPr>
            <p:ph sz="quarter" idx="4"/>
          </p:nvPr>
        </p:nvPicPr>
        <p:blipFill>
          <a:blip r:embed="rId3"/>
          <a:stretch>
            <a:fillRect/>
          </a:stretch>
        </p:blipFill>
        <p:spPr>
          <a:xfrm>
            <a:off x="6172200" y="3688715"/>
            <a:ext cx="5183505" cy="24085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ym typeface="+mn-ea"/>
              </a:rPr>
              <a:t>III. Restaurant analysis in 2 miles radius around the Stadiums.</a:t>
            </a:r>
            <a:br>
              <a:rPr lang="en-US" sz="3200" dirty="0"/>
            </a:br>
            <a:br>
              <a:rPr lang="en-US" sz="3200" dirty="0"/>
            </a:br>
            <a:r>
              <a:rPr lang="en-US" sz="3200" dirty="0"/>
              <a:t>- </a:t>
            </a:r>
            <a:r>
              <a:rPr lang="en-US" sz="3100" u="sng" dirty="0"/>
              <a:t>Avg. rating of restaurants around each stadium.</a:t>
            </a:r>
            <a:br>
              <a:rPr lang="en-US" sz="3200" dirty="0"/>
            </a:br>
            <a:endParaRPr lang="en-US" sz="3200" dirty="0"/>
          </a:p>
        </p:txBody>
      </p:sp>
      <p:pic>
        <p:nvPicPr>
          <p:cNvPr id="4" name="Content Placeholder 3" descr="avg resturant rating per stadium"/>
          <p:cNvPicPr>
            <a:picLocks noGrp="1" noChangeAspect="1"/>
          </p:cNvPicPr>
          <p:nvPr>
            <p:ph idx="1"/>
          </p:nvPr>
        </p:nvPicPr>
        <p:blipFill>
          <a:blip r:embed="rId2"/>
          <a:stretch>
            <a:fillRect/>
          </a:stretch>
        </p:blipFill>
        <p:spPr>
          <a:xfrm>
            <a:off x="1409065" y="2167255"/>
            <a:ext cx="9372600" cy="3667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dirty="0"/>
              <a:t>IV. Rating analysis before and after game day.</a:t>
            </a:r>
          </a:p>
        </p:txBody>
      </p:sp>
      <p:sp>
        <p:nvSpPr>
          <p:cNvPr id="35" name="Rectangle 3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7" name="Rectangle 3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EE6B924E-D8B8-44B2-8D1D-268C32D69B28}"/>
              </a:ext>
            </a:extLst>
          </p:cNvPr>
          <p:cNvSpPr>
            <a:spLocks noGrp="1"/>
          </p:cNvSpPr>
          <p:nvPr>
            <p:ph type="body" sz="half" idx="2"/>
          </p:nvPr>
        </p:nvSpPr>
        <p:spPr>
          <a:xfrm>
            <a:off x="5250106" y="586822"/>
            <a:ext cx="6106742" cy="1645920"/>
          </a:xfrm>
        </p:spPr>
        <p:txBody>
          <a:bodyPr vert="horz" lIns="91440" tIns="45720" rIns="91440" bIns="45720" rtlCol="0" anchor="ctr">
            <a:normAutofit/>
          </a:bodyPr>
          <a:lstStyle/>
          <a:p>
            <a:pPr indent="-228600">
              <a:buFont typeface="Arial" panose="020B0604020202020204" pitchFamily="34" charset="0"/>
              <a:buChar char="•"/>
            </a:pPr>
            <a:r>
              <a:rPr lang="en-US" sz="1800" dirty="0"/>
              <a:t>The Average Rating of 1000 restaurants and the average rating of the them only changed barely for a few stadiums.</a:t>
            </a:r>
          </a:p>
          <a:p>
            <a:pPr indent="-228600">
              <a:buFont typeface="Arial" panose="020B0604020202020204" pitchFamily="34" charset="0"/>
              <a:buChar char="•"/>
            </a:pPr>
            <a:r>
              <a:rPr lang="en-US" sz="1800" dirty="0"/>
              <a:t>Looking at this data over the course of a longer period time for instance a month or year could produce more noticeable results.	</a:t>
            </a:r>
          </a:p>
        </p:txBody>
      </p:sp>
      <p:pic>
        <p:nvPicPr>
          <p:cNvPr id="14" name="Content Placeholder 13" descr="A picture containing background pattern&#10;&#10;Description automatically generated">
            <a:extLst>
              <a:ext uri="{FF2B5EF4-FFF2-40B4-BE49-F238E27FC236}">
                <a16:creationId xmlns:a16="http://schemas.microsoft.com/office/drawing/2014/main" id="{FF55BCAA-8D85-48CD-9D4C-181E4406F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902" y="2729397"/>
            <a:ext cx="5219271" cy="3483864"/>
          </a:xfrm>
          <a:prstGeom prst="rect">
            <a:avLst/>
          </a:prstGeom>
        </p:spPr>
      </p:pic>
      <p:pic>
        <p:nvPicPr>
          <p:cNvPr id="15" name="Picture 14">
            <a:extLst>
              <a:ext uri="{FF2B5EF4-FFF2-40B4-BE49-F238E27FC236}">
                <a16:creationId xmlns:a16="http://schemas.microsoft.com/office/drawing/2014/main" id="{FB17DD91-C3FC-46A7-B9D9-FE70E5677C7B}"/>
              </a:ext>
            </a:extLst>
          </p:cNvPr>
          <p:cNvPicPr>
            <a:picLocks noChangeAspect="1"/>
          </p:cNvPicPr>
          <p:nvPr/>
        </p:nvPicPr>
        <p:blipFill>
          <a:blip r:embed="rId3"/>
          <a:stretch>
            <a:fillRect/>
          </a:stretch>
        </p:blipFill>
        <p:spPr>
          <a:xfrm>
            <a:off x="688902" y="2676139"/>
            <a:ext cx="10972319" cy="3595039"/>
          </a:xfrm>
          <a:prstGeom prst="rect">
            <a:avLst/>
          </a:prstGeom>
        </p:spPr>
      </p:pic>
    </p:spTree>
    <p:extLst>
      <p:ext uri="{BB962C8B-B14F-4D97-AF65-F5344CB8AC3E}">
        <p14:creationId xmlns:p14="http://schemas.microsoft.com/office/powerpoint/2010/main" val="2019740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D76B-3523-4D98-9AF6-119D48C1D5FB}"/>
              </a:ext>
            </a:extLst>
          </p:cNvPr>
          <p:cNvSpPr>
            <a:spLocks noGrp="1"/>
          </p:cNvSpPr>
          <p:nvPr>
            <p:ph type="title"/>
          </p:nvPr>
        </p:nvSpPr>
        <p:spPr/>
        <p:txBody>
          <a:bodyPr/>
          <a:lstStyle/>
          <a:p>
            <a:r>
              <a:rPr lang="en-US" dirty="0"/>
              <a:t>Restaurant Price Scale</a:t>
            </a:r>
          </a:p>
        </p:txBody>
      </p:sp>
      <p:pic>
        <p:nvPicPr>
          <p:cNvPr id="5" name="Content Placeholder 4">
            <a:extLst>
              <a:ext uri="{FF2B5EF4-FFF2-40B4-BE49-F238E27FC236}">
                <a16:creationId xmlns:a16="http://schemas.microsoft.com/office/drawing/2014/main" id="{73C120D6-418A-473B-89AA-6C0596A9926A}"/>
              </a:ext>
            </a:extLst>
          </p:cNvPr>
          <p:cNvPicPr>
            <a:picLocks noGrp="1" noChangeAspect="1"/>
          </p:cNvPicPr>
          <p:nvPr>
            <p:ph idx="1"/>
          </p:nvPr>
        </p:nvPicPr>
        <p:blipFill>
          <a:blip r:embed="rId2"/>
          <a:stretch>
            <a:fillRect/>
          </a:stretch>
        </p:blipFill>
        <p:spPr>
          <a:xfrm>
            <a:off x="5393915" y="987425"/>
            <a:ext cx="5750745" cy="4873625"/>
          </a:xfrm>
          <a:prstGeom prst="rect">
            <a:avLst/>
          </a:prstGeom>
        </p:spPr>
      </p:pic>
      <p:sp>
        <p:nvSpPr>
          <p:cNvPr id="4" name="Text Placeholder 3">
            <a:extLst>
              <a:ext uri="{FF2B5EF4-FFF2-40B4-BE49-F238E27FC236}">
                <a16:creationId xmlns:a16="http://schemas.microsoft.com/office/drawing/2014/main" id="{A615D896-B4B6-450C-913B-F91466B10C8E}"/>
              </a:ext>
            </a:extLst>
          </p:cNvPr>
          <p:cNvSpPr>
            <a:spLocks noGrp="1"/>
          </p:cNvSpPr>
          <p:nvPr>
            <p:ph type="body" sz="half" idx="2"/>
          </p:nvPr>
        </p:nvSpPr>
        <p:spPr/>
        <p:txBody>
          <a:bodyPr/>
          <a:lstStyle/>
          <a:p>
            <a:pPr indent="-228600">
              <a:buFont typeface="Arial" panose="020B0604020202020204" pitchFamily="34" charset="0"/>
              <a:buChar char="•"/>
              <a:defRPr/>
            </a:pPr>
            <a:r>
              <a:rPr lang="en-US" dirty="0"/>
              <a:t>The Restaurant Price Scale was represented by “$”. With “$” being the cheapest and “$$$$” being most expensive.</a:t>
            </a:r>
          </a:p>
          <a:p>
            <a:pPr indent="-228600">
              <a:buFont typeface="Arial" panose="020B0604020202020204" pitchFamily="34" charset="0"/>
              <a:buChar char="•"/>
              <a:defRPr/>
            </a:pPr>
            <a:r>
              <a:rPr lang="en-US" dirty="0"/>
              <a:t>The data shows most teams tend to stay in the lower price range in restaurants around the stadium. </a:t>
            </a:r>
          </a:p>
          <a:p>
            <a:pPr indent="-228600">
              <a:buFont typeface="Arial" panose="020B0604020202020204" pitchFamily="34" charset="0"/>
              <a:buChar char="•"/>
              <a:defRPr/>
            </a:pPr>
            <a:r>
              <a:rPr lang="en-US" dirty="0"/>
              <a:t>Interesting the most expensive was Allegiant Stadium which is newly built in Las Vegas but has yet to have fans around.</a:t>
            </a:r>
          </a:p>
          <a:p>
            <a:pPr indent="-228600">
              <a:buFont typeface="Arial" panose="020B0604020202020204" pitchFamily="34" charset="0"/>
              <a:buChar char="•"/>
              <a:defRPr/>
            </a:pPr>
            <a:endParaRPr lang="en-US" dirty="0"/>
          </a:p>
        </p:txBody>
      </p:sp>
    </p:spTree>
    <p:extLst>
      <p:ext uri="{BB962C8B-B14F-4D97-AF65-F5344CB8AC3E}">
        <p14:creationId xmlns:p14="http://schemas.microsoft.com/office/powerpoint/2010/main" val="3216535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15EBA-E39D-407D-8CA0-5471FD64C9AA}"/>
              </a:ext>
            </a:extLst>
          </p:cNvPr>
          <p:cNvSpPr>
            <a:spLocks noGrp="1"/>
          </p:cNvSpPr>
          <p:nvPr>
            <p:ph type="title"/>
          </p:nvPr>
        </p:nvSpPr>
        <p:spPr>
          <a:xfrm>
            <a:off x="838200" y="562271"/>
            <a:ext cx="10515600" cy="1128417"/>
          </a:xfrm>
        </p:spPr>
        <p:txBody>
          <a:bodyPr vert="horz" lIns="91440" tIns="45720" rIns="91440" bIns="45720" rtlCol="0" anchor="ctr">
            <a:normAutofit fontScale="90000"/>
          </a:bodyPr>
          <a:lstStyle/>
          <a:p>
            <a:pPr marL="0" marR="0" lvl="0" indent="-228600" defTabSz="914400" rtl="0" eaLnBrk="1" fontAlgn="auto" latinLnBrk="0" hangingPunct="1">
              <a:lnSpc>
                <a:spcPct val="90000"/>
              </a:lnSpc>
              <a:spcBef>
                <a:spcPts val="1000"/>
              </a:spcBef>
              <a:spcAft>
                <a:spcPts val="0"/>
              </a:spcAft>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Average number of Reviews of 1000 restaurants and the average number of the them only changed barely for a few stadiums.</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One observation is that Allegiant stadium hasn’t had fans but it being in Las Vegas which is popular destination, the numbers could be a </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little deceiving.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Looking at this data over the course of a longer period time for instance a month or year could produce more noticeable results.</a:t>
            </a:r>
            <a:endParaRPr lang="en-US" sz="1400" dirty="0"/>
          </a:p>
        </p:txBody>
      </p:sp>
      <p:pic>
        <p:nvPicPr>
          <p:cNvPr id="5" name="Content Placeholder 4">
            <a:extLst>
              <a:ext uri="{FF2B5EF4-FFF2-40B4-BE49-F238E27FC236}">
                <a16:creationId xmlns:a16="http://schemas.microsoft.com/office/drawing/2014/main" id="{AAB98C8A-15A9-4F4B-8CFE-A927E9369395}"/>
              </a:ext>
            </a:extLst>
          </p:cNvPr>
          <p:cNvPicPr>
            <a:picLocks noGrp="1" noChangeAspect="1"/>
          </p:cNvPicPr>
          <p:nvPr>
            <p:ph idx="1"/>
          </p:nvPr>
        </p:nvPicPr>
        <p:blipFill rotWithShape="1">
          <a:blip r:embed="rId2"/>
          <a:srcRect l="7874" r="1" b="1"/>
          <a:stretch/>
        </p:blipFill>
        <p:spPr>
          <a:xfrm>
            <a:off x="1926913" y="2306314"/>
            <a:ext cx="8335122" cy="3528528"/>
          </a:xfrm>
          <a:prstGeom prst="rect">
            <a:avLst/>
          </a:prstGeom>
        </p:spPr>
      </p:pic>
    </p:spTree>
    <p:extLst>
      <p:ext uri="{BB962C8B-B14F-4D97-AF65-F5344CB8AC3E}">
        <p14:creationId xmlns:p14="http://schemas.microsoft.com/office/powerpoint/2010/main" val="4194941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3E5B-FBB2-4FF8-89A1-DFFFE4F8FDB9}"/>
              </a:ext>
            </a:extLst>
          </p:cNvPr>
          <p:cNvSpPr>
            <a:spLocks noGrp="1"/>
          </p:cNvSpPr>
          <p:nvPr>
            <p:ph type="title"/>
          </p:nvPr>
        </p:nvSpPr>
        <p:spPr>
          <a:xfrm>
            <a:off x="838200" y="353850"/>
            <a:ext cx="10515600" cy="1325563"/>
          </a:xfrm>
        </p:spPr>
        <p:txBody>
          <a:bodyPr>
            <a:noAutofit/>
          </a:bodyPr>
          <a:lstStyle/>
          <a:p>
            <a:r>
              <a:rPr lang="en-US" sz="3200" dirty="0"/>
              <a:t>V. Restaurants in most popular cities in the US vs most and least popular NFL teams.</a:t>
            </a:r>
            <a:br>
              <a:rPr lang="en-US" sz="3200" dirty="0"/>
            </a:br>
            <a:r>
              <a:rPr lang="en-US" sz="3200" dirty="0"/>
              <a:t> - </a:t>
            </a:r>
            <a:r>
              <a:rPr lang="en-US" sz="2800" u="sng" dirty="0"/>
              <a:t>Comparing Restaurants by Team/City Popularity </a:t>
            </a:r>
            <a:endParaRPr lang="en-US" sz="3200" u="sng" dirty="0"/>
          </a:p>
        </p:txBody>
      </p:sp>
      <p:sp>
        <p:nvSpPr>
          <p:cNvPr id="3" name="Content Placeholder 2">
            <a:extLst>
              <a:ext uri="{FF2B5EF4-FFF2-40B4-BE49-F238E27FC236}">
                <a16:creationId xmlns:a16="http://schemas.microsoft.com/office/drawing/2014/main" id="{9561E9F4-9008-4759-AD4A-B766200BA82B}"/>
              </a:ext>
            </a:extLst>
          </p:cNvPr>
          <p:cNvSpPr>
            <a:spLocks noGrp="1"/>
          </p:cNvSpPr>
          <p:nvPr>
            <p:ph idx="1"/>
          </p:nvPr>
        </p:nvSpPr>
        <p:spPr>
          <a:xfrm>
            <a:off x="838200" y="1825625"/>
            <a:ext cx="10515600" cy="4202313"/>
          </a:xfrm>
        </p:spPr>
        <p:txBody>
          <a:bodyPr>
            <a:normAutofit fontScale="47500" lnSpcReduction="20000"/>
          </a:bodyPr>
          <a:lstStyle/>
          <a:p>
            <a:r>
              <a:rPr lang="en-US" dirty="0"/>
              <a:t>We compared the data pulled from for the most popular NFL franchises among fans, the most popular cities for people to visit that had NFL teams, and then least popular NFL franchises. </a:t>
            </a:r>
          </a:p>
          <a:p>
            <a:pPr marL="285750" indent="-285750">
              <a:buFont typeface="Arial" panose="020B0604020202020204" pitchFamily="34" charset="0"/>
              <a:buChar char="•"/>
            </a:pPr>
            <a:r>
              <a:rPr lang="en-US" dirty="0"/>
              <a:t>Most Popular Teams:</a:t>
            </a:r>
          </a:p>
          <a:p>
            <a:pPr marL="742950" lvl="1" indent="-285750">
              <a:buFont typeface="Arial" panose="020B0604020202020204" pitchFamily="34" charset="0"/>
              <a:buChar char="•"/>
            </a:pPr>
            <a:r>
              <a:rPr lang="en-US" dirty="0"/>
              <a:t>Dallas Cowboys</a:t>
            </a:r>
          </a:p>
          <a:p>
            <a:pPr marL="742950" lvl="1" indent="-285750">
              <a:buFont typeface="Arial" panose="020B0604020202020204" pitchFamily="34" charset="0"/>
              <a:buChar char="•"/>
            </a:pPr>
            <a:r>
              <a:rPr lang="en-US" dirty="0"/>
              <a:t>New England Patriots</a:t>
            </a:r>
          </a:p>
          <a:p>
            <a:pPr marL="742950" lvl="1" indent="-285750">
              <a:buFont typeface="Arial" panose="020B0604020202020204" pitchFamily="34" charset="0"/>
              <a:buChar char="•"/>
            </a:pPr>
            <a:r>
              <a:rPr lang="en-US" dirty="0"/>
              <a:t>Pittsburgh Steelers</a:t>
            </a:r>
          </a:p>
          <a:p>
            <a:pPr marL="742950" lvl="1" indent="-285750">
              <a:buFont typeface="Arial" panose="020B0604020202020204" pitchFamily="34" charset="0"/>
              <a:buChar char="•"/>
            </a:pPr>
            <a:r>
              <a:rPr lang="en-US" dirty="0"/>
              <a:t>Green Bay Packers</a:t>
            </a:r>
          </a:p>
          <a:p>
            <a:pPr marL="742950" lvl="1" indent="-285750">
              <a:buFont typeface="Arial" panose="020B0604020202020204" pitchFamily="34" charset="0"/>
              <a:buChar char="•"/>
            </a:pPr>
            <a:r>
              <a:rPr lang="en-US" dirty="0"/>
              <a:t>Seattle Seahawks</a:t>
            </a:r>
          </a:p>
          <a:p>
            <a:r>
              <a:rPr lang="en-US" dirty="0"/>
              <a:t>Most Popular Cities:</a:t>
            </a:r>
          </a:p>
          <a:p>
            <a:pPr lvl="1"/>
            <a:r>
              <a:rPr lang="en-US" dirty="0"/>
              <a:t>New York</a:t>
            </a:r>
          </a:p>
          <a:p>
            <a:pPr lvl="1"/>
            <a:r>
              <a:rPr lang="en-US" dirty="0"/>
              <a:t>Chicago</a:t>
            </a:r>
          </a:p>
          <a:p>
            <a:pPr lvl="1"/>
            <a:r>
              <a:rPr lang="en-US" dirty="0"/>
              <a:t>Las Vegas</a:t>
            </a:r>
          </a:p>
          <a:p>
            <a:pPr lvl="1"/>
            <a:r>
              <a:rPr lang="en-US" dirty="0"/>
              <a:t>Seattle</a:t>
            </a:r>
          </a:p>
          <a:p>
            <a:pPr lvl="1"/>
            <a:r>
              <a:rPr lang="en-US" dirty="0"/>
              <a:t>San Francisco</a:t>
            </a:r>
          </a:p>
          <a:p>
            <a:r>
              <a:rPr lang="en-US" dirty="0"/>
              <a:t>Least Popular Teams:</a:t>
            </a:r>
          </a:p>
          <a:p>
            <a:pPr lvl="1"/>
            <a:r>
              <a:rPr lang="en-US" dirty="0"/>
              <a:t>Jacksonville Jaguars</a:t>
            </a:r>
          </a:p>
          <a:p>
            <a:pPr lvl="1"/>
            <a:r>
              <a:rPr lang="en-US" dirty="0"/>
              <a:t>Tampa Bay Buccaneers</a:t>
            </a:r>
          </a:p>
          <a:p>
            <a:pPr lvl="1"/>
            <a:r>
              <a:rPr lang="en-US" dirty="0"/>
              <a:t>Tennessee Titans</a:t>
            </a:r>
          </a:p>
          <a:p>
            <a:pPr lvl="1"/>
            <a:r>
              <a:rPr lang="en-US" dirty="0"/>
              <a:t>Cincinnati Bengals</a:t>
            </a:r>
          </a:p>
          <a:p>
            <a:pPr lvl="1"/>
            <a:r>
              <a:rPr lang="en-US" dirty="0"/>
              <a:t>Buffalo Bills</a:t>
            </a:r>
          </a:p>
        </p:txBody>
      </p:sp>
      <p:pic>
        <p:nvPicPr>
          <p:cNvPr id="6" name="Picture 5" descr="A picture containing table&#10;&#10;Description automatically generated">
            <a:extLst>
              <a:ext uri="{FF2B5EF4-FFF2-40B4-BE49-F238E27FC236}">
                <a16:creationId xmlns:a16="http://schemas.microsoft.com/office/drawing/2014/main" id="{A06A5ACB-CE16-4024-B1DE-D395E7409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340" y="2118049"/>
            <a:ext cx="5310209" cy="4487984"/>
          </a:xfrm>
          <a:prstGeom prst="rect">
            <a:avLst/>
          </a:prstGeom>
        </p:spPr>
      </p:pic>
    </p:spTree>
    <p:extLst>
      <p:ext uri="{BB962C8B-B14F-4D97-AF65-F5344CB8AC3E}">
        <p14:creationId xmlns:p14="http://schemas.microsoft.com/office/powerpoint/2010/main" val="149579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5B6D-65C3-4026-94D4-B3D2DC0A6AF8}"/>
              </a:ext>
            </a:extLst>
          </p:cNvPr>
          <p:cNvSpPr>
            <a:spLocks noGrp="1"/>
          </p:cNvSpPr>
          <p:nvPr>
            <p:ph type="title"/>
          </p:nvPr>
        </p:nvSpPr>
        <p:spPr/>
        <p:txBody>
          <a:bodyPr>
            <a:normAutofit fontScale="90000"/>
          </a:bodyPr>
          <a:lstStyle/>
          <a:p>
            <a:r>
              <a:rPr lang="en-US" sz="3600" dirty="0"/>
              <a:t>V. Restaurants in most popular cities in the US vs most and least popular NFL teams.</a:t>
            </a:r>
            <a:br>
              <a:rPr lang="en-US" sz="3200" dirty="0"/>
            </a:br>
            <a:r>
              <a:rPr lang="en-US" sz="3100" dirty="0"/>
              <a:t> - </a:t>
            </a:r>
            <a:r>
              <a:rPr lang="en-US" sz="3100" u="sng" dirty="0"/>
              <a:t>Comparing Ratings by Team/City Popularity</a:t>
            </a:r>
            <a:endParaRPr lang="en-US" sz="3200" u="sng" dirty="0"/>
          </a:p>
        </p:txBody>
      </p:sp>
      <p:pic>
        <p:nvPicPr>
          <p:cNvPr id="5" name="Content Placeholder 4" descr="Chart, bar chart&#10;&#10;Description automatically generated">
            <a:extLst>
              <a:ext uri="{FF2B5EF4-FFF2-40B4-BE49-F238E27FC236}">
                <a16:creationId xmlns:a16="http://schemas.microsoft.com/office/drawing/2014/main" id="{F854096F-D27D-49DA-A7D6-154A14A84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633" y="1690688"/>
            <a:ext cx="4580167" cy="4351338"/>
          </a:xfrm>
        </p:spPr>
      </p:pic>
      <p:sp>
        <p:nvSpPr>
          <p:cNvPr id="6" name="TextBox 5">
            <a:extLst>
              <a:ext uri="{FF2B5EF4-FFF2-40B4-BE49-F238E27FC236}">
                <a16:creationId xmlns:a16="http://schemas.microsoft.com/office/drawing/2014/main" id="{9C87DBCC-D137-4E86-9CEA-C6514CF27614}"/>
              </a:ext>
            </a:extLst>
          </p:cNvPr>
          <p:cNvSpPr txBox="1"/>
          <p:nvPr/>
        </p:nvSpPr>
        <p:spPr>
          <a:xfrm>
            <a:off x="556433" y="1902393"/>
            <a:ext cx="599958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 this chart, we are showing the team’s stadiums and the average restaurant rating that each has in a 3000 meters radius around it.</a:t>
            </a:r>
          </a:p>
          <a:p>
            <a:pPr marL="742950" lvl="1" indent="-285750">
              <a:buFont typeface="Arial" panose="020B0604020202020204" pitchFamily="34" charset="0"/>
              <a:buChar char="•"/>
            </a:pPr>
            <a:r>
              <a:rPr lang="en-US" dirty="0"/>
              <a:t>CenturyLink Stadium (3.92, Seattle Seahawks) has the highest rating while Gillette Stadium (3.12, New England Patriots) had the lowest.</a:t>
            </a:r>
          </a:p>
          <a:p>
            <a:pPr marL="1200150" lvl="2" indent="-285750">
              <a:buFont typeface="Arial" panose="020B0604020202020204" pitchFamily="34" charset="0"/>
              <a:buChar char="•"/>
            </a:pPr>
            <a:r>
              <a:rPr lang="en-US" dirty="0"/>
              <a:t>The average rating for each team in this part of the study was 3.55.</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9093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58F1-2237-4978-A54D-CEAC42C382DA}"/>
              </a:ext>
            </a:extLst>
          </p:cNvPr>
          <p:cNvSpPr>
            <a:spLocks noGrp="1"/>
          </p:cNvSpPr>
          <p:nvPr>
            <p:ph type="title"/>
          </p:nvPr>
        </p:nvSpPr>
        <p:spPr/>
        <p:txBody>
          <a:bodyPr>
            <a:normAutofit fontScale="90000"/>
          </a:bodyPr>
          <a:lstStyle/>
          <a:p>
            <a:r>
              <a:rPr lang="en-US" sz="3600" dirty="0"/>
              <a:t>V. Restaurants in most popular cities in the US vs most and least popular NFL teams.</a:t>
            </a:r>
            <a:br>
              <a:rPr lang="en-US" sz="2800" u="sng" dirty="0"/>
            </a:br>
            <a:r>
              <a:rPr lang="en-US" sz="2800" u="sng" dirty="0"/>
              <a:t>-Comparing Number of Reviews by Team/City Popularity</a:t>
            </a:r>
          </a:p>
        </p:txBody>
      </p:sp>
      <p:pic>
        <p:nvPicPr>
          <p:cNvPr id="5" name="Content Placeholder 4" descr="Chart, bar chart&#10;&#10;Description automatically generated">
            <a:extLst>
              <a:ext uri="{FF2B5EF4-FFF2-40B4-BE49-F238E27FC236}">
                <a16:creationId xmlns:a16="http://schemas.microsoft.com/office/drawing/2014/main" id="{84282BE2-C752-4BE7-A2F8-72BB27B0F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1319" y="1730769"/>
            <a:ext cx="5110065" cy="4854761"/>
          </a:xfrm>
        </p:spPr>
      </p:pic>
      <p:sp>
        <p:nvSpPr>
          <p:cNvPr id="6" name="TextBox 5">
            <a:extLst>
              <a:ext uri="{FF2B5EF4-FFF2-40B4-BE49-F238E27FC236}">
                <a16:creationId xmlns:a16="http://schemas.microsoft.com/office/drawing/2014/main" id="{CE36B57E-92F9-40A4-AE63-4F24390AAD0C}"/>
              </a:ext>
            </a:extLst>
          </p:cNvPr>
          <p:cNvSpPr txBox="1"/>
          <p:nvPr/>
        </p:nvSpPr>
        <p:spPr>
          <a:xfrm>
            <a:off x="457200" y="1940767"/>
            <a:ext cx="511006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Here is a comparison of the average number of reviews around each stadium.</a:t>
            </a:r>
          </a:p>
          <a:p>
            <a:pPr marL="742950" lvl="1" indent="-285750">
              <a:buFont typeface="Arial" panose="020B0604020202020204" pitchFamily="34" charset="0"/>
              <a:buChar char="•"/>
            </a:pPr>
            <a:r>
              <a:rPr lang="en-US" dirty="0"/>
              <a:t>Allegiant Stadium (Las Vegas), Soldier Field (Chicago), CenturyLink Stadium (Seattle) all had large numbers of reviews left on average.</a:t>
            </a:r>
          </a:p>
          <a:p>
            <a:pPr marL="742950" lvl="1" indent="-285750">
              <a:buFont typeface="Arial" panose="020B0604020202020204" pitchFamily="34" charset="0"/>
              <a:buChar char="•"/>
            </a:pPr>
            <a:r>
              <a:rPr lang="en-US" dirty="0"/>
              <a:t>This could potentially be due to their popularity as tourist spots since all 3 are included in the list of America’s popular travel destinations. </a:t>
            </a:r>
          </a:p>
        </p:txBody>
      </p:sp>
    </p:spTree>
    <p:extLst>
      <p:ext uri="{BB962C8B-B14F-4D97-AF65-F5344CB8AC3E}">
        <p14:creationId xmlns:p14="http://schemas.microsoft.com/office/powerpoint/2010/main" val="45981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CE2A-CC40-4246-9354-B16F41AE66C5}"/>
              </a:ext>
            </a:extLst>
          </p:cNvPr>
          <p:cNvSpPr>
            <a:spLocks noGrp="1"/>
          </p:cNvSpPr>
          <p:nvPr>
            <p:ph type="title"/>
          </p:nvPr>
        </p:nvSpPr>
        <p:spPr/>
        <p:txBody>
          <a:bodyPr>
            <a:normAutofit fontScale="90000"/>
          </a:bodyPr>
          <a:lstStyle/>
          <a:p>
            <a:r>
              <a:rPr lang="en-US" sz="3600" dirty="0"/>
              <a:t>V. Restaurants in most popular cities in the US vs most and least popular NFL teams.</a:t>
            </a:r>
            <a:br>
              <a:rPr lang="en-US" u="sng" dirty="0"/>
            </a:br>
            <a:r>
              <a:rPr lang="en-US" sz="3100" u="sng" dirty="0"/>
              <a:t>- Comparing Price by Team/City Popularity</a:t>
            </a:r>
          </a:p>
        </p:txBody>
      </p:sp>
      <p:pic>
        <p:nvPicPr>
          <p:cNvPr id="5" name="Content Placeholder 4" descr="Chart, bar chart&#10;&#10;Description automatically generated">
            <a:extLst>
              <a:ext uri="{FF2B5EF4-FFF2-40B4-BE49-F238E27FC236}">
                <a16:creationId xmlns:a16="http://schemas.microsoft.com/office/drawing/2014/main" id="{E1EBC4B3-BAEE-4E4A-8D05-2AB23B126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5029" y="1847666"/>
            <a:ext cx="4580167" cy="4579483"/>
          </a:xfrm>
        </p:spPr>
      </p:pic>
      <p:sp>
        <p:nvSpPr>
          <p:cNvPr id="3" name="TextBox 2">
            <a:extLst>
              <a:ext uri="{FF2B5EF4-FFF2-40B4-BE49-F238E27FC236}">
                <a16:creationId xmlns:a16="http://schemas.microsoft.com/office/drawing/2014/main" id="{46F5FD86-AFF7-47E5-9453-06759AD92A02}"/>
              </a:ext>
            </a:extLst>
          </p:cNvPr>
          <p:cNvSpPr txBox="1"/>
          <p:nvPr/>
        </p:nvSpPr>
        <p:spPr>
          <a:xfrm>
            <a:off x="457200" y="1940767"/>
            <a:ext cx="511006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Yelp has a price system using the dollar sign to signify the average price of a dish at that restaurant.</a:t>
            </a:r>
          </a:p>
          <a:p>
            <a:pPr marL="742950" lvl="1" indent="-285750">
              <a:buFont typeface="Arial" panose="020B0604020202020204" pitchFamily="34" charset="0"/>
              <a:buChar char="•"/>
            </a:pPr>
            <a:r>
              <a:rPr lang="en-US" dirty="0"/>
              <a:t> $ (least expensive) - $$$$ (most expensive)</a:t>
            </a:r>
          </a:p>
          <a:p>
            <a:pPr marL="285750" indent="-285750">
              <a:buFont typeface="Arial" panose="020B0604020202020204" pitchFamily="34" charset="0"/>
              <a:buChar char="•"/>
            </a:pPr>
            <a:r>
              <a:rPr lang="en-US" dirty="0"/>
              <a:t>Based on the results to the right the restaurants around stadiums average between 1.5 and 2.0 $ signs. This means that they are relatively low priced, and we cannot conclude that there is price gouging around stadiums.</a:t>
            </a:r>
          </a:p>
          <a:p>
            <a:pPr marL="285750" indent="-285750">
              <a:buFont typeface="Arial" panose="020B0604020202020204" pitchFamily="34" charset="0"/>
              <a:buChar char="•"/>
            </a:pPr>
            <a:r>
              <a:rPr lang="en-US" dirty="0" err="1"/>
              <a:t>Alliegiant</a:t>
            </a:r>
            <a:r>
              <a:rPr lang="en-US" dirty="0"/>
              <a:t> Stadium (Las Vegas) has the highest price on average while AT&amp;T (Dallas) has the lowest.</a:t>
            </a:r>
          </a:p>
          <a:p>
            <a:pPr marL="742950" lvl="1" indent="-285750">
              <a:buFont typeface="Arial" panose="020B0604020202020204" pitchFamily="34" charset="0"/>
              <a:buChar char="•"/>
            </a:pPr>
            <a:r>
              <a:rPr lang="en-US" dirty="0"/>
              <a:t> Las Vegas’s high-priced restaurants may be due to the city being a tourist hot spot.</a:t>
            </a:r>
          </a:p>
        </p:txBody>
      </p:sp>
    </p:spTree>
    <p:extLst>
      <p:ext uri="{BB962C8B-B14F-4D97-AF65-F5344CB8AC3E}">
        <p14:creationId xmlns:p14="http://schemas.microsoft.com/office/powerpoint/2010/main" val="1903262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093A-B5E7-4EE0-974B-A4F21F6C6838}"/>
              </a:ext>
            </a:extLst>
          </p:cNvPr>
          <p:cNvSpPr>
            <a:spLocks noGrp="1"/>
          </p:cNvSpPr>
          <p:nvPr>
            <p:ph type="title"/>
          </p:nvPr>
        </p:nvSpPr>
        <p:spPr/>
        <p:txBody>
          <a:bodyPr>
            <a:normAutofit/>
          </a:bodyPr>
          <a:lstStyle/>
          <a:p>
            <a:r>
              <a:rPr lang="en-US" sz="3200" dirty="0"/>
              <a:t>V. Conclusions.</a:t>
            </a:r>
          </a:p>
        </p:txBody>
      </p:sp>
      <p:sp>
        <p:nvSpPr>
          <p:cNvPr id="3" name="Content Placeholder 2">
            <a:extLst>
              <a:ext uri="{FF2B5EF4-FFF2-40B4-BE49-F238E27FC236}">
                <a16:creationId xmlns:a16="http://schemas.microsoft.com/office/drawing/2014/main" id="{02E95412-8A63-48E2-9A05-BAB35BD788FB}"/>
              </a:ext>
            </a:extLst>
          </p:cNvPr>
          <p:cNvSpPr>
            <a:spLocks noGrp="1"/>
          </p:cNvSpPr>
          <p:nvPr>
            <p:ph idx="1"/>
          </p:nvPr>
        </p:nvSpPr>
        <p:spPr/>
        <p:txBody>
          <a:bodyPr>
            <a:normAutofit/>
          </a:bodyPr>
          <a:lstStyle/>
          <a:p>
            <a:r>
              <a:rPr lang="en-US" sz="2000" dirty="0"/>
              <a:t>Our initial hypothesis: </a:t>
            </a:r>
          </a:p>
          <a:p>
            <a:pPr marL="0" indent="0">
              <a:buNone/>
            </a:pPr>
            <a:r>
              <a:rPr lang="en-US" sz="2000" dirty="0"/>
              <a:t>The density of restaurants/bars around stadiums amount to a significant percentage of the    total     restaurants of the country.</a:t>
            </a:r>
          </a:p>
          <a:p>
            <a:r>
              <a:rPr lang="en-US" sz="2000" dirty="0"/>
              <a:t>According to statistica.com, there are 660,755 restaurants in the US as of spring 2018.</a:t>
            </a:r>
          </a:p>
          <a:p>
            <a:r>
              <a:rPr lang="en-US" sz="2000" dirty="0"/>
              <a:t>Results: There are more than 12000 restaurants around the NFL Stadiums in a 3000 meters radius. That amounts to a </a:t>
            </a:r>
            <a:r>
              <a:rPr lang="en-US" sz="2000" u="sng" dirty="0"/>
              <a:t>2%</a:t>
            </a:r>
            <a:r>
              <a:rPr lang="en-US" sz="2000" dirty="0"/>
              <a:t> of all restaurants in the USA.</a:t>
            </a:r>
          </a:p>
          <a:p>
            <a:pPr marL="0" indent="0">
              <a:buNone/>
            </a:pPr>
            <a:endParaRPr lang="en-US" sz="2800" dirty="0"/>
          </a:p>
          <a:p>
            <a:endParaRPr lang="en-US" sz="28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427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093A-B5E7-4EE0-974B-A4F21F6C6838}"/>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2E95412-8A63-48E2-9A05-BAB35BD788FB}"/>
              </a:ext>
            </a:extLst>
          </p:cNvPr>
          <p:cNvSpPr>
            <a:spLocks noGrp="1"/>
          </p:cNvSpPr>
          <p:nvPr>
            <p:ph idx="1"/>
          </p:nvPr>
        </p:nvSpPr>
        <p:spPr/>
        <p:txBody>
          <a:bodyPr/>
          <a:lstStyle/>
          <a:p>
            <a:pPr marL="571500" indent="-571500">
              <a:buFont typeface="+mj-lt"/>
              <a:buAutoNum type="romanUcPeriod"/>
            </a:pPr>
            <a:r>
              <a:rPr lang="en-US" dirty="0"/>
              <a:t>Introduction.</a:t>
            </a:r>
          </a:p>
          <a:p>
            <a:pPr marL="571500" indent="-571500">
              <a:buFont typeface="+mj-lt"/>
              <a:buAutoNum type="romanUcPeriod"/>
            </a:pPr>
            <a:r>
              <a:rPr lang="en-US" dirty="0"/>
              <a:t>Data request and coding challenges.</a:t>
            </a:r>
          </a:p>
          <a:p>
            <a:pPr marL="571500" indent="-571500">
              <a:buFont typeface="+mj-lt"/>
              <a:buAutoNum type="romanUcPeriod"/>
            </a:pPr>
            <a:r>
              <a:rPr lang="en-US" dirty="0"/>
              <a:t>Restaurant analysis in 2 miles radius around the Stadiums.</a:t>
            </a:r>
          </a:p>
          <a:p>
            <a:pPr marL="571500" indent="-571500">
              <a:buFont typeface="+mj-lt"/>
              <a:buAutoNum type="romanUcPeriod"/>
            </a:pPr>
            <a:r>
              <a:rPr lang="en-US" dirty="0"/>
              <a:t>Restaurant analysis before and after game day.</a:t>
            </a:r>
          </a:p>
          <a:p>
            <a:pPr marL="571500" indent="-571500">
              <a:buFont typeface="+mj-lt"/>
              <a:buAutoNum type="romanUcPeriod"/>
            </a:pPr>
            <a:r>
              <a:rPr lang="en-US" dirty="0"/>
              <a:t>Restaurants in most popular cities in the US vs most and least popular NFL teams.</a:t>
            </a:r>
          </a:p>
          <a:p>
            <a:pPr marL="571500" indent="-571500">
              <a:buFont typeface="+mj-lt"/>
              <a:buAutoNum type="romanUcPeriod"/>
            </a:pPr>
            <a:r>
              <a:rPr lang="en-US" dirty="0"/>
              <a:t>Conclusions.</a:t>
            </a:r>
          </a:p>
          <a:p>
            <a:pPr marL="571500" indent="-571500">
              <a:buFont typeface="+mj-lt"/>
              <a:buAutoNum type="romanUcPeriod"/>
            </a:pPr>
            <a:r>
              <a:rPr lang="en-US" dirty="0"/>
              <a:t>Team.</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92838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E662-6DCC-4221-AF6F-1AA9AEB3BDAB}"/>
              </a:ext>
            </a:extLst>
          </p:cNvPr>
          <p:cNvSpPr>
            <a:spLocks noGrp="1"/>
          </p:cNvSpPr>
          <p:nvPr>
            <p:ph type="title"/>
          </p:nvPr>
        </p:nvSpPr>
        <p:spPr/>
        <p:txBody>
          <a:bodyPr/>
          <a:lstStyle/>
          <a:p>
            <a:r>
              <a:rPr lang="en-US" dirty="0"/>
              <a:t>Team</a:t>
            </a:r>
          </a:p>
        </p:txBody>
      </p:sp>
      <p:sp>
        <p:nvSpPr>
          <p:cNvPr id="3" name="Content Placeholder 2">
            <a:extLst>
              <a:ext uri="{FF2B5EF4-FFF2-40B4-BE49-F238E27FC236}">
                <a16:creationId xmlns:a16="http://schemas.microsoft.com/office/drawing/2014/main" id="{E59C5B16-17B7-44EC-9598-555DD37C6D4D}"/>
              </a:ext>
            </a:extLst>
          </p:cNvPr>
          <p:cNvSpPr>
            <a:spLocks noGrp="1"/>
          </p:cNvSpPr>
          <p:nvPr>
            <p:ph idx="1"/>
          </p:nvPr>
        </p:nvSpPr>
        <p:spPr/>
        <p:txBody>
          <a:bodyPr/>
          <a:lstStyle/>
          <a:p>
            <a:r>
              <a:rPr lang="en-US" dirty="0"/>
              <a:t>Javier: Gatekeeper, Yelp API (code request, clean and format data, statistics output)</a:t>
            </a:r>
          </a:p>
          <a:p>
            <a:r>
              <a:rPr lang="en-US" dirty="0"/>
              <a:t>Eric: plotting categories data, question 5.</a:t>
            </a:r>
          </a:p>
          <a:p>
            <a:r>
              <a:rPr lang="en-US" dirty="0"/>
              <a:t>Justin: plotting summary, question 1.</a:t>
            </a:r>
          </a:p>
          <a:p>
            <a:r>
              <a:rPr lang="en-US" dirty="0"/>
              <a:t>Chris: plotting Saturday &amp; Monday data, questions 2 &amp; 3</a:t>
            </a:r>
          </a:p>
          <a:p>
            <a:pPr marL="0" indent="0">
              <a:buNone/>
            </a:pPr>
            <a:endParaRPr lang="en-US" dirty="0"/>
          </a:p>
        </p:txBody>
      </p:sp>
    </p:spTree>
    <p:extLst>
      <p:ext uri="{BB962C8B-B14F-4D97-AF65-F5344CB8AC3E}">
        <p14:creationId xmlns:p14="http://schemas.microsoft.com/office/powerpoint/2010/main" val="388413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CB9F-FC86-41D6-A508-C8909CB85B37}"/>
              </a:ext>
            </a:extLst>
          </p:cNvPr>
          <p:cNvSpPr>
            <a:spLocks noGrp="1"/>
          </p:cNvSpPr>
          <p:nvPr>
            <p:ph type="title"/>
          </p:nvPr>
        </p:nvSpPr>
        <p:spPr/>
        <p:txBody>
          <a:bodyPr>
            <a:normAutofit/>
          </a:bodyPr>
          <a:lstStyle/>
          <a:p>
            <a:r>
              <a:rPr lang="en-US" sz="3200" dirty="0"/>
              <a:t>I. Introduction.</a:t>
            </a:r>
          </a:p>
        </p:txBody>
      </p:sp>
      <p:sp>
        <p:nvSpPr>
          <p:cNvPr id="3" name="Content Placeholder 2">
            <a:extLst>
              <a:ext uri="{FF2B5EF4-FFF2-40B4-BE49-F238E27FC236}">
                <a16:creationId xmlns:a16="http://schemas.microsoft.com/office/drawing/2014/main" id="{49BBDD05-379B-476E-ADF1-FFE68B7EC2C0}"/>
              </a:ext>
            </a:extLst>
          </p:cNvPr>
          <p:cNvSpPr>
            <a:spLocks noGrp="1"/>
          </p:cNvSpPr>
          <p:nvPr>
            <p:ph idx="1"/>
          </p:nvPr>
        </p:nvSpPr>
        <p:spPr/>
        <p:txBody>
          <a:bodyPr>
            <a:normAutofit/>
          </a:bodyPr>
          <a:lstStyle/>
          <a:p>
            <a:r>
              <a:rPr lang="en-US" sz="1600" dirty="0"/>
              <a:t>Hypothesis: We believe the density of restaurants/bars around stadiums amount to a significant percentage of the total restaurants of the country.</a:t>
            </a:r>
          </a:p>
          <a:p>
            <a:r>
              <a:rPr lang="en-US" sz="1600" dirty="0"/>
              <a:t>Data source:</a:t>
            </a:r>
          </a:p>
          <a:p>
            <a:pPr lvl="1"/>
            <a:r>
              <a:rPr lang="en-US" sz="1400" dirty="0"/>
              <a:t>{Wikipedia} NFL stadiums locations.</a:t>
            </a:r>
          </a:p>
          <a:p>
            <a:pPr lvl="1"/>
            <a:r>
              <a:rPr lang="en-US" sz="1400" dirty="0"/>
              <a:t>{Yelp API} bars &amp; restaurants.</a:t>
            </a:r>
          </a:p>
          <a:p>
            <a:pPr lvl="1"/>
            <a:r>
              <a:rPr lang="en-US" sz="1400" dirty="0"/>
              <a:t>{</a:t>
            </a:r>
            <a:r>
              <a:rPr lang="en-US" sz="1400" dirty="0">
                <a:hlinkClick r:id="rId2"/>
              </a:rPr>
              <a:t>CSV</a:t>
            </a:r>
            <a:r>
              <a:rPr lang="en-US" sz="1400" dirty="0"/>
              <a:t>} US cities dataset.</a:t>
            </a:r>
          </a:p>
          <a:p>
            <a:r>
              <a:rPr lang="en-US" sz="1600" dirty="0"/>
              <a:t>Questions:</a:t>
            </a:r>
          </a:p>
          <a:p>
            <a:pPr marL="800100" lvl="1" indent="-342900">
              <a:buFont typeface="+mj-lt"/>
              <a:buAutoNum type="arabicPeriod"/>
            </a:pPr>
            <a:r>
              <a:rPr lang="en-US" sz="1400" dirty="0"/>
              <a:t>How many restaurants in a 3000 meters radius (approx. 2 miles) are around the stadiums? </a:t>
            </a:r>
          </a:p>
          <a:p>
            <a:pPr marL="800100" lvl="1" indent="-342900">
              <a:buFont typeface="+mj-lt"/>
              <a:buAutoNum type="arabicPeriod"/>
            </a:pPr>
            <a:r>
              <a:rPr lang="en-US" sz="1400" dirty="0"/>
              <a:t>How the restaurants (number, type, price, etc.) differ between cities?</a:t>
            </a:r>
          </a:p>
          <a:p>
            <a:pPr marL="800100" lvl="1" indent="-342900">
              <a:buFont typeface="+mj-lt"/>
              <a:buAutoNum type="arabicPeriod"/>
            </a:pPr>
            <a:r>
              <a:rPr lang="en-US" sz="1400" dirty="0"/>
              <a:t>How the restaurants reviews compare before game day to the after game day? </a:t>
            </a:r>
          </a:p>
          <a:p>
            <a:pPr marL="800100" lvl="1" indent="-342900">
              <a:buFont typeface="+mj-lt"/>
              <a:buAutoNum type="arabicPeriod"/>
            </a:pPr>
            <a:r>
              <a:rPr lang="en-US" sz="1400" dirty="0"/>
              <a:t>How do restaurants/bars score in cities with more popular franchises compare to less popular ones? </a:t>
            </a:r>
          </a:p>
          <a:p>
            <a:pPr lvl="2"/>
            <a:r>
              <a:rPr lang="en-US" sz="1400" dirty="0"/>
              <a:t>Compare restaurants’ ratings between most popular cities (NY, Chicago, Las Vegas, Seattle, San Francisco)</a:t>
            </a:r>
          </a:p>
          <a:p>
            <a:pPr lvl="2"/>
            <a:r>
              <a:rPr lang="en-US" sz="1400" dirty="0"/>
              <a:t>Compare restaurants’ ratings of cities with the most popular teams (Dallas Cowboys, New England Patriots, Pittsburgh Steelers, Green Bay Packers, Seattle Seahawks</a:t>
            </a:r>
          </a:p>
          <a:p>
            <a:pPr lvl="2"/>
            <a:r>
              <a:rPr lang="en-US" sz="1400" dirty="0"/>
              <a:t>Compare restaurants’ ratings of cities with the least popular teams (Jacksonville Jaguars, Tampa Bay Buccaneers, Tennessee Titans, Cincinnati Bengals, Buffalo Bills)</a:t>
            </a:r>
          </a:p>
          <a:p>
            <a:pPr marL="914400" lvl="2" indent="0">
              <a:buNone/>
            </a:pPr>
            <a:endParaRPr lang="en-US" dirty="0"/>
          </a:p>
          <a:p>
            <a:endParaRPr lang="en-US" dirty="0"/>
          </a:p>
        </p:txBody>
      </p:sp>
    </p:spTree>
    <p:extLst>
      <p:ext uri="{BB962C8B-B14F-4D97-AF65-F5344CB8AC3E}">
        <p14:creationId xmlns:p14="http://schemas.microsoft.com/office/powerpoint/2010/main" val="165850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and coding challenges.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pPr lvl="1"/>
            <a:r>
              <a:rPr lang="en-US" sz="1600" b="0" i="0" dirty="0">
                <a:solidFill>
                  <a:srgbClr val="333333"/>
                </a:solidFill>
                <a:effectLst/>
              </a:rPr>
              <a:t>Data source. Created a csv </a:t>
            </a:r>
            <a:r>
              <a:rPr lang="en-US" sz="1600" dirty="0">
                <a:solidFill>
                  <a:srgbClr val="333333"/>
                </a:solidFill>
              </a:rPr>
              <a:t>file with NFL data from Wikipedia and US cities information.</a:t>
            </a:r>
          </a:p>
          <a:p>
            <a:pPr lvl="1"/>
            <a:endParaRPr lang="en-US" sz="1600" b="0" i="0" dirty="0">
              <a:solidFill>
                <a:srgbClr val="333333"/>
              </a:solidFill>
              <a:effectLst/>
            </a:endParaRPr>
          </a:p>
          <a:p>
            <a:pPr lvl="1"/>
            <a:endParaRPr lang="en-US" sz="1600" dirty="0">
              <a:solidFill>
                <a:srgbClr val="333333"/>
              </a:solidFill>
            </a:endParaRPr>
          </a:p>
          <a:p>
            <a:pPr lvl="1"/>
            <a:endParaRPr lang="en-US" sz="1600" b="0" i="0" dirty="0">
              <a:solidFill>
                <a:srgbClr val="333333"/>
              </a:solidFill>
              <a:effectLst/>
            </a:endParaRPr>
          </a:p>
          <a:p>
            <a:pPr lvl="1"/>
            <a:endParaRPr lang="en-US" sz="1600" dirty="0">
              <a:solidFill>
                <a:srgbClr val="333333"/>
              </a:solidFill>
            </a:endParaRPr>
          </a:p>
          <a:p>
            <a:pPr lvl="1"/>
            <a:endParaRPr lang="en-US" sz="1600" b="0" i="0" dirty="0">
              <a:solidFill>
                <a:srgbClr val="333333"/>
              </a:solidFill>
              <a:effectLst/>
            </a:endParaRPr>
          </a:p>
          <a:p>
            <a:pPr lvl="1"/>
            <a:r>
              <a:rPr lang="en-US" sz="1600" dirty="0">
                <a:solidFill>
                  <a:srgbClr val="333333"/>
                </a:solidFill>
              </a:rPr>
              <a:t>Use Yelp to request data of restaurants in a 3000 meters radius around the NFL Stadiums:</a:t>
            </a:r>
          </a:p>
          <a:p>
            <a:pPr lvl="2"/>
            <a:r>
              <a:rPr lang="en-US" sz="1400" dirty="0">
                <a:solidFill>
                  <a:srgbClr val="333333"/>
                </a:solidFill>
              </a:rPr>
              <a:t>Two different timepoints: Saturday &amp; Monday.</a:t>
            </a:r>
          </a:p>
          <a:p>
            <a:pPr lvl="2"/>
            <a:r>
              <a:rPr lang="en-US" sz="1400" dirty="0">
                <a:solidFill>
                  <a:srgbClr val="333333"/>
                </a:solidFill>
              </a:rPr>
              <a:t>Two different search terms :</a:t>
            </a:r>
          </a:p>
          <a:p>
            <a:pPr lvl="3"/>
            <a:r>
              <a:rPr lang="en-US" sz="1400" b="0" i="0" dirty="0">
                <a:solidFill>
                  <a:srgbClr val="333333"/>
                </a:solidFill>
                <a:effectLst/>
              </a:rPr>
              <a:t>General search term: “restaurants”</a:t>
            </a:r>
          </a:p>
          <a:p>
            <a:pPr lvl="3"/>
            <a:r>
              <a:rPr lang="en-US" sz="1400" dirty="0">
                <a:solidFill>
                  <a:srgbClr val="333333"/>
                </a:solidFill>
              </a:rPr>
              <a:t>Search by category:  "</a:t>
            </a:r>
            <a:r>
              <a:rPr lang="en-US" sz="1400" dirty="0" err="1">
                <a:solidFill>
                  <a:srgbClr val="333333"/>
                </a:solidFill>
              </a:rPr>
              <a:t>sportsbars</a:t>
            </a:r>
            <a:r>
              <a:rPr lang="en-US" sz="1400" dirty="0">
                <a:solidFill>
                  <a:srgbClr val="333333"/>
                </a:solidFill>
              </a:rPr>
              <a:t>","pubs","</a:t>
            </a:r>
            <a:r>
              <a:rPr lang="en-US" sz="1400" dirty="0" err="1">
                <a:solidFill>
                  <a:srgbClr val="333333"/>
                </a:solidFill>
              </a:rPr>
              <a:t>wine_bars</a:t>
            </a:r>
            <a:r>
              <a:rPr lang="en-US" sz="1400" dirty="0">
                <a:solidFill>
                  <a:srgbClr val="333333"/>
                </a:solidFill>
              </a:rPr>
              <a:t>", "</a:t>
            </a:r>
            <a:r>
              <a:rPr lang="en-US" sz="1400" dirty="0" err="1">
                <a:solidFill>
                  <a:srgbClr val="333333"/>
                </a:solidFill>
              </a:rPr>
              <a:t>cocktailbars</a:t>
            </a:r>
            <a:r>
              <a:rPr lang="en-US" sz="1400" dirty="0">
                <a:solidFill>
                  <a:srgbClr val="333333"/>
                </a:solidFill>
              </a:rPr>
              <a:t>“ (considered as one for our analysis purposes)</a:t>
            </a:r>
            <a:endParaRPr lang="en-US" sz="1400" b="0" i="0" dirty="0">
              <a:solidFill>
                <a:srgbClr val="333333"/>
              </a:solidFill>
              <a:effectLst/>
            </a:endParaRPr>
          </a:p>
          <a:p>
            <a:pPr lvl="2"/>
            <a:r>
              <a:rPr lang="en-US" sz="1400" dirty="0">
                <a:solidFill>
                  <a:srgbClr val="333333"/>
                </a:solidFill>
              </a:rPr>
              <a:t>Coded to request data based on the day of the week.</a:t>
            </a:r>
          </a:p>
          <a:p>
            <a:pPr marL="914400" lvl="2" indent="0">
              <a:buNone/>
            </a:pPr>
            <a:endParaRPr lang="en-US" b="0" i="0" dirty="0">
              <a:solidFill>
                <a:srgbClr val="333333"/>
              </a:solidFill>
              <a:effectLst/>
              <a:latin typeface="Helvetica Neue"/>
            </a:endParaRPr>
          </a:p>
          <a:p>
            <a:pPr lvl="2"/>
            <a:endParaRPr lang="en-US" b="0" i="0" dirty="0">
              <a:solidFill>
                <a:srgbClr val="333333"/>
              </a:solidFill>
              <a:effectLst/>
              <a:latin typeface="Helvetica Neue"/>
            </a:endParaRPr>
          </a:p>
          <a:p>
            <a:pPr lvl="3"/>
            <a:endParaRPr lang="en-US" b="0" i="0" dirty="0">
              <a:solidFill>
                <a:srgbClr val="333333"/>
              </a:solidFill>
              <a:effectLst/>
              <a:latin typeface="Helvetica Neue"/>
            </a:endParaRPr>
          </a:p>
          <a:p>
            <a:pPr lvl="1"/>
            <a:endParaRPr lang="en-US" b="0" i="0" dirty="0">
              <a:solidFill>
                <a:srgbClr val="333333"/>
              </a:solidFill>
              <a:effectLst/>
              <a:latin typeface="Helvetica Neue"/>
            </a:endParaRPr>
          </a:p>
          <a:p>
            <a:pPr marL="457200" lvl="1" indent="0">
              <a:buNone/>
            </a:pPr>
            <a:endParaRPr lang="en-US" dirty="0"/>
          </a:p>
        </p:txBody>
      </p:sp>
      <p:pic>
        <p:nvPicPr>
          <p:cNvPr id="5" name="Picture 4">
            <a:extLst>
              <a:ext uri="{FF2B5EF4-FFF2-40B4-BE49-F238E27FC236}">
                <a16:creationId xmlns:a16="http://schemas.microsoft.com/office/drawing/2014/main" id="{D454C2D3-1F8B-4AF2-9B9F-00FA9DBFD368}"/>
              </a:ext>
            </a:extLst>
          </p:cNvPr>
          <p:cNvPicPr>
            <a:picLocks noChangeAspect="1"/>
          </p:cNvPicPr>
          <p:nvPr/>
        </p:nvPicPr>
        <p:blipFill>
          <a:blip r:embed="rId2"/>
          <a:stretch>
            <a:fillRect/>
          </a:stretch>
        </p:blipFill>
        <p:spPr>
          <a:xfrm>
            <a:off x="2264416" y="2215189"/>
            <a:ext cx="3879986" cy="1213811"/>
          </a:xfrm>
          <a:prstGeom prst="rect">
            <a:avLst/>
          </a:prstGeom>
        </p:spPr>
      </p:pic>
    </p:spTree>
    <p:extLst>
      <p:ext uri="{BB962C8B-B14F-4D97-AF65-F5344CB8AC3E}">
        <p14:creationId xmlns:p14="http://schemas.microsoft.com/office/powerpoint/2010/main" val="22628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and coding challenges.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pPr lvl="1"/>
            <a:r>
              <a:rPr lang="en-US" sz="1600" dirty="0"/>
              <a:t>Yelp API Authentication: API key + Authorization HTTP header value as: “</a:t>
            </a:r>
            <a:r>
              <a:rPr lang="en-US" sz="1600" b="0" i="0" dirty="0">
                <a:solidFill>
                  <a:srgbClr val="333333"/>
                </a:solidFill>
                <a:effectLst/>
              </a:rPr>
              <a:t>Authorization: Bearer &lt;YOUR ACCESS TOKEN&gt;”.</a:t>
            </a:r>
          </a:p>
          <a:p>
            <a:pPr lvl="1"/>
            <a:r>
              <a:rPr lang="en-US" sz="1600" b="0" i="0" dirty="0">
                <a:solidFill>
                  <a:srgbClr val="333333"/>
                </a:solidFill>
                <a:effectLst/>
              </a:rPr>
              <a:t>Data request</a:t>
            </a:r>
            <a:r>
              <a:rPr lang="en-US" sz="1600" dirty="0">
                <a:solidFill>
                  <a:srgbClr val="333333"/>
                </a:solidFill>
              </a:rPr>
              <a:t>. Due to the nature of the project (obtaining and analyzing in 2 different timepoints), the response is saved as json files.</a:t>
            </a:r>
          </a:p>
          <a:p>
            <a:pPr lvl="1"/>
            <a:r>
              <a:rPr lang="en-US" sz="1600" b="0" i="0" dirty="0">
                <a:solidFill>
                  <a:srgbClr val="333333"/>
                </a:solidFill>
                <a:effectLst/>
              </a:rPr>
              <a:t>Business search endpoint. </a:t>
            </a:r>
          </a:p>
          <a:p>
            <a:pPr lvl="2"/>
            <a:r>
              <a:rPr lang="en-US" sz="1600" dirty="0">
                <a:solidFill>
                  <a:srgbClr val="333333"/>
                </a:solidFill>
              </a:rPr>
              <a:t>Query limit: </a:t>
            </a:r>
          </a:p>
          <a:p>
            <a:pPr lvl="3"/>
            <a:r>
              <a:rPr lang="en-US" sz="1600" dirty="0">
                <a:solidFill>
                  <a:srgbClr val="333333"/>
                </a:solidFill>
              </a:rPr>
              <a:t>This endpoint returns </a:t>
            </a:r>
            <a:r>
              <a:rPr lang="en-US" sz="1600" u="sng" dirty="0">
                <a:solidFill>
                  <a:srgbClr val="333333"/>
                </a:solidFill>
              </a:rPr>
              <a:t>up to 1000 </a:t>
            </a:r>
            <a:r>
              <a:rPr lang="en-US" sz="1600" dirty="0">
                <a:solidFill>
                  <a:srgbClr val="333333"/>
                </a:solidFill>
              </a:rPr>
              <a:t>businesses based on the search criteria, although the number of </a:t>
            </a:r>
            <a:r>
              <a:rPr lang="en-US" sz="1600" b="0" i="0" dirty="0">
                <a:solidFill>
                  <a:srgbClr val="333333"/>
                </a:solidFill>
                <a:effectLst/>
              </a:rPr>
              <a:t>business results to return per response is by default 20  (maximum  50).  </a:t>
            </a:r>
          </a:p>
          <a:p>
            <a:pPr lvl="3"/>
            <a:r>
              <a:rPr lang="en-US" sz="1600" b="0" i="0" dirty="0">
                <a:solidFill>
                  <a:srgbClr val="333333"/>
                </a:solidFill>
                <a:effectLst/>
              </a:rPr>
              <a:t>Paging the search queries in steps of 20 (using 50 raised more errors) gave us 620 json files per timepoint.</a:t>
            </a:r>
          </a:p>
          <a:p>
            <a:pPr lvl="2"/>
            <a:r>
              <a:rPr lang="en-US" sz="1600" dirty="0">
                <a:solidFill>
                  <a:srgbClr val="333333"/>
                </a:solidFill>
              </a:rPr>
              <a:t>Some of the json files saved didn’t have any information; this error is only noticed when reading the already saved json files and the only way around it is to continuously request the data until there isn’t any “empty” file. </a:t>
            </a:r>
          </a:p>
          <a:p>
            <a:pPr lvl="2"/>
            <a:endParaRPr lang="en-US" sz="1600" b="0" i="0" dirty="0">
              <a:solidFill>
                <a:srgbClr val="333333"/>
              </a:solidFill>
              <a:effectLst/>
            </a:endParaRPr>
          </a:p>
          <a:p>
            <a:pPr lvl="2"/>
            <a:endParaRPr lang="en-US" b="0" i="0" dirty="0">
              <a:solidFill>
                <a:srgbClr val="333333"/>
              </a:solidFill>
              <a:effectLst/>
              <a:latin typeface="Helvetica Neue"/>
            </a:endParaRPr>
          </a:p>
          <a:p>
            <a:pPr lvl="2"/>
            <a:endParaRPr lang="en-US" b="0" i="0" dirty="0">
              <a:solidFill>
                <a:srgbClr val="333333"/>
              </a:solidFill>
              <a:effectLst/>
              <a:latin typeface="Helvetica Neue"/>
            </a:endParaRPr>
          </a:p>
          <a:p>
            <a:pPr lvl="3"/>
            <a:endParaRPr lang="en-US" b="0" i="0" dirty="0">
              <a:solidFill>
                <a:srgbClr val="333333"/>
              </a:solidFill>
              <a:effectLst/>
              <a:latin typeface="Helvetica Neue"/>
            </a:endParaRPr>
          </a:p>
          <a:p>
            <a:pPr lvl="1"/>
            <a:endParaRPr lang="en-US" b="0" i="0" dirty="0">
              <a:solidFill>
                <a:srgbClr val="333333"/>
              </a:solidFill>
              <a:effectLst/>
              <a:latin typeface="Helvetica Neue"/>
            </a:endParaRPr>
          </a:p>
          <a:p>
            <a:pPr marL="457200" lvl="1" indent="0">
              <a:buNone/>
            </a:pPr>
            <a:endParaRPr lang="en-US" dirty="0"/>
          </a:p>
        </p:txBody>
      </p:sp>
      <p:pic>
        <p:nvPicPr>
          <p:cNvPr id="4" name="Picture 3">
            <a:extLst>
              <a:ext uri="{FF2B5EF4-FFF2-40B4-BE49-F238E27FC236}">
                <a16:creationId xmlns:a16="http://schemas.microsoft.com/office/drawing/2014/main" id="{FE6A8D1A-C6D7-4258-9AEE-115F59E3DF13}"/>
              </a:ext>
            </a:extLst>
          </p:cNvPr>
          <p:cNvPicPr>
            <a:picLocks noChangeAspect="1"/>
          </p:cNvPicPr>
          <p:nvPr/>
        </p:nvPicPr>
        <p:blipFill>
          <a:blip r:embed="rId2"/>
          <a:stretch>
            <a:fillRect/>
          </a:stretch>
        </p:blipFill>
        <p:spPr>
          <a:xfrm>
            <a:off x="2130048" y="4814342"/>
            <a:ext cx="4368800" cy="599455"/>
          </a:xfrm>
          <a:prstGeom prst="rect">
            <a:avLst/>
          </a:prstGeom>
        </p:spPr>
      </p:pic>
    </p:spTree>
    <p:extLst>
      <p:ext uri="{BB962C8B-B14F-4D97-AF65-F5344CB8AC3E}">
        <p14:creationId xmlns:p14="http://schemas.microsoft.com/office/powerpoint/2010/main" val="270388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coding challenges and solutions.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pPr lvl="1"/>
            <a:r>
              <a:rPr lang="en-US" sz="1600" b="0" i="0" dirty="0">
                <a:solidFill>
                  <a:srgbClr val="333333"/>
                </a:solidFill>
                <a:effectLst/>
              </a:rPr>
              <a:t>Some of the query parameters do not exist in the json response Example: some businesses won’t have a price </a:t>
            </a:r>
            <a:r>
              <a:rPr lang="en-US" sz="1600" dirty="0">
                <a:solidFill>
                  <a:srgbClr val="333333"/>
                </a:solidFill>
              </a:rPr>
              <a:t>key in the json file, raising errors when trying to read it.                                                                                                                 Solution, fill the missing information with </a:t>
            </a:r>
            <a:r>
              <a:rPr lang="en-US" sz="1600" dirty="0" err="1">
                <a:solidFill>
                  <a:srgbClr val="333333"/>
                </a:solidFill>
              </a:rPr>
              <a:t>np.nan</a:t>
            </a:r>
            <a:r>
              <a:rPr lang="en-US" sz="1600" dirty="0">
                <a:solidFill>
                  <a:srgbClr val="333333"/>
                </a:solidFill>
              </a:rPr>
              <a:t>.</a:t>
            </a:r>
            <a:endParaRPr lang="en-US" sz="1600" b="0" i="0" dirty="0">
              <a:solidFill>
                <a:srgbClr val="333333"/>
              </a:solidFill>
              <a:effectLst/>
            </a:endParaRPr>
          </a:p>
          <a:p>
            <a:pPr lvl="3"/>
            <a:endParaRPr lang="en-US" sz="1600" b="0" i="0" dirty="0">
              <a:solidFill>
                <a:srgbClr val="333333"/>
              </a:solidFill>
              <a:effectLst/>
            </a:endParaRPr>
          </a:p>
          <a:p>
            <a:pPr lvl="1"/>
            <a:r>
              <a:rPr lang="en-US" sz="1600" dirty="0">
                <a:solidFill>
                  <a:srgbClr val="333333"/>
                </a:solidFill>
              </a:rPr>
              <a:t>In order to get around the API errors obtaining data, multiple error exceptions needed to be raised. Example:</a:t>
            </a:r>
          </a:p>
          <a:p>
            <a:pPr lvl="1"/>
            <a:endParaRPr lang="en-US" b="0" i="0" dirty="0">
              <a:solidFill>
                <a:srgbClr val="333333"/>
              </a:solidFill>
              <a:effectLst/>
            </a:endParaRPr>
          </a:p>
          <a:p>
            <a:pPr marL="457200" lvl="1" indent="0">
              <a:buNone/>
            </a:pPr>
            <a:endParaRPr lang="en-US" dirty="0"/>
          </a:p>
        </p:txBody>
      </p:sp>
      <p:pic>
        <p:nvPicPr>
          <p:cNvPr id="6" name="Picture 5">
            <a:extLst>
              <a:ext uri="{FF2B5EF4-FFF2-40B4-BE49-F238E27FC236}">
                <a16:creationId xmlns:a16="http://schemas.microsoft.com/office/drawing/2014/main" id="{C4EE770B-9F96-4991-9FCA-D28F4AA03E89}"/>
              </a:ext>
            </a:extLst>
          </p:cNvPr>
          <p:cNvPicPr>
            <a:picLocks noChangeAspect="1"/>
          </p:cNvPicPr>
          <p:nvPr/>
        </p:nvPicPr>
        <p:blipFill rotWithShape="1">
          <a:blip r:embed="rId2"/>
          <a:srcRect l="1980" t="9667" r="27104"/>
          <a:stretch/>
        </p:blipFill>
        <p:spPr>
          <a:xfrm>
            <a:off x="1624727" y="3791031"/>
            <a:ext cx="2927650" cy="816924"/>
          </a:xfrm>
          <a:prstGeom prst="rect">
            <a:avLst/>
          </a:prstGeom>
        </p:spPr>
      </p:pic>
      <p:pic>
        <p:nvPicPr>
          <p:cNvPr id="7" name="Picture 6">
            <a:extLst>
              <a:ext uri="{FF2B5EF4-FFF2-40B4-BE49-F238E27FC236}">
                <a16:creationId xmlns:a16="http://schemas.microsoft.com/office/drawing/2014/main" id="{D1109E4A-3B32-4715-85B1-446B57BB54EF}"/>
              </a:ext>
            </a:extLst>
          </p:cNvPr>
          <p:cNvPicPr>
            <a:picLocks noChangeAspect="1"/>
          </p:cNvPicPr>
          <p:nvPr/>
        </p:nvPicPr>
        <p:blipFill>
          <a:blip r:embed="rId3"/>
          <a:stretch>
            <a:fillRect/>
          </a:stretch>
        </p:blipFill>
        <p:spPr>
          <a:xfrm>
            <a:off x="5509946" y="3202360"/>
            <a:ext cx="1786863" cy="2179892"/>
          </a:xfrm>
          <a:prstGeom prst="rect">
            <a:avLst/>
          </a:prstGeom>
        </p:spPr>
      </p:pic>
      <p:sp>
        <p:nvSpPr>
          <p:cNvPr id="8" name="Arrow: Right 7">
            <a:extLst>
              <a:ext uri="{FF2B5EF4-FFF2-40B4-BE49-F238E27FC236}">
                <a16:creationId xmlns:a16="http://schemas.microsoft.com/office/drawing/2014/main" id="{1C2F7170-540C-44B4-8D43-446435140710}"/>
              </a:ext>
            </a:extLst>
          </p:cNvPr>
          <p:cNvSpPr/>
          <p:nvPr/>
        </p:nvSpPr>
        <p:spPr>
          <a:xfrm>
            <a:off x="4599470" y="4113743"/>
            <a:ext cx="863383" cy="270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54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C399-5906-42EC-882D-53521017C73D}"/>
              </a:ext>
            </a:extLst>
          </p:cNvPr>
          <p:cNvSpPr>
            <a:spLocks noGrp="1"/>
          </p:cNvSpPr>
          <p:nvPr>
            <p:ph type="title"/>
          </p:nvPr>
        </p:nvSpPr>
        <p:spPr/>
        <p:txBody>
          <a:bodyPr>
            <a:normAutofit/>
          </a:bodyPr>
          <a:lstStyle/>
          <a:p>
            <a:r>
              <a:rPr lang="en-US" sz="3200" dirty="0"/>
              <a:t>II. Data request and coding challenges.</a:t>
            </a:r>
          </a:p>
        </p:txBody>
      </p:sp>
      <p:sp>
        <p:nvSpPr>
          <p:cNvPr id="3" name="Content Placeholder 2">
            <a:extLst>
              <a:ext uri="{FF2B5EF4-FFF2-40B4-BE49-F238E27FC236}">
                <a16:creationId xmlns:a16="http://schemas.microsoft.com/office/drawing/2014/main" id="{8E146982-C493-49CE-8C32-6B0A7B2EE790}"/>
              </a:ext>
            </a:extLst>
          </p:cNvPr>
          <p:cNvSpPr>
            <a:spLocks noGrp="1"/>
          </p:cNvSpPr>
          <p:nvPr>
            <p:ph idx="1"/>
          </p:nvPr>
        </p:nvSpPr>
        <p:spPr/>
        <p:txBody>
          <a:bodyPr>
            <a:normAutofit/>
          </a:bodyPr>
          <a:lstStyle/>
          <a:p>
            <a:r>
              <a:rPr lang="en-US" sz="1600" dirty="0"/>
              <a:t>Data munging:</a:t>
            </a:r>
          </a:p>
          <a:p>
            <a:pPr lvl="1"/>
            <a:r>
              <a:rPr lang="en-US" sz="1600" dirty="0"/>
              <a:t>From 620 json files, clean and format the data for 32 NFL teams.</a:t>
            </a:r>
          </a:p>
          <a:p>
            <a:pPr lvl="2"/>
            <a:r>
              <a:rPr lang="en-US" sz="1600" dirty="0"/>
              <a:t>Identifying (saving) the json file per team.</a:t>
            </a:r>
          </a:p>
          <a:p>
            <a:pPr lvl="2"/>
            <a:r>
              <a:rPr lang="en-US" sz="1600" dirty="0"/>
              <a:t>Read the json files and unify the data requested for each team.</a:t>
            </a:r>
          </a:p>
          <a:p>
            <a:pPr lvl="2"/>
            <a:r>
              <a:rPr lang="en-US" sz="1600" dirty="0"/>
              <a:t>Convert Yelp price format “$, $$, $$$, $$$$” to numbers.</a:t>
            </a:r>
          </a:p>
          <a:p>
            <a:pPr lvl="2"/>
            <a:r>
              <a:rPr lang="en-US" sz="1600" dirty="0"/>
              <a:t>Drop all null and </a:t>
            </a:r>
            <a:r>
              <a:rPr lang="en-US" sz="1600" dirty="0" err="1"/>
              <a:t>np.nan</a:t>
            </a:r>
            <a:r>
              <a:rPr lang="en-US" sz="1600" dirty="0"/>
              <a:t> values.</a:t>
            </a:r>
          </a:p>
          <a:p>
            <a:pPr lvl="1"/>
            <a:endParaRPr lang="en-US" sz="1600" dirty="0"/>
          </a:p>
          <a:p>
            <a:pPr lvl="1"/>
            <a:endParaRPr lang="en-US" sz="1600" dirty="0"/>
          </a:p>
          <a:p>
            <a:pPr lvl="1"/>
            <a:r>
              <a:rPr lang="en-US" sz="1600" dirty="0"/>
              <a:t>Data munging method used in this project:</a:t>
            </a:r>
          </a:p>
          <a:p>
            <a:pPr lvl="2"/>
            <a:r>
              <a:rPr lang="en-US" sz="1600" dirty="0"/>
              <a:t> Creation of dictionaries with nested lists and nested tuples as values.</a:t>
            </a:r>
          </a:p>
          <a:p>
            <a:pPr marL="914400" lvl="2" indent="0">
              <a:buNone/>
            </a:pPr>
            <a:endParaRPr lang="en-US" sz="1600" dirty="0"/>
          </a:p>
          <a:p>
            <a:pPr marL="914400" lvl="2" indent="0">
              <a:buNone/>
            </a:pPr>
            <a:endParaRPr lang="en-US" dirty="0"/>
          </a:p>
        </p:txBody>
      </p:sp>
      <p:pic>
        <p:nvPicPr>
          <p:cNvPr id="4" name="Picture 3">
            <a:extLst>
              <a:ext uri="{FF2B5EF4-FFF2-40B4-BE49-F238E27FC236}">
                <a16:creationId xmlns:a16="http://schemas.microsoft.com/office/drawing/2014/main" id="{79605F93-C0C4-4BA1-B132-2E66389A2CC2}"/>
              </a:ext>
            </a:extLst>
          </p:cNvPr>
          <p:cNvPicPr>
            <a:picLocks noChangeAspect="1"/>
          </p:cNvPicPr>
          <p:nvPr/>
        </p:nvPicPr>
        <p:blipFill>
          <a:blip r:embed="rId2"/>
          <a:stretch>
            <a:fillRect/>
          </a:stretch>
        </p:blipFill>
        <p:spPr>
          <a:xfrm>
            <a:off x="9169580" y="2656863"/>
            <a:ext cx="1823312" cy="2465993"/>
          </a:xfrm>
          <a:prstGeom prst="rect">
            <a:avLst/>
          </a:prstGeom>
        </p:spPr>
      </p:pic>
    </p:spTree>
    <p:extLst>
      <p:ext uri="{BB962C8B-B14F-4D97-AF65-F5344CB8AC3E}">
        <p14:creationId xmlns:p14="http://schemas.microsoft.com/office/powerpoint/2010/main" val="292056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ym typeface="+mn-ea"/>
              </a:rPr>
              <a:t>III. Restaurant analysis in 2 miles radius around the Stadiums.</a:t>
            </a:r>
            <a:endParaRPr lang="en-US" sz="3200" dirty="0"/>
          </a:p>
        </p:txBody>
      </p:sp>
      <p:pic>
        <p:nvPicPr>
          <p:cNvPr id="4" name="Content Placeholder 3"/>
          <p:cNvPicPr>
            <a:picLocks noGrp="1" noChangeAspect="1"/>
          </p:cNvPicPr>
          <p:nvPr>
            <p:ph idx="1"/>
          </p:nvPr>
        </p:nvPicPr>
        <p:blipFill>
          <a:blip r:embed="rId2"/>
          <a:stretch>
            <a:fillRect/>
          </a:stretch>
        </p:blipFill>
        <p:spPr>
          <a:xfrm>
            <a:off x="2012315" y="1825625"/>
            <a:ext cx="816610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820"/>
            <a:ext cx="10515600" cy="1325563"/>
          </a:xfrm>
        </p:spPr>
        <p:txBody>
          <a:bodyPr>
            <a:normAutofit/>
          </a:bodyPr>
          <a:lstStyle/>
          <a:p>
            <a:pPr marL="0" indent="0">
              <a:buFont typeface="Arial" panose="020B0604020202020204" pitchFamily="34" charset="0"/>
            </a:pPr>
            <a:r>
              <a:rPr lang="en-US" sz="3200" dirty="0">
                <a:sym typeface="+mn-ea"/>
              </a:rPr>
              <a:t>III. Restaurant analysis in 2 miles radius around the Stadiums.</a:t>
            </a:r>
            <a:br>
              <a:rPr lang="en-US" sz="3200" dirty="0"/>
            </a:br>
            <a:r>
              <a:rPr lang="en-US" sz="3200" dirty="0"/>
              <a:t>- </a:t>
            </a:r>
            <a:r>
              <a:rPr lang="en-US" sz="2800" u="sng" dirty="0"/>
              <a:t>Number of restaurants around each NFL stadium</a:t>
            </a:r>
            <a:endParaRPr lang="en-US" sz="3200" u="sng" dirty="0"/>
          </a:p>
        </p:txBody>
      </p:sp>
      <p:pic>
        <p:nvPicPr>
          <p:cNvPr id="4" name="Content Placeholder 3" descr="restaurant per stadium"/>
          <p:cNvPicPr>
            <a:picLocks noGrp="1" noChangeAspect="1"/>
          </p:cNvPicPr>
          <p:nvPr>
            <p:ph idx="1"/>
          </p:nvPr>
        </p:nvPicPr>
        <p:blipFill>
          <a:blip r:embed="rId2"/>
          <a:stretch>
            <a:fillRect/>
          </a:stretch>
        </p:blipFill>
        <p:spPr>
          <a:xfrm>
            <a:off x="1409700" y="2196465"/>
            <a:ext cx="9372600" cy="36671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1550</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Helvetica Neue</vt:lpstr>
      <vt:lpstr>Office Theme</vt:lpstr>
      <vt:lpstr>PROJECT 1 </vt:lpstr>
      <vt:lpstr>Table of contents.</vt:lpstr>
      <vt:lpstr>I. Introduction.</vt:lpstr>
      <vt:lpstr>II. Data request and coding challenges.</vt:lpstr>
      <vt:lpstr>II. Data request and coding challenges.</vt:lpstr>
      <vt:lpstr>II. Data request, coding challenges and solutions.</vt:lpstr>
      <vt:lpstr>II. Data request and coding challenges.</vt:lpstr>
      <vt:lpstr>III. Restaurant analysis in 2 miles radius around the Stadiums.</vt:lpstr>
      <vt:lpstr>III. Restaurant analysis in 2 miles radius around the Stadiums. - Number of restaurants around each NFL stadium</vt:lpstr>
      <vt:lpstr> III. Restaurant analysis in 2 miles radius around the Stadiums. - Stadium Capacity and attendees per restaurant. </vt:lpstr>
      <vt:lpstr>III. Restaurant analysis in 2 miles radius around the Stadiums.  - Avg. rating of restaurants around each stadium. </vt:lpstr>
      <vt:lpstr>IV. Rating analysis before and after game day.</vt:lpstr>
      <vt:lpstr>Restaurant Price Scale</vt:lpstr>
      <vt:lpstr>The Average number of Reviews of 1000 restaurants and the average number of the them only changed barely for a few stadiums.  One observation is that Allegiant stadium hasn’t had fans but it being in Las Vegas which is popular destination, the numbers could be a little deceiving.   Looking at this data over the course of a longer period time for instance a month or year could produce more noticeable results.</vt:lpstr>
      <vt:lpstr>V. Restaurants in most popular cities in the US vs most and least popular NFL teams.  - Comparing Restaurants by Team/City Popularity </vt:lpstr>
      <vt:lpstr>V. Restaurants in most popular cities in the US vs most and least popular NFL teams.  - Comparing Ratings by Team/City Popularity</vt:lpstr>
      <vt:lpstr>V. Restaurants in most popular cities in the US vs most and least popular NFL teams. -Comparing Number of Reviews by Team/City Popularity</vt:lpstr>
      <vt:lpstr>V. Restaurants in most popular cities in the US vs most and least popular NFL teams. - Comparing Price by Team/City Popularity</vt:lpstr>
      <vt:lpstr>V. Conclusions.</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dc:title>
  <dc:creator>chris williams</dc:creator>
  <cp:lastModifiedBy>Francisco Javier Perez</cp:lastModifiedBy>
  <cp:revision>11</cp:revision>
  <dcterms:created xsi:type="dcterms:W3CDTF">2020-10-27T22:16:18Z</dcterms:created>
  <dcterms:modified xsi:type="dcterms:W3CDTF">2020-10-27T23:15:29Z</dcterms:modified>
</cp:coreProperties>
</file>