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422" r:id="rId6"/>
  </p:sldIdLst>
  <p:sldSz cx="6858000" cy="9906000" type="A4"/>
  <p:notesSz cx="7099300" cy="1023429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ABAAAA"/>
    <a:srgbClr val="393185"/>
    <a:srgbClr val="FFED00"/>
    <a:srgbClr val="E31E2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36" autoAdjust="0"/>
    <p:restoredTop sz="94660"/>
  </p:normalViewPr>
  <p:slideViewPr>
    <p:cSldViewPr snapToGrid="0">
      <p:cViewPr varScale="1">
        <p:scale>
          <a:sx n="59" d="100"/>
          <a:sy n="59" d="100"/>
        </p:scale>
        <p:origin x="2318" y="8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74300-0E60-43DA-BEAB-9BFF4105635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FD5BF-7C36-4F0A-9550-D5AF6A7790C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5EF6FA0-BEE6-4F48-804D-D43D6E9082A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4263" y="1279525"/>
            <a:ext cx="23907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4A7A3FC-ED7B-44DF-9EEC-2F8DA09BBE0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592F-4D14-46DE-8407-BAC7B12F278B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FDAC-7259-4E08-9388-CBF655FFB8D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E88D-0196-479E-BCFA-1506A6A55A1E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FDAC-7259-4E08-9388-CBF655FFB8D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666C-5E7A-48C0-B577-0A65677A5396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FDAC-7259-4E08-9388-CBF655FFB8D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90E18-5125-4335-9E39-6BC1C34EE297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FDAC-7259-4E08-9388-CBF655FFB8D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E7C22-0C5D-4AB7-A426-4539075BE9C7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FDAC-7259-4E08-9388-CBF655FFB8D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44E54-EF57-45B7-AD5D-2FCAC7B277B8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FDAC-7259-4E08-9388-CBF655FFB8D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320FE-4407-4499-81DF-9FEA40C57153}" type="datetime1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FDAC-7259-4E08-9388-CBF655FFB8D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EEC19-5AD1-4695-B867-2F13CA55BB61}" type="datetime1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FDAC-7259-4E08-9388-CBF655FFB8D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99067-1A94-4F86-8D51-28A5FF3FD1D5}" type="datetime1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FDAC-7259-4E08-9388-CBF655FFB8D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A54F-7C6D-429A-A2C8-695BF05B1C24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FDAC-7259-4E08-9388-CBF655FFB8D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89A5-A6EC-4F88-95D7-1AE332EC1A4C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FDAC-7259-4E08-9388-CBF655FFB8DC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64EA2-7ED7-4498-B235-27CE1A7C1174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9FDAC-7259-4E08-9388-CBF655FFB8DC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7264" y="8703060"/>
            <a:ext cx="2261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Submitted by :</a:t>
            </a:r>
            <a:endParaRPr lang="en-US" sz="1200" b="1"/>
          </a:p>
          <a:p>
            <a:pPr>
              <a:tabLst>
                <a:tab pos="804545" algn="l"/>
              </a:tabLst>
            </a:pPr>
            <a:r>
              <a:rPr lang="en-US" sz="1200"/>
              <a:t>Name	:  Manish Prasad</a:t>
            </a:r>
            <a:endParaRPr lang="en-US" sz="1200"/>
          </a:p>
          <a:p>
            <a:pPr>
              <a:tabLst>
                <a:tab pos="804545" algn="l"/>
              </a:tabLst>
            </a:pPr>
            <a:r>
              <a:rPr lang="en-US" sz="1200"/>
              <a:t>Enroll. No. 	:  2303051240119</a:t>
            </a:r>
            <a:endParaRPr lang="en-US" sz="1200"/>
          </a:p>
          <a:p>
            <a:pPr>
              <a:tabLst>
                <a:tab pos="804545" algn="l"/>
              </a:tabLst>
            </a:pPr>
            <a:r>
              <a:rPr lang="en-US" sz="1200"/>
              <a:t>Division	:  5B1_AI</a:t>
            </a:r>
            <a:endParaRPr lang="en-US" sz="1200"/>
          </a:p>
          <a:p>
            <a:pPr>
              <a:tabLst>
                <a:tab pos="804545" algn="l"/>
              </a:tabLst>
            </a:pPr>
            <a:r>
              <a:rPr lang="en-US" sz="1200"/>
              <a:t>Roll No. 	:   14</a:t>
            </a:r>
            <a:endParaRPr lang="en-IN" sz="1200"/>
          </a:p>
        </p:txBody>
      </p:sp>
      <p:sp>
        <p:nvSpPr>
          <p:cNvPr id="4" name="Rectangle 3"/>
          <p:cNvSpPr/>
          <p:nvPr/>
        </p:nvSpPr>
        <p:spPr>
          <a:xfrm>
            <a:off x="99000" y="104503"/>
            <a:ext cx="6660000" cy="96957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79" y="506076"/>
            <a:ext cx="1877422" cy="10014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70337" y="548640"/>
            <a:ext cx="919662" cy="916272"/>
            <a:chOff x="645160" y="439101"/>
            <a:chExt cx="1055815" cy="1149654"/>
          </a:xfrm>
        </p:grpSpPr>
        <p:sp>
          <p:nvSpPr>
            <p:cNvPr id="9" name="Rectangle 8"/>
            <p:cNvSpPr/>
            <p:nvPr/>
          </p:nvSpPr>
          <p:spPr>
            <a:xfrm>
              <a:off x="645160" y="439101"/>
              <a:ext cx="352030" cy="1149654"/>
            </a:xfrm>
            <a:prstGeom prst="rect">
              <a:avLst/>
            </a:prstGeom>
            <a:solidFill>
              <a:srgbClr val="39318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97190" y="439101"/>
              <a:ext cx="352030" cy="1149654"/>
            </a:xfrm>
            <a:prstGeom prst="rect">
              <a:avLst/>
            </a:prstGeom>
            <a:solidFill>
              <a:srgbClr val="E31E2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348945" y="439101"/>
              <a:ext cx="352030" cy="1149654"/>
            </a:xfrm>
            <a:prstGeom prst="rect">
              <a:avLst/>
            </a:pr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197901" y="714388"/>
            <a:ext cx="3561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Parul </a:t>
            </a: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University</a:t>
            </a:r>
            <a:endParaRPr lang="en-IN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00" y="2567940"/>
            <a:ext cx="66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Faculty of Engineering &amp; Technology</a:t>
            </a:r>
            <a:endParaRPr lang="en-IN" sz="2400"/>
          </a:p>
        </p:txBody>
      </p:sp>
      <p:sp>
        <p:nvSpPr>
          <p:cNvPr id="15" name="TextBox 14"/>
          <p:cNvSpPr txBox="1"/>
          <p:nvPr/>
        </p:nvSpPr>
        <p:spPr>
          <a:xfrm>
            <a:off x="99000" y="3136272"/>
            <a:ext cx="66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BACHELOR OF TECHNOLOGY</a:t>
            </a:r>
            <a:endParaRPr lang="en-IN" sz="2400"/>
          </a:p>
        </p:txBody>
      </p:sp>
      <p:sp>
        <p:nvSpPr>
          <p:cNvPr id="16" name="TextBox 15"/>
          <p:cNvSpPr txBox="1"/>
          <p:nvPr/>
        </p:nvSpPr>
        <p:spPr>
          <a:xfrm>
            <a:off x="99000" y="3704604"/>
            <a:ext cx="66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Enterprise Programming using Java </a:t>
            </a:r>
            <a:r>
              <a:rPr lang="en-US" sz="2400"/>
              <a:t>(</a:t>
            </a:r>
            <a:r>
              <a:rPr lang="en-IN" sz="2400" b="1" i="0" u="none" strike="noStrike" baseline="0">
                <a:latin typeface="Calibri,Bold"/>
              </a:rPr>
              <a:t>303105309</a:t>
            </a:r>
            <a:r>
              <a:rPr lang="en-US" sz="2400"/>
              <a:t>)</a:t>
            </a:r>
            <a:endParaRPr lang="en-IN" sz="2400"/>
          </a:p>
        </p:txBody>
      </p:sp>
      <p:sp>
        <p:nvSpPr>
          <p:cNvPr id="17" name="TextBox 16"/>
          <p:cNvSpPr txBox="1"/>
          <p:nvPr/>
        </p:nvSpPr>
        <p:spPr>
          <a:xfrm>
            <a:off x="99000" y="4776260"/>
            <a:ext cx="66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3</a:t>
            </a:r>
            <a:r>
              <a:rPr lang="en-US" sz="2400" baseline="30000"/>
              <a:t>rd</a:t>
            </a:r>
            <a:r>
              <a:rPr lang="en-US" sz="2400"/>
              <a:t> Year / 5</a:t>
            </a:r>
            <a:r>
              <a:rPr lang="en-US" sz="2400" baseline="30000"/>
              <a:t>th</a:t>
            </a:r>
            <a:r>
              <a:rPr lang="en-US" sz="2400"/>
              <a:t>  Semester</a:t>
            </a:r>
            <a:endParaRPr lang="en-IN" sz="2400"/>
          </a:p>
        </p:txBody>
      </p:sp>
      <p:sp>
        <p:nvSpPr>
          <p:cNvPr id="18" name="TextBox 17"/>
          <p:cNvSpPr txBox="1"/>
          <p:nvPr/>
        </p:nvSpPr>
        <p:spPr>
          <a:xfrm>
            <a:off x="99000" y="5570291"/>
            <a:ext cx="666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/>
              <a:t>COMPUTER SCIENCE AND ENGINEERING DEPARTMENT</a:t>
            </a:r>
            <a:endParaRPr lang="en-IN" sz="2200"/>
          </a:p>
        </p:txBody>
      </p:sp>
      <p:sp>
        <p:nvSpPr>
          <p:cNvPr id="19" name="Rectangle 18"/>
          <p:cNvSpPr/>
          <p:nvPr/>
        </p:nvSpPr>
        <p:spPr>
          <a:xfrm>
            <a:off x="99000" y="6988629"/>
            <a:ext cx="6660000" cy="16328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99000" y="7481891"/>
            <a:ext cx="66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Laboratory Manual</a:t>
            </a:r>
            <a:endParaRPr lang="en-IN" sz="360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89120" y="8703060"/>
            <a:ext cx="226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/>
              <a:t>Submitted to :</a:t>
            </a:r>
            <a:endParaRPr lang="en-US" sz="1200" b="1"/>
          </a:p>
          <a:p>
            <a:pPr algn="ctr"/>
            <a:endParaRPr lang="en-US" sz="1200" b="1"/>
          </a:p>
          <a:p>
            <a:pPr algn="ctr">
              <a:tabLst>
                <a:tab pos="804545" algn="l"/>
              </a:tabLst>
            </a:pPr>
            <a:r>
              <a:rPr lang="en-US" sz="1200"/>
              <a:t>Susruthi K</a:t>
            </a:r>
            <a:endParaRPr lang="en-IN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00" y="104503"/>
            <a:ext cx="6660000" cy="96957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Organising Committee – AIU Women Parliament"/>
          <p:cNvPicPr>
            <a:picLocks noChangeAspect="1" noChangeArrowheads="1"/>
          </p:cNvPicPr>
          <p:nvPr/>
        </p:nvPicPr>
        <p:blipFill>
          <a:blip r:embed="rId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100000" contrast="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66" y="278975"/>
            <a:ext cx="2349254" cy="44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29000" y="207101"/>
            <a:ext cx="4075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Faculty of Engineering &amp; Technology</a:t>
            </a:r>
            <a:endParaRPr lang="en-US" sz="1600"/>
          </a:p>
          <a:p>
            <a:r>
              <a:rPr lang="en-IN" sz="1600"/>
              <a:t>303105309 – EPJ</a:t>
            </a:r>
            <a:endParaRPr lang="en-IN" sz="1600"/>
          </a:p>
        </p:txBody>
      </p:sp>
      <p:sp>
        <p:nvSpPr>
          <p:cNvPr id="3" name="TextBox 2"/>
          <p:cNvSpPr txBox="1"/>
          <p:nvPr/>
        </p:nvSpPr>
        <p:spPr>
          <a:xfrm>
            <a:off x="99000" y="1238723"/>
            <a:ext cx="666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CERTIFICATE</a:t>
            </a:r>
            <a:endParaRPr lang="en-I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00" y="1845279"/>
            <a:ext cx="66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>
                <a:latin typeface="+mj-lt"/>
                <a:cs typeface="Arial" panose="020B0604020202020204" pitchFamily="34" charset="0"/>
              </a:rPr>
              <a:t>This is to certify that</a:t>
            </a:r>
            <a:endParaRPr lang="en-IN" b="1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576" y="2164549"/>
            <a:ext cx="5773783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b="1" i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Mr./</a:t>
            </a:r>
            <a:r>
              <a:rPr lang="en-US" sz="2000" b="1" i="1" strike="sngStrike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Ms. </a:t>
            </a:r>
            <a:r>
              <a:rPr lang="en-US" sz="2000" b="1" i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										  with Enrollment no. 			   		has successfully completed his/</a:t>
            </a:r>
            <a:r>
              <a:rPr lang="en-US" sz="2000" b="1" i="1" strike="sngStrike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her</a:t>
            </a:r>
            <a:r>
              <a:rPr lang="en-US" sz="2000" b="1" i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laboratory practical in the </a:t>
            </a:r>
            <a:r>
              <a:rPr lang="en-US" sz="2000" b="1"/>
              <a:t>Enterprise Programming using Java (303105309) </a:t>
            </a:r>
            <a:r>
              <a:rPr lang="en-US" sz="2000" b="1" i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from the Department of Computer Science &amp; Engineering during the academic year  </a:t>
            </a:r>
            <a:endParaRPr lang="en-US" sz="2000" b="1" i="1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endParaRPr lang="en-IN" b="1"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489166" y="2665852"/>
            <a:ext cx="419317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151620" y="3291569"/>
            <a:ext cx="131281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85188" y="5752755"/>
            <a:ext cx="104587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322" y="6076303"/>
            <a:ext cx="3328230" cy="177524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11066" y="8374098"/>
            <a:ext cx="201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Date of Submission</a:t>
            </a:r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4997811" y="8374098"/>
            <a:ext cx="164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Staff In charge</a:t>
            </a:r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2151620" y="9329567"/>
            <a:ext cx="2566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Head of Department</a:t>
            </a:r>
            <a:endParaRPr lang="en-IN"/>
          </a:p>
        </p:txBody>
      </p:sp>
      <p:cxnSp>
        <p:nvCxnSpPr>
          <p:cNvPr id="22" name="Straight Connector 21"/>
          <p:cNvCxnSpPr/>
          <p:nvPr/>
        </p:nvCxnSpPr>
        <p:spPr>
          <a:xfrm>
            <a:off x="355090" y="8255726"/>
            <a:ext cx="169267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951060" y="8255726"/>
            <a:ext cx="169267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384878" y="9183189"/>
            <a:ext cx="208824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3632" y="763502"/>
            <a:ext cx="6660000" cy="25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57384" y="2331564"/>
            <a:ext cx="1815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Manish Prasad</a:t>
            </a:r>
            <a:endParaRPr lang="en-IN" sz="2000" b="1"/>
          </a:p>
        </p:txBody>
      </p:sp>
      <p:sp>
        <p:nvSpPr>
          <p:cNvPr id="9" name="TextBox 8"/>
          <p:cNvSpPr txBox="1"/>
          <p:nvPr/>
        </p:nvSpPr>
        <p:spPr>
          <a:xfrm>
            <a:off x="3599419" y="3086283"/>
            <a:ext cx="181573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/>
              <a:t>2303051240119</a:t>
            </a:r>
            <a:endParaRPr lang="en-IN" sz="17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00" y="104503"/>
            <a:ext cx="6660000" cy="96957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Organising Committee – AIU Women Parliament"/>
          <p:cNvPicPr>
            <a:picLocks noChangeAspect="1" noChangeArrowheads="1"/>
          </p:cNvPicPr>
          <p:nvPr/>
        </p:nvPicPr>
        <p:blipFill>
          <a:blip r:embed="rId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100000" contrast="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66" y="278975"/>
            <a:ext cx="2349254" cy="44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29000" y="207101"/>
            <a:ext cx="4075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Faculty of Engineering &amp; Technology</a:t>
            </a:r>
            <a:endParaRPr lang="en-US" sz="1600"/>
          </a:p>
          <a:p>
            <a:r>
              <a:rPr lang="en-IN" sz="1600"/>
              <a:t>303105309</a:t>
            </a:r>
            <a:r>
              <a:rPr lang="en-US" sz="1600"/>
              <a:t> – EPJ</a:t>
            </a:r>
            <a:endParaRPr lang="en-IN" sz="1600"/>
          </a:p>
        </p:txBody>
      </p:sp>
      <p:sp>
        <p:nvSpPr>
          <p:cNvPr id="7" name="TextBox 6"/>
          <p:cNvSpPr txBox="1"/>
          <p:nvPr/>
        </p:nvSpPr>
        <p:spPr>
          <a:xfrm>
            <a:off x="99000" y="799997"/>
            <a:ext cx="66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/>
              <a:t>INDEX</a:t>
            </a:r>
            <a:endParaRPr lang="en-IN" b="1" u="sng"/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211066" y="1596864"/>
          <a:ext cx="6385679" cy="7787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194"/>
                <a:gridCol w="2401530"/>
                <a:gridCol w="610840"/>
                <a:gridCol w="422693"/>
                <a:gridCol w="558047"/>
                <a:gridCol w="564288"/>
                <a:gridCol w="692499"/>
                <a:gridCol w="515588"/>
              </a:tblGrid>
              <a:tr h="757820">
                <a:tc row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S.No.</a:t>
                      </a:r>
                      <a:endParaRPr lang="en-IN" b="1"/>
                    </a:p>
                  </a:txBody>
                  <a:tcPr marL="72000" marR="72000" marT="72000" marB="7200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Practical Title</a:t>
                      </a:r>
                      <a:endParaRPr lang="en-IN" b="1"/>
                    </a:p>
                  </a:txBody>
                  <a:tcPr marL="72000" marR="72000" marT="72000" marB="7200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Page No.</a:t>
                      </a:r>
                      <a:endParaRPr lang="en-IN" b="1"/>
                    </a:p>
                  </a:txBody>
                  <a:tcPr marL="72000" marR="72000" marT="72000" marB="72000" anchor="ctr"/>
                </a:tc>
                <a:tc hMerge="1"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Date of Perf.</a:t>
                      </a:r>
                      <a:endParaRPr lang="en-IN" b="1"/>
                    </a:p>
                  </a:txBody>
                  <a:tcPr marL="72000" marR="72000" marT="72000" marB="7200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Date of Sub.</a:t>
                      </a:r>
                      <a:endParaRPr lang="en-IN" b="1"/>
                    </a:p>
                  </a:txBody>
                  <a:tcPr marL="72000" marR="72000" marT="72000" marB="7200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Marks</a:t>
                      </a:r>
                      <a:endParaRPr lang="en-IN" b="1"/>
                    </a:p>
                  </a:txBody>
                  <a:tcPr marL="72000" marR="72000" marT="72000" marB="7200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Sign</a:t>
                      </a:r>
                      <a:endParaRPr lang="en-IN" b="1"/>
                    </a:p>
                  </a:txBody>
                  <a:tcPr marL="72000" marR="72000" marT="72000" marB="72000" anchor="ctr"/>
                </a:tc>
              </a:tr>
              <a:tr h="348178"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From</a:t>
                      </a:r>
                      <a:endParaRPr lang="en-IN" b="1"/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To </a:t>
                      </a:r>
                      <a:endParaRPr lang="en-IN" b="1"/>
                    </a:p>
                  </a:txBody>
                  <a:tcPr marL="72000" marR="72000" marT="72000" marB="72000" anchor="ctr"/>
                </a:tc>
                <a:tc vMerge="1">
                  <a:tcPr anchor="ctr"/>
                </a:tc>
                <a:tc vMerge="1">
                  <a:tcPr/>
                </a:tc>
                <a:tc vMerge="1">
                  <a:tcPr anchor="ctr"/>
                </a:tc>
                <a:tc vMerge="1">
                  <a:tcPr anchor="ctr"/>
                </a:tc>
              </a:tr>
              <a:tr h="689547">
                <a:tc>
                  <a:txBody>
                    <a:bodyPr/>
                    <a:lstStyle/>
                    <a:p>
                      <a:pPr algn="ctr"/>
                      <a:r>
                        <a:rPr lang="en-US" sz="1450"/>
                        <a:t>01.</a:t>
                      </a:r>
                      <a:endParaRPr lang="en-IN" sz="1450"/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50"/>
                        <a:t>Write a program to insert and retrieve the data from database using JDBC.</a:t>
                      </a:r>
                      <a:endParaRPr lang="en-US" sz="1450"/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72000" marR="72000" marT="72000" marB="72000" anchor="ctr"/>
                </a:tc>
              </a:tr>
              <a:tr h="962641">
                <a:tc>
                  <a:txBody>
                    <a:bodyPr/>
                    <a:lstStyle/>
                    <a:p>
                      <a:pPr algn="ctr"/>
                      <a:r>
                        <a:rPr lang="en-US" sz="1450"/>
                        <a:t>02.</a:t>
                      </a:r>
                      <a:endParaRPr lang="en-IN" sz="1450"/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50"/>
                        <a:t>Write a program to demonstrate the use of Prepared Statement and Result Set interface.</a:t>
                      </a:r>
                      <a:endParaRPr lang="en-US" sz="1450"/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72000" marR="72000" marT="72000" marB="72000" anchor="ctr"/>
                </a:tc>
              </a:tr>
              <a:tr h="757820">
                <a:tc>
                  <a:txBody>
                    <a:bodyPr/>
                    <a:lstStyle/>
                    <a:p>
                      <a:pPr algn="ctr"/>
                      <a:r>
                        <a:rPr lang="en-US" sz="1450"/>
                        <a:t>03.</a:t>
                      </a:r>
                      <a:endParaRPr lang="en-IN" sz="1450"/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50"/>
                        <a:t>Servlet Programming :            </a:t>
                      </a:r>
                      <a:endParaRPr lang="en-US" sz="1450"/>
                    </a:p>
                    <a:p>
                      <a:pPr marL="268605" indent="-268605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Servlet Execution on tomcat.</a:t>
                      </a:r>
                      <a:endParaRPr lang="en-US" sz="140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A servlet program to print hello world.</a:t>
                      </a:r>
                      <a:endParaRPr lang="en-US" sz="140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A servlet program to display request details.</a:t>
                      </a:r>
                      <a:endParaRPr lang="en-US" sz="140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A servlet program to handle user form.</a:t>
                      </a:r>
                      <a:endParaRPr lang="en-US" sz="140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A servlet program to create, display a cookie.</a:t>
                      </a:r>
                      <a:endParaRPr lang="en-US" sz="140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A servlet program to do session tracking.</a:t>
                      </a:r>
                      <a:endParaRPr lang="en-US" sz="140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Write a program to implement chat Server using Server Socket and Socket class. </a:t>
                      </a:r>
                      <a:endParaRPr lang="en-US" sz="140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Write a Servlet program to send username and password using HTML forms and authenticate the user.</a:t>
                      </a:r>
                      <a:endParaRPr lang="en-US" sz="1400"/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72000" marR="72000" marT="72000" marB="72000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9000" y="1047895"/>
            <a:ext cx="3148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Subject : EPJ</a:t>
            </a:r>
            <a:endParaRPr lang="en-US" sz="1600"/>
          </a:p>
          <a:p>
            <a:r>
              <a:rPr lang="en-US" sz="1600"/>
              <a:t>Subject Code: 303105309</a:t>
            </a:r>
            <a:endParaRPr lang="en-IN" sz="1600"/>
          </a:p>
        </p:txBody>
      </p:sp>
      <p:sp>
        <p:nvSpPr>
          <p:cNvPr id="11" name="TextBox 10"/>
          <p:cNvSpPr txBox="1"/>
          <p:nvPr/>
        </p:nvSpPr>
        <p:spPr>
          <a:xfrm>
            <a:off x="4218787" y="1047895"/>
            <a:ext cx="2551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Class</a:t>
            </a:r>
            <a:r>
              <a:rPr lang="en-US" sz="1600"/>
              <a:t>: 3</a:t>
            </a:r>
            <a:r>
              <a:rPr lang="en-US" sz="1600" baseline="30000"/>
              <a:t>rd</a:t>
            </a:r>
            <a:r>
              <a:rPr lang="en-US" sz="1600"/>
              <a:t> Year / 5</a:t>
            </a:r>
            <a:r>
              <a:rPr lang="en-US" sz="1600" baseline="30000"/>
              <a:t>th</a:t>
            </a:r>
            <a:r>
              <a:rPr lang="en-US" sz="1600"/>
              <a:t> </a:t>
            </a:r>
            <a:r>
              <a:rPr lang="en-US" sz="1600" dirty="0"/>
              <a:t>Sem          Academic Year</a:t>
            </a:r>
            <a:r>
              <a:rPr lang="en-US" sz="1600"/>
              <a:t>: 2025 - 2026</a:t>
            </a:r>
            <a:endParaRPr lang="en-IN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23662" y="9442757"/>
            <a:ext cx="3801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Enrollment No. : 2303051240119</a:t>
            </a:r>
            <a:endParaRPr lang="en-IN" sz="160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3632" y="763502"/>
            <a:ext cx="6660000" cy="25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99000" y="9442757"/>
            <a:ext cx="6660000" cy="25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00" y="104503"/>
            <a:ext cx="6660000" cy="96957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Organising Committee – AIU Women Parliament"/>
          <p:cNvPicPr>
            <a:picLocks noChangeAspect="1" noChangeArrowheads="1"/>
          </p:cNvPicPr>
          <p:nvPr/>
        </p:nvPicPr>
        <p:blipFill>
          <a:blip r:embed="rId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100000" contrast="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66" y="278975"/>
            <a:ext cx="2349254" cy="44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29000" y="207101"/>
            <a:ext cx="4075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Faculty of Engineering &amp; Technology</a:t>
            </a:r>
            <a:endParaRPr lang="en-US" sz="1600"/>
          </a:p>
          <a:p>
            <a:r>
              <a:rPr lang="en-IN" sz="1600"/>
              <a:t>303105309 – EPJ</a:t>
            </a:r>
            <a:endParaRPr lang="en-IN" sz="1600"/>
          </a:p>
        </p:txBody>
      </p:sp>
      <p:sp>
        <p:nvSpPr>
          <p:cNvPr id="7" name="TextBox 6"/>
          <p:cNvSpPr txBox="1"/>
          <p:nvPr/>
        </p:nvSpPr>
        <p:spPr>
          <a:xfrm>
            <a:off x="99000" y="908857"/>
            <a:ext cx="666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/>
              <a:t>INDEX</a:t>
            </a:r>
            <a:endParaRPr lang="en-IN" b="1" u="sng"/>
          </a:p>
        </p:txBody>
      </p: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211066" y="1858129"/>
          <a:ext cx="6385679" cy="68547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194"/>
                <a:gridCol w="2401530"/>
                <a:gridCol w="610840"/>
                <a:gridCol w="422693"/>
                <a:gridCol w="558047"/>
                <a:gridCol w="564288"/>
                <a:gridCol w="692499"/>
                <a:gridCol w="515588"/>
              </a:tblGrid>
              <a:tr h="511165">
                <a:tc row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S.No.</a:t>
                      </a:r>
                      <a:endParaRPr lang="en-IN" b="1"/>
                    </a:p>
                  </a:txBody>
                  <a:tcPr marL="72000" marR="72000" marT="72000" marB="7200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Practical Title</a:t>
                      </a:r>
                      <a:endParaRPr lang="en-IN" b="1"/>
                    </a:p>
                  </a:txBody>
                  <a:tcPr marL="72000" marR="72000" marT="72000" marB="7200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Page No.</a:t>
                      </a:r>
                      <a:endParaRPr lang="en-IN" b="1"/>
                    </a:p>
                  </a:txBody>
                  <a:tcPr marL="72000" marR="72000" marT="72000" marB="72000" anchor="ctr"/>
                </a:tc>
                <a:tc hMerge="1"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Date of Perf.</a:t>
                      </a:r>
                      <a:endParaRPr lang="en-IN" b="1"/>
                    </a:p>
                  </a:txBody>
                  <a:tcPr marL="72000" marR="72000" marT="72000" marB="7200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Date of Sub.</a:t>
                      </a:r>
                      <a:endParaRPr lang="en-IN" b="1"/>
                    </a:p>
                  </a:txBody>
                  <a:tcPr marL="72000" marR="72000" marT="72000" marB="7200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Marks</a:t>
                      </a:r>
                      <a:endParaRPr lang="en-IN" b="1"/>
                    </a:p>
                  </a:txBody>
                  <a:tcPr marL="72000" marR="72000" marT="72000" marB="7200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/>
                        <a:t>Sign</a:t>
                      </a:r>
                      <a:endParaRPr lang="en-IN" b="1"/>
                    </a:p>
                  </a:txBody>
                  <a:tcPr marL="72000" marR="72000" marT="72000" marB="72000" anchor="ctr"/>
                </a:tc>
              </a:tr>
              <a:tr h="347521"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From</a:t>
                      </a:r>
                      <a:endParaRPr lang="en-IN" b="1"/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To </a:t>
                      </a:r>
                      <a:endParaRPr lang="en-IN" b="1"/>
                    </a:p>
                  </a:txBody>
                  <a:tcPr marL="72000" marR="72000" marT="72000" marB="72000" anchor="ctr"/>
                </a:tc>
                <a:tc vMerge="1">
                  <a:tcPr anchor="ctr"/>
                </a:tc>
                <a:tc vMerge="1">
                  <a:tcPr/>
                </a:tc>
                <a:tc vMerge="1">
                  <a:tcPr anchor="ctr"/>
                </a:tc>
                <a:tc vMerge="1"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50"/>
                        <a:t>04.</a:t>
                      </a:r>
                      <a:endParaRPr lang="en-IN" sz="1450"/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50"/>
                        <a:t>JSP Programming:</a:t>
                      </a:r>
                      <a:endParaRPr lang="en-US" sz="145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JSP program to display hello world. </a:t>
                      </a:r>
                      <a:endParaRPr lang="en-US" sz="140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JSP program to demonstrate arithmetic operations.</a:t>
                      </a:r>
                      <a:endParaRPr lang="en-US" sz="140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JSP program to demonstrate jsp: forward action tag.</a:t>
                      </a:r>
                      <a:endParaRPr lang="en-US" sz="140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JSP program to request implicit object.</a:t>
                      </a:r>
                      <a:endParaRPr lang="en-US" sz="1400"/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/>
                        <a:t>Developing a web application to insert record into Oracle Database using JSP and JDBC</a:t>
                      </a:r>
                      <a:endParaRPr lang="en-US" sz="1400"/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72000" marR="72000" marT="72000" marB="72000" anchor="ctr"/>
                </a:tc>
              </a:tr>
              <a:tr h="320646">
                <a:tc>
                  <a:txBody>
                    <a:bodyPr/>
                    <a:lstStyle/>
                    <a:p>
                      <a:pPr algn="ctr"/>
                      <a:r>
                        <a:rPr lang="en-US" sz="1450"/>
                        <a:t>05.</a:t>
                      </a:r>
                      <a:endParaRPr lang="en-IN" sz="1450"/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50"/>
                        <a:t>Create application to store the data in database to perform Hibernate CRUD operations.</a:t>
                      </a:r>
                      <a:endParaRPr lang="en-US" sz="1450"/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72000" marR="72000" marT="72000" marB="72000" anchor="ctr"/>
                </a:tc>
              </a:tr>
              <a:tr h="519121">
                <a:tc>
                  <a:txBody>
                    <a:bodyPr/>
                    <a:lstStyle/>
                    <a:p>
                      <a:pPr algn="ctr"/>
                      <a:r>
                        <a:rPr lang="en-US" sz="1450"/>
                        <a:t>06.</a:t>
                      </a:r>
                      <a:endParaRPr lang="en-IN" sz="1450"/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50"/>
                        <a:t>Create a application store the data in database to perform Spring CRUD operations.</a:t>
                      </a:r>
                      <a:endParaRPr lang="en-US" sz="1450"/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72000" marR="72000" marT="72000" marB="72000" anchor="ctr"/>
                </a:tc>
              </a:tr>
              <a:tr h="519121">
                <a:tc>
                  <a:txBody>
                    <a:bodyPr/>
                    <a:lstStyle/>
                    <a:p>
                      <a:pPr algn="ctr"/>
                      <a:r>
                        <a:rPr lang="en-US" sz="1450"/>
                        <a:t>07.</a:t>
                      </a:r>
                      <a:endParaRPr lang="en-IN" sz="1450"/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450"/>
                        <a:t>Create a web application to store the data in database with spring boot.</a:t>
                      </a:r>
                      <a:endParaRPr lang="en-US" sz="1450"/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72000" marR="72000" marT="72000" marB="72000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9000" y="1273354"/>
            <a:ext cx="3148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Subject : EPJ</a:t>
            </a:r>
            <a:endParaRPr lang="en-US" sz="1600"/>
          </a:p>
          <a:p>
            <a:r>
              <a:rPr lang="en-US" sz="1600"/>
              <a:t>Subject Code: 303105309</a:t>
            </a:r>
            <a:endParaRPr lang="en-IN" sz="1600"/>
          </a:p>
        </p:txBody>
      </p:sp>
      <p:sp>
        <p:nvSpPr>
          <p:cNvPr id="13" name="TextBox 12"/>
          <p:cNvSpPr txBox="1"/>
          <p:nvPr/>
        </p:nvSpPr>
        <p:spPr>
          <a:xfrm>
            <a:off x="123662" y="9442757"/>
            <a:ext cx="3801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Enrollment No. : 2303051240119</a:t>
            </a:r>
            <a:endParaRPr lang="en-IN" sz="160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3632" y="763502"/>
            <a:ext cx="6660000" cy="25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99000" y="9442757"/>
            <a:ext cx="6660000" cy="252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190900" y="1252432"/>
            <a:ext cx="2551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Class</a:t>
            </a:r>
            <a:r>
              <a:rPr lang="en-US" sz="1600"/>
              <a:t>: 3</a:t>
            </a:r>
            <a:r>
              <a:rPr lang="en-US" sz="1600" baseline="30000"/>
              <a:t>rd</a:t>
            </a:r>
            <a:r>
              <a:rPr lang="en-US" sz="1600"/>
              <a:t> Year / 5</a:t>
            </a:r>
            <a:r>
              <a:rPr lang="en-US" sz="1600" baseline="30000"/>
              <a:t>th</a:t>
            </a:r>
            <a:r>
              <a:rPr lang="en-US" sz="1600"/>
              <a:t> </a:t>
            </a:r>
            <a:r>
              <a:rPr lang="en-US" sz="1600" dirty="0"/>
              <a:t>Sem          Academic Year</a:t>
            </a:r>
            <a:r>
              <a:rPr lang="en-US" sz="1600"/>
              <a:t>: 2025 - 2026</a:t>
            </a:r>
            <a:endParaRPr lang="en-IN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2490</Words>
  <Application>WPS Presentation</Application>
  <PresentationFormat>A4 Paper (210x297 mm)</PresentationFormat>
  <Paragraphs>173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SimSun</vt:lpstr>
      <vt:lpstr>Wingdings</vt:lpstr>
      <vt:lpstr>Calibri,Bold</vt:lpstr>
      <vt:lpstr>PakType Naskh Basic</vt:lpstr>
      <vt:lpstr>Adobe Heiti Std R</vt:lpstr>
      <vt:lpstr>Calibri</vt:lpstr>
      <vt:lpstr>Droid Sans Fallback</vt:lpstr>
      <vt:lpstr>Microsoft YaHei</vt:lpstr>
      <vt:lpstr>Arial Unicode MS</vt:lpstr>
      <vt:lpstr>Calibri Light</vt:lpstr>
      <vt:lpstr>Corbel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Prasad</dc:creator>
  <cp:lastModifiedBy>ajay</cp:lastModifiedBy>
  <cp:revision>110</cp:revision>
  <dcterms:created xsi:type="dcterms:W3CDTF">2025-09-08T04:04:43Z</dcterms:created>
  <dcterms:modified xsi:type="dcterms:W3CDTF">2025-09-08T04:04:43Z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