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0" r:id="rId5"/>
    <p:sldId id="259" r:id="rId6"/>
    <p:sldId id="268" r:id="rId7"/>
    <p:sldId id="287" r:id="rId8"/>
    <p:sldId id="291" r:id="rId9"/>
    <p:sldId id="289" r:id="rId10"/>
    <p:sldId id="293" r:id="rId11"/>
    <p:sldId id="294" r:id="rId12"/>
    <p:sldId id="288" r:id="rId13"/>
    <p:sldId id="292" r:id="rId14"/>
    <p:sldId id="295" r:id="rId15"/>
    <p:sldId id="296" r:id="rId16"/>
    <p:sldId id="297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2" r:id="rId29"/>
    <p:sldId id="273" r:id="rId30"/>
    <p:sldId id="274" r:id="rId31"/>
    <p:sldId id="275" r:id="rId32"/>
    <p:sldId id="261" r:id="rId33"/>
    <p:sldId id="262" r:id="rId34"/>
    <p:sldId id="284" r:id="rId35"/>
    <p:sldId id="285" r:id="rId36"/>
    <p:sldId id="286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1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2002_Pacific_typhoon_season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Wikipedia Popularity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34656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Group 6:</a:t>
            </a:r>
          </a:p>
          <a:p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Lilian </a:t>
            </a:r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Abdolahian</a:t>
            </a:r>
            <a:endParaRPr lang="en-US" b="1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Edward </a:t>
            </a:r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Eisen</a:t>
            </a:r>
          </a:p>
          <a:p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Narbeh</a:t>
            </a:r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Movsessian</a:t>
            </a:r>
            <a:endParaRPr lang="en-US" b="1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Chris </a:t>
            </a:r>
            <a:r>
              <a:rPr lang="en-US" b="1" dirty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Tufenkjian</a:t>
            </a:r>
            <a:endParaRPr lang="en-US" b="1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59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6827392" cy="49180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Total Count File (built from raw data):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361" y="2008936"/>
            <a:ext cx="3476094" cy="46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45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 File (~2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GB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):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Sample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5 4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2 3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1 4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(Link from site index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to site index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6039" y="2459966"/>
            <a:ext cx="27355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1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368" y="2286000"/>
            <a:ext cx="6233404" cy="34338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Data Reduction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23" y="1257300"/>
            <a:ext cx="2893971" cy="53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76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Reduced Data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: 2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TB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150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MB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.015% of data retained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1937" y="2377009"/>
            <a:ext cx="581406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4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Top 20: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" y="2280604"/>
            <a:ext cx="11963479" cy="32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Top 20: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" y="2280604"/>
            <a:ext cx="11946442" cy="32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4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312464" cy="5074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Top 20: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" y="2280603"/>
            <a:ext cx="11946442" cy="32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232526" cy="5600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Split Pages by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Started with 5 levels (20% of pages per level)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From low popularity(1) to high popularity(5)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For all pages, compared its popularity to the popularity of pages it links to: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754" y="4157472"/>
            <a:ext cx="12200754" cy="260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b="18033"/>
          <a:stretch>
            <a:fillRect/>
          </a:stretch>
        </p:blipFill>
        <p:spPr bwMode="auto">
          <a:xfrm>
            <a:off x="-8754" y="4706112"/>
            <a:ext cx="122007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6477" y="2033289"/>
            <a:ext cx="4467987" cy="272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" y="2055348"/>
            <a:ext cx="4422114" cy="267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 l="1768"/>
          <a:stretch>
            <a:fillRect/>
          </a:stretch>
        </p:blipFill>
        <p:spPr bwMode="auto">
          <a:xfrm>
            <a:off x="3255264" y="2046525"/>
            <a:ext cx="4370963" cy="26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232526" cy="5600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Graphed:</a:t>
            </a:r>
          </a:p>
        </p:txBody>
      </p:sp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232526" cy="5600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Averages: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Compared Average popularity, size, links in, links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Pages split based on popularity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5 levels (20% of pages per level)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10 levels (10% per level)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30 levels (3.33% per level)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</a:rPr>
              <a:t>100 levels (1% per level)</a:t>
            </a:r>
          </a:p>
        </p:txBody>
      </p:sp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Outline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7778659" cy="4963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Further Research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5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In (5 levels):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968" y="1837183"/>
            <a:ext cx="9999155" cy="488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In (10 levels):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3208" y="1830134"/>
            <a:ext cx="9982200" cy="489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In (30 levels):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118" y="1828801"/>
            <a:ext cx="9958050" cy="485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In (100 levels):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736" y="1828623"/>
            <a:ext cx="9933432" cy="484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Out (5 levels):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0731" y="1816608"/>
            <a:ext cx="9910292" cy="48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Out (10 levels):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929" y="1836135"/>
            <a:ext cx="9879902" cy="482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Out (30 levels):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544" y="1834881"/>
            <a:ext cx="9877235" cy="48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Links Out (100 levels):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736" y="1850006"/>
            <a:ext cx="9872472" cy="483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Size (5 levels):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784" y="1868043"/>
            <a:ext cx="9860280" cy="48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Size (10 levels):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784" y="1866710"/>
            <a:ext cx="9872472" cy="484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Background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7778659" cy="4963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Analyze Page Popularity, Page Size, in and out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Find the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2800" b="1" dirty="0" smtClean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hlinkClick r:id="rId2"/>
              </a:rPr>
              <a:t>en.wikipedia.org/wiki/2002_Pacific_typhoon_season</a:t>
            </a:r>
            <a:r>
              <a:rPr lang="en-US" sz="2800" b="1" dirty="0" smtClean="0">
                <a:ln w="1270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>
              <a:ln w="12700">
                <a:noFill/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5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Size (30 levels):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76" y="1871471"/>
            <a:ext cx="9848088" cy="48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Analysis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Popularity vs. Size (100 levels):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75" y="1859280"/>
            <a:ext cx="9811513" cy="480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Outcome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933316" cy="4963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Popularity is directly correlated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page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number of links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and number of links out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49597"/>
          <a:stretch>
            <a:fillRect/>
          </a:stretch>
        </p:blipFill>
        <p:spPr bwMode="auto">
          <a:xfrm>
            <a:off x="9046464" y="3819862"/>
            <a:ext cx="3024414" cy="29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49660"/>
          <a:stretch>
            <a:fillRect/>
          </a:stretch>
        </p:blipFill>
        <p:spPr bwMode="auto">
          <a:xfrm>
            <a:off x="6047232" y="3820853"/>
            <a:ext cx="3011424" cy="292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 l="-169"/>
          <a:stretch>
            <a:fillRect/>
          </a:stretch>
        </p:blipFill>
        <p:spPr bwMode="auto">
          <a:xfrm>
            <a:off x="60960" y="3811883"/>
            <a:ext cx="6010656" cy="293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flipH="1">
            <a:off x="10629897" y="4016829"/>
            <a:ext cx="563337" cy="953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WHY???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http://www.grinningplanet.com/2005/02-01/gold-mi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4343" y="3735174"/>
            <a:ext cx="1734004" cy="30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96434" y="1257300"/>
            <a:ext cx="9525390" cy="4963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Page Links: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reasoning behind page ranking: </a:t>
            </a:r>
            <a:r>
              <a:rPr lang="en-US" sz="2800" b="1" noProof="0" dirty="0" smtClean="0">
                <a:solidFill>
                  <a:schemeClr val="bg2">
                    <a:lumMod val="75000"/>
                  </a:schemeClr>
                </a:solidFill>
              </a:rPr>
              <a:t>Reliability increases with page links to a page (especially if those pages are Reliable themselves)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Page Sizes: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noProof="0" dirty="0" smtClean="0">
                <a:solidFill>
                  <a:schemeClr val="bg2">
                    <a:lumMod val="75000"/>
                  </a:schemeClr>
                </a:solidFill>
              </a:rPr>
              <a:t>Pages are maintained/updated by community. The more a page is looked at, the more edits it will have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flipH="1">
            <a:off x="10629897" y="4016829"/>
            <a:ext cx="563337" cy="953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What does this mean?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http://www.grinningplanet.com/2005/02-01/gold-mi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4343" y="3735174"/>
            <a:ext cx="1734004" cy="30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96434" y="1257300"/>
            <a:ext cx="9525390" cy="4963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Conclusion: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The popularity of a page can be inferred (with fair accuracy) based on its size, links in, or links out.  </a:t>
            </a:r>
            <a:endParaRPr lang="en-US" sz="2800" b="1" noProof="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What’s next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 txBox="1">
            <a:spLocks/>
          </p:cNvSpPr>
          <p:nvPr/>
        </p:nvSpPr>
        <p:spPr>
          <a:xfrm>
            <a:off x="496434" y="1257300"/>
            <a:ext cx="9525390" cy="4963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noProof="0" dirty="0" smtClean="0">
                <a:solidFill>
                  <a:schemeClr val="bg2">
                    <a:lumMod val="75000"/>
                  </a:schemeClr>
                </a:solidFill>
              </a:rPr>
              <a:t>Research Possibilities: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Further analyze these relationships to better guess a pages popularity based on easily obtainable information (e.g. pages size, links in, links out)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Expanding over several years and analyzing changes</a:t>
            </a:r>
            <a:endParaRPr lang="en-US" sz="2800" b="1" noProof="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6" name="Picture 2" descr="http://staffingstream.wpengine.netdna-cdn.com/wp-content/uploads/2013/05/big-data.jpg"/>
          <p:cNvPicPr>
            <a:picLocks noChangeAspect="1" noChangeArrowheads="1"/>
          </p:cNvPicPr>
          <p:nvPr/>
        </p:nvPicPr>
        <p:blipFill>
          <a:blip r:embed="rId2"/>
          <a:srcRect t="426" b="59685"/>
          <a:stretch>
            <a:fillRect/>
          </a:stretch>
        </p:blipFill>
        <p:spPr bwMode="auto">
          <a:xfrm>
            <a:off x="-146304" y="4349560"/>
            <a:ext cx="12508992" cy="3327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0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Summery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7778659" cy="4963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Project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Data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Further Studies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5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992"/>
            <a:ext cx="12192000" cy="2743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Questions?</a:t>
            </a:r>
            <a:br>
              <a:rPr lang="en-US" sz="5400" b="1" dirty="0" smtClean="0"/>
            </a:br>
            <a:endParaRPr lang="en-US" sz="5400" b="1" dirty="0"/>
          </a:p>
        </p:txBody>
      </p:sp>
      <p:pic>
        <p:nvPicPr>
          <p:cNvPr id="3" name="Picture 2" descr="http://upload.wikimedia.org/wikipedia/commons/d/de/Wikipedia_Logo_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6420" y="3056543"/>
            <a:ext cx="3521980" cy="3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08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Background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5471659" cy="496388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Wikipedia: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Grows about 250,000 pages/year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As Trends Change, so do popularity of Wiki-pages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Project will only look at past statistics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://upload.wikimedia.org/wikipedia/commons/2/26/Enwikipedia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3403" y="2220686"/>
            <a:ext cx="6478598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8794524" cy="49638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 Links File: List of Links between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Size: 167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 Index File: Links Page index to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Size: 157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 hits Files: # of hits / page / hour and page size. One File per hour of 2010 (about 8760 files total)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Size: 152 GB per month</a:t>
            </a: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   </a:t>
            </a:r>
            <a:r>
              <a:rPr lang="en-US" sz="2800" b="1" u="sng" dirty="0" smtClean="0">
                <a:solidFill>
                  <a:schemeClr val="bg2">
                    <a:lumMod val="50000"/>
                  </a:schemeClr>
                </a:solidFill>
              </a:rPr>
              <a:t>1.9 TB total (just page hits)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8400" b="3561"/>
          <a:stretch>
            <a:fillRect/>
          </a:stretch>
        </p:blipFill>
        <p:spPr bwMode="auto">
          <a:xfrm>
            <a:off x="10499217" y="865632"/>
            <a:ext cx="2190750" cy="3438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513" r="35613" b="1374"/>
          <a:stretch>
            <a:fillRect/>
          </a:stretch>
        </p:blipFill>
        <p:spPr bwMode="auto">
          <a:xfrm>
            <a:off x="9087623" y="3297936"/>
            <a:ext cx="3104377" cy="35600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296" y="2512505"/>
            <a:ext cx="4724400" cy="490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232526" cy="5600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First step was to reduce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Map: {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PageID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, [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YearsHits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, Size,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LinksIn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LinksOut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]}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Reduce: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YearsHits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= sum(hits/month)</a:t>
            </a: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		Size = largest size recorded</a:t>
            </a: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		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LinksIn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= # of times in </a:t>
            </a: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					 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PageLinks.ToPage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		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LinksOut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= # of times in </a:t>
            </a:r>
          </a:p>
          <a:p>
            <a:pPr marL="742950" lvl="1" indent="-28575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									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PageLinks.FromPage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Multistep process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4296" y="2512505"/>
            <a:ext cx="4724400" cy="490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10232526" cy="5600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Final Size of Data (from 1.9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B):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Links File:			  1.9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 Info File:		 117 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Index File:			 154 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6433" y="1184223"/>
            <a:ext cx="11495697" cy="56737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obtained from: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https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://dumps.wikimedia.org/other/pagecounts-raw/2010/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000" y="2443525"/>
            <a:ext cx="4152900" cy="4069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2681" y="2443525"/>
            <a:ext cx="2743199" cy="4285373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799644" y="3055961"/>
            <a:ext cx="5503294" cy="1930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720 links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~60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B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per link</a:t>
            </a:r>
          </a:p>
        </p:txBody>
      </p:sp>
    </p:spTree>
    <p:extLst>
      <p:ext uri="{BB962C8B-B14F-4D97-AF65-F5344CB8AC3E}">
        <p14:creationId xmlns:p14="http://schemas.microsoft.com/office/powerpoint/2010/main" xmlns="" val="1305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707"/>
          </a:xfrm>
        </p:spPr>
        <p:txBody>
          <a:bodyPr/>
          <a:lstStyle/>
          <a:p>
            <a:pPr algn="ctr"/>
            <a:r>
              <a:rPr lang="en-US" sz="4800" b="1" dirty="0" smtClean="0"/>
              <a:t>Data Refining</a:t>
            </a:r>
            <a:endParaRPr lang="en-US" sz="4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-212271" y="834707"/>
            <a:ext cx="12404271" cy="796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052" y="1950849"/>
            <a:ext cx="4968864" cy="4612157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6434" y="1257300"/>
            <a:ext cx="6948162" cy="49180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Page Index File (downloaded):</a:t>
            </a:r>
          </a:p>
        </p:txBody>
      </p:sp>
    </p:spTree>
    <p:extLst>
      <p:ext uri="{BB962C8B-B14F-4D97-AF65-F5344CB8AC3E}">
        <p14:creationId xmlns:p14="http://schemas.microsoft.com/office/powerpoint/2010/main" xmlns="" val="32098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7048</TotalTime>
  <Words>635</Words>
  <Application>Microsoft Office PowerPoint</Application>
  <PresentationFormat>Custom</PresentationFormat>
  <Paragraphs>141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Slice</vt:lpstr>
      <vt:lpstr>Wikipedia Popularity</vt:lpstr>
      <vt:lpstr>Outline</vt:lpstr>
      <vt:lpstr>Background</vt:lpstr>
      <vt:lpstr>Background</vt:lpstr>
      <vt:lpstr>Data</vt:lpstr>
      <vt:lpstr>Data Refining</vt:lpstr>
      <vt:lpstr>Data Refining</vt:lpstr>
      <vt:lpstr>Data Refining</vt:lpstr>
      <vt:lpstr>Data Refining</vt:lpstr>
      <vt:lpstr>Data Refining</vt:lpstr>
      <vt:lpstr>Data Refining</vt:lpstr>
      <vt:lpstr>Data Refining</vt:lpstr>
      <vt:lpstr>Data Refining</vt:lpstr>
      <vt:lpstr>Data</vt:lpstr>
      <vt:lpstr>Data</vt:lpstr>
      <vt:lpstr>Data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Outcome</vt:lpstr>
      <vt:lpstr>WHY???</vt:lpstr>
      <vt:lpstr>What does this mean?</vt:lpstr>
      <vt:lpstr>What’s next</vt:lpstr>
      <vt:lpstr>Summery</vt:lpstr>
      <vt:lpstr>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Popularity</dc:title>
  <dc:creator>Edward Eisen</dc:creator>
  <cp:lastModifiedBy>Edward</cp:lastModifiedBy>
  <cp:revision>142</cp:revision>
  <dcterms:created xsi:type="dcterms:W3CDTF">2015-02-17T22:45:25Z</dcterms:created>
  <dcterms:modified xsi:type="dcterms:W3CDTF">2015-05-11T06:49:53Z</dcterms:modified>
</cp:coreProperties>
</file>