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29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1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25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0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8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48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87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EAD5-D2F3-CF4B-A6F2-FFC9F2418410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D5C76F-1BD0-7247-AE6D-1188BBBA2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FCP for Evaluating Collaborative Filtering Models with Pseudo-Ratings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Camille Bustalinio</a:t>
            </a:r>
          </a:p>
        </p:txBody>
      </p:sp>
    </p:spTree>
    <p:extLst>
      <p:ext uri="{BB962C8B-B14F-4D97-AF65-F5344CB8AC3E}">
        <p14:creationId xmlns:p14="http://schemas.microsoft.com/office/powerpoint/2010/main" val="9133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In Collaborative Filtering, Ratings are treated as Numeric Data, but they are </a:t>
            </a:r>
            <a:r>
              <a:rPr lang="en-US" dirty="0" smtClean="0"/>
              <a:t>often </a:t>
            </a:r>
            <a:r>
              <a:rPr lang="en-US" dirty="0"/>
              <a:t>ORDINAL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movie rated 4 </a:t>
            </a:r>
            <a:r>
              <a:rPr lang="en-US" dirty="0" err="1"/>
              <a:t>isnt</a:t>
            </a:r>
            <a:r>
              <a:rPr lang="en-US" dirty="0"/>
              <a:t> “preferred” twice as much as a movie rated 3, </a:t>
            </a:r>
            <a:endParaRPr lang="en-US" dirty="0" smtClean="0"/>
          </a:p>
          <a:p>
            <a:pPr lvl="1"/>
            <a:r>
              <a:rPr lang="en-US" dirty="0" smtClean="0"/>
              <a:t>versus </a:t>
            </a:r>
            <a:r>
              <a:rPr lang="en-US" dirty="0"/>
              <a:t>a movie rated 2.</a:t>
            </a:r>
          </a:p>
          <a:p>
            <a:r>
              <a:rPr lang="en-US" dirty="0" smtClean="0"/>
              <a:t>Subjective </a:t>
            </a:r>
            <a:r>
              <a:rPr lang="mr-IN" dirty="0" smtClean="0"/>
              <a:t>–</a:t>
            </a:r>
            <a:r>
              <a:rPr lang="en-US" dirty="0" smtClean="0"/>
              <a:t> each user has different baselines</a:t>
            </a:r>
            <a:endParaRPr lang="en-US" dirty="0"/>
          </a:p>
          <a:p>
            <a:r>
              <a:rPr lang="en-US" dirty="0" smtClean="0"/>
              <a:t>Not-scalable </a:t>
            </a:r>
            <a:r>
              <a:rPr lang="mr-IN" dirty="0" smtClean="0"/>
              <a:t>–</a:t>
            </a:r>
            <a:r>
              <a:rPr lang="en-US" dirty="0" smtClean="0"/>
              <a:t> cannot interpret distances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0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Metrics: RMSE and MAE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RMSE and MAE – smaller is better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common term: RESIDUAL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difference </a:t>
            </a:r>
            <a:r>
              <a:rPr lang="en-US" dirty="0"/>
              <a:t>between predicted and actual</a:t>
            </a:r>
            <a:endParaRPr lang="en-US" sz="2600" dirty="0"/>
          </a:p>
          <a:p>
            <a:pPr lvl="1"/>
            <a:r>
              <a:rPr lang="en-US" dirty="0"/>
              <a:t>Important for numeric, but not for ordinal</a:t>
            </a:r>
            <a:endParaRPr lang="en-US" sz="26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7630" y="2708837"/>
            <a:ext cx="2573674" cy="116673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5236" y="2894594"/>
            <a:ext cx="2297722" cy="79521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80892" y="3012831"/>
            <a:ext cx="800412" cy="492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54567" y="2894594"/>
            <a:ext cx="888392" cy="5578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Metrics: </a:t>
            </a:r>
            <a:r>
              <a:rPr lang="en-US" dirty="0" smtClean="0"/>
              <a:t>FCP</a:t>
            </a:r>
            <a:br>
              <a:rPr lang="en-US" dirty="0" smtClean="0"/>
            </a:br>
            <a:r>
              <a:rPr lang="en-US" sz="2800" dirty="0" smtClean="0"/>
              <a:t>Fraction of Concordant Pairs</a:t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</a:t>
            </a:r>
            <a:r>
              <a:rPr lang="en-US" dirty="0"/>
              <a:t>:</a:t>
            </a:r>
          </a:p>
          <a:p>
            <a:r>
              <a:rPr lang="en-US" sz="2400" dirty="0" err="1"/>
              <a:t>n</a:t>
            </a:r>
            <a:r>
              <a:rPr lang="en-US" sz="2400" baseline="-25000" dirty="0" err="1"/>
              <a:t>c</a:t>
            </a:r>
            <a:r>
              <a:rPr lang="en-US" sz="2400" dirty="0"/>
              <a:t> = </a:t>
            </a:r>
            <a:r>
              <a:rPr lang="en-US" sz="2400" dirty="0">
                <a:sym typeface="Symbol" charset="2"/>
              </a:rPr>
              <a:t></a:t>
            </a:r>
            <a:r>
              <a:rPr lang="en-US" sz="2400" baseline="-25000" dirty="0" err="1"/>
              <a:t>u</a:t>
            </a:r>
            <a:r>
              <a:rPr lang="en-US" sz="2400" dirty="0" err="1"/>
              <a:t>n</a:t>
            </a:r>
            <a:r>
              <a:rPr lang="en-US" sz="2400" baseline="30000" dirty="0" err="1"/>
              <a:t>u</a:t>
            </a:r>
            <a:r>
              <a:rPr lang="en-US" sz="2400" baseline="-25000" dirty="0" err="1"/>
              <a:t>c</a:t>
            </a:r>
            <a:r>
              <a:rPr lang="en-US" sz="2400" dirty="0"/>
              <a:t>  ,	 </a:t>
            </a:r>
            <a:r>
              <a:rPr lang="en-US" sz="2400" dirty="0" err="1"/>
              <a:t>n</a:t>
            </a:r>
            <a:r>
              <a:rPr lang="en-US" sz="2400" baseline="-25000" dirty="0" err="1"/>
              <a:t>d</a:t>
            </a:r>
            <a:r>
              <a:rPr lang="en-US" sz="2400" dirty="0"/>
              <a:t> = </a:t>
            </a:r>
            <a:r>
              <a:rPr lang="en-US" sz="2400" dirty="0">
                <a:sym typeface="Symbol" charset="2"/>
              </a:rPr>
              <a:t></a:t>
            </a:r>
            <a:r>
              <a:rPr lang="en-US" sz="2400" baseline="-25000" dirty="0" err="1" smtClean="0"/>
              <a:t>u</a:t>
            </a:r>
            <a:r>
              <a:rPr lang="en-US" sz="2400" dirty="0" err="1" smtClean="0"/>
              <a:t>n</a:t>
            </a:r>
            <a:r>
              <a:rPr lang="en-US" sz="2400" baseline="30000" dirty="0" err="1" smtClean="0"/>
              <a:t>u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endParaRPr lang="en-US" sz="2400" baseline="-25000" dirty="0"/>
          </a:p>
          <a:p>
            <a:endParaRPr lang="en-US" sz="2400" baseline="-25000" dirty="0" smtClean="0"/>
          </a:p>
          <a:p>
            <a:endParaRPr lang="en-US" sz="2400" baseline="-25000" dirty="0"/>
          </a:p>
          <a:p>
            <a:endParaRPr lang="en-US" sz="2400" baseline="-25000" dirty="0" smtClean="0"/>
          </a:p>
          <a:p>
            <a:endParaRPr lang="en-US" sz="2400" baseline="-25000" dirty="0" smtClean="0"/>
          </a:p>
          <a:p>
            <a:endParaRPr lang="en-US" sz="2400" baseline="-25000" dirty="0"/>
          </a:p>
          <a:p>
            <a:endParaRPr lang="en-US" sz="2400" baseline="-25000" dirty="0" smtClean="0"/>
          </a:p>
          <a:p>
            <a:endParaRPr lang="en-US" sz="2400" baseline="-25000" dirty="0"/>
          </a:p>
          <a:p>
            <a:r>
              <a:rPr lang="en-US" sz="2300" dirty="0" smtClean="0"/>
              <a:t>No residuals, just order</a:t>
            </a:r>
            <a:endParaRPr lang="en-US" sz="2900" dirty="0"/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3896" y="1860689"/>
            <a:ext cx="2139096" cy="7971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0" y="3587261"/>
            <a:ext cx="4389188" cy="13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</a:t>
            </a:r>
            <a:br>
              <a:rPr lang="en-US" dirty="0" smtClean="0"/>
            </a:br>
            <a:r>
              <a:rPr lang="en-US" sz="2800" dirty="0" smtClean="0"/>
              <a:t>Consistent for best </a:t>
            </a:r>
            <a:r>
              <a:rPr lang="en-US" sz="2800" dirty="0" err="1" smtClean="0"/>
              <a:t>gridsearch</a:t>
            </a:r>
            <a:r>
              <a:rPr lang="en-US" sz="2800" dirty="0" smtClean="0"/>
              <a:t> models</a:t>
            </a:r>
            <a:endParaRPr lang="en-US" dirty="0"/>
          </a:p>
        </p:txBody>
      </p:sp>
      <p:pic>
        <p:nvPicPr>
          <p:cNvPr id="4" name="Content Placeholder 3" descr="https://lh4.googleusercontent.com/7c-5pWclS8UyqzIOzmiZZCZDRE0WHcQEWkoGSvMebI--bZenPtXdB_uF5lgWwFnAnapKpDultl8PFwyLoHw45AJl1ipy5qruP2N8XLalkDEknv4lBYNfxFs5ccMFMQ_y0_q3VcOa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905000"/>
            <a:ext cx="5272088" cy="378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84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34761"/>
            <a:ext cx="80518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0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3" y="1271588"/>
            <a:ext cx="7604249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1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Recommended by SVD rating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6" y="1567414"/>
            <a:ext cx="7005042" cy="48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Solution: Collaborative Filtering</a:t>
            </a:r>
          </a:p>
          <a:p>
            <a:r>
              <a:rPr lang="en-US" dirty="0" smtClean="0"/>
              <a:t>Collaborative Filtering Algorithms</a:t>
            </a:r>
          </a:p>
          <a:p>
            <a:r>
              <a:rPr lang="en-US" dirty="0" smtClean="0"/>
              <a:t>Collaborative Filtering Evaluation: RMSE vs MAE vs FCP</a:t>
            </a:r>
          </a:p>
          <a:p>
            <a:r>
              <a:rPr lang="en-US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Background: Orange Silicon </a:t>
            </a:r>
            <a:r>
              <a:rPr lang="en-US" dirty="0" smtClean="0"/>
              <a:t>Valley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European </a:t>
            </a:r>
            <a:r>
              <a:rPr lang="en-US" sz="2000" dirty="0"/>
              <a:t>Telecommunications Company</a:t>
            </a:r>
          </a:p>
          <a:p>
            <a:pPr lvl="1"/>
            <a:r>
              <a:rPr lang="en-US" sz="2000" dirty="0"/>
              <a:t>Market: Global, mostly Europe and Africa</a:t>
            </a:r>
          </a:p>
          <a:p>
            <a:pPr lvl="1"/>
            <a:r>
              <a:rPr lang="en-US" sz="2000" dirty="0"/>
              <a:t>Headquarters: France (documents in </a:t>
            </a:r>
            <a:r>
              <a:rPr lang="en-US" sz="2000" dirty="0" smtClean="0"/>
              <a:t>French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95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Situation: Employees in different locations with the same roles</a:t>
            </a:r>
          </a:p>
          <a:p>
            <a:pPr lvl="1"/>
            <a:r>
              <a:rPr lang="en-US" dirty="0"/>
              <a:t>Problem: Different backgrounds, non-standard knowledge </a:t>
            </a:r>
          </a:p>
          <a:p>
            <a:pPr lvl="1"/>
            <a:r>
              <a:rPr lang="en-US" dirty="0"/>
              <a:t>Objective: Personalized course recommendation to complete courses in LMS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Data: Course Hierarchy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Challenges</a:t>
            </a:r>
            <a:r>
              <a:rPr lang="en-US" dirty="0"/>
              <a:t>: Duplicate course ID’s</a:t>
            </a:r>
          </a:p>
          <a:p>
            <a:pPr lvl="0"/>
            <a:r>
              <a:rPr lang="en-US" dirty="0"/>
              <a:t>Why we need it solved: Want only one recommendation</a:t>
            </a:r>
          </a:p>
          <a:p>
            <a:pPr lvl="0"/>
            <a:r>
              <a:rPr lang="en-US" dirty="0"/>
              <a:t>For collaborative filtering, for stronger collaborations</a:t>
            </a:r>
          </a:p>
          <a:p>
            <a:pPr lvl="0"/>
            <a:r>
              <a:rPr lang="en-US" dirty="0"/>
              <a:t>Solution: Cosine Similarities of TF-IDF vectors for course summaries per URL</a:t>
            </a:r>
          </a:p>
          <a:p>
            <a:pPr lvl="0"/>
            <a:r>
              <a:rPr lang="en-US" dirty="0"/>
              <a:t>Result: all URLs are unique, recommend latest course ID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94185" y="1664678"/>
            <a:ext cx="7104184" cy="22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2400" dirty="0" smtClean="0"/>
              <a:t>Data: </a:t>
            </a:r>
            <a:r>
              <a:rPr lang="en-US" sz="2400" dirty="0"/>
              <a:t>STEP: Course </a:t>
            </a:r>
            <a:r>
              <a:rPr lang="en-US" sz="2400" dirty="0" smtClean="0"/>
              <a:t>History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1800" dirty="0" smtClean="0"/>
              <a:t>Pseudo Rating: Preference for Completed vs In-Progress courses vs Courses Not Taken</a:t>
            </a:r>
          </a:p>
          <a:p>
            <a:pPr lvl="2"/>
            <a:r>
              <a:rPr lang="en-US" sz="1800" dirty="0" smtClean="0"/>
              <a:t>Rating </a:t>
            </a:r>
            <a:r>
              <a:rPr lang="en-US" sz="1800" dirty="0"/>
              <a:t>Scale:</a:t>
            </a:r>
          </a:p>
          <a:p>
            <a:pPr lvl="3"/>
            <a:r>
              <a:rPr lang="en-US" sz="1600" dirty="0"/>
              <a:t>5: Completed</a:t>
            </a:r>
          </a:p>
          <a:p>
            <a:pPr lvl="3"/>
            <a:r>
              <a:rPr lang="en-US" sz="1600" dirty="0"/>
              <a:t>1: In Progress</a:t>
            </a:r>
          </a:p>
          <a:p>
            <a:pPr lvl="3"/>
            <a:r>
              <a:rPr lang="en-US" sz="1600" dirty="0"/>
              <a:t>0: Not taken (default for Collaborative Filtering)</a:t>
            </a:r>
          </a:p>
          <a:p>
            <a:pPr lvl="2"/>
            <a:r>
              <a:rPr lang="en-US" sz="1800" dirty="0"/>
              <a:t>Note on scale: values on end to maximize scale in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Solution: Collaborative Filtering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/>
              <a:t>User-based – similarities among users to predict item rating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47292" y="2860431"/>
            <a:ext cx="6389077" cy="28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4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Collaborative Filtering Algorithms: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SVD </a:t>
            </a:r>
            <a:r>
              <a:rPr lang="en-US" dirty="0"/>
              <a:t>vs </a:t>
            </a:r>
            <a:r>
              <a:rPr lang="en-US" dirty="0" err="1"/>
              <a:t>SVDpp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342900" lvl="1" indent="-342900"/>
            <a:r>
              <a:rPr lang="en-US" dirty="0"/>
              <a:t>SVD question: which will be completed?</a:t>
            </a:r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SVDpp</a:t>
            </a:r>
            <a:r>
              <a:rPr lang="en-US" dirty="0" smtClean="0"/>
              <a:t>: implicit, regardless of score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Rating of 1 treated same way as Rating of 5. Nominal, no rank</a:t>
            </a:r>
          </a:p>
          <a:p>
            <a:pPr marL="342900" lvl="1" indent="-342900"/>
            <a:r>
              <a:rPr lang="en-US" dirty="0" err="1"/>
              <a:t>SVDpp</a:t>
            </a:r>
            <a:r>
              <a:rPr lang="en-US" dirty="0"/>
              <a:t> question: which courses will be taken?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548252"/>
            <a:ext cx="3387491" cy="6873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815" y="2955611"/>
            <a:ext cx="4622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7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524" y="624110"/>
            <a:ext cx="9664088" cy="1280890"/>
          </a:xfrm>
        </p:spPr>
        <p:txBody>
          <a:bodyPr>
            <a:noAutofit/>
          </a:bodyPr>
          <a:lstStyle/>
          <a:p>
            <a:r>
              <a:rPr lang="en-US" sz="2800" dirty="0"/>
              <a:t>Collaborative Filtering Evaluation: RMSE vs MAE vs </a:t>
            </a:r>
            <a:r>
              <a:rPr lang="en-US" sz="2800" dirty="0" smtClean="0"/>
              <a:t>FCP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Now we have predicted ratings, which is the best model?</a:t>
            </a:r>
            <a:br>
              <a:rPr lang="en-US" sz="28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Categorical Data: Groups</a:t>
            </a:r>
            <a:endParaRPr lang="en-US" dirty="0"/>
          </a:p>
          <a:p>
            <a:r>
              <a:rPr lang="en-US" dirty="0"/>
              <a:t>	Nominal – equal groups</a:t>
            </a:r>
          </a:p>
          <a:p>
            <a:pPr lvl="2"/>
            <a:r>
              <a:rPr lang="en-US" dirty="0"/>
              <a:t>Red or white wine?</a:t>
            </a:r>
          </a:p>
          <a:p>
            <a:r>
              <a:rPr lang="en-US" dirty="0"/>
              <a:t>	Ordinal – ranked groups</a:t>
            </a:r>
          </a:p>
          <a:p>
            <a:pPr lvl="2"/>
            <a:r>
              <a:rPr lang="en-US" dirty="0"/>
              <a:t>Waze traffic: Red, Orange or Green traffic flow?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Numeric:</a:t>
            </a:r>
          </a:p>
          <a:p>
            <a:r>
              <a:rPr lang="en-US" dirty="0"/>
              <a:t>	Numbers interpreted in scale: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Speed </a:t>
            </a:r>
          </a:p>
          <a:p>
            <a:pPr lvl="1"/>
            <a:r>
              <a:rPr lang="en-US" dirty="0" smtClean="0"/>
              <a:t>Volume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34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1808</TotalTime>
  <Words>357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 Gothic</vt:lpstr>
      <vt:lpstr>Mangal</vt:lpstr>
      <vt:lpstr>Symbol</vt:lpstr>
      <vt:lpstr>Wingdings 3</vt:lpstr>
      <vt:lpstr>Arial</vt:lpstr>
      <vt:lpstr>Wisp</vt:lpstr>
      <vt:lpstr>FCP for Evaluating Collaborative Filtering Models with Pseudo-Ratings</vt:lpstr>
      <vt:lpstr>Contents</vt:lpstr>
      <vt:lpstr>Background: Orange Silicon Valley</vt:lpstr>
      <vt:lpstr>Challenge </vt:lpstr>
      <vt:lpstr>Data: Course Hierarchy </vt:lpstr>
      <vt:lpstr>Data: STEP: Course History</vt:lpstr>
      <vt:lpstr>Solution: Collaborative Filtering </vt:lpstr>
      <vt:lpstr>Collaborative Filtering Algorithms:  SVD vs SVDpp </vt:lpstr>
      <vt:lpstr>Collaborative Filtering Evaluation: RMSE vs MAE vs FCP Now we have predicted ratings, which is the best model?  </vt:lpstr>
      <vt:lpstr>In Collaborative Filtering, Ratings are treated as Numeric Data, but they are often ORDINAL </vt:lpstr>
      <vt:lpstr>Evaluation Metrics: RMSE and MAE</vt:lpstr>
      <vt:lpstr>Evaluation Metrics: FCP Fraction of Concordant Pairs </vt:lpstr>
      <vt:lpstr>Results: Consistent for best gridsearch models</vt:lpstr>
      <vt:lpstr>Courses Finished</vt:lpstr>
      <vt:lpstr>Courses In Progress</vt:lpstr>
      <vt:lpstr>Top 20 Recommended by SVD rating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Lyrics for Pop Songs using LSTM</dc:title>
  <dc:creator>Camille Bustalinio</dc:creator>
  <cp:lastModifiedBy>Camille Bustalinio</cp:lastModifiedBy>
  <cp:revision>25</cp:revision>
  <dcterms:created xsi:type="dcterms:W3CDTF">2017-05-08T12:23:40Z</dcterms:created>
  <dcterms:modified xsi:type="dcterms:W3CDTF">2017-05-10T16:22:56Z</dcterms:modified>
</cp:coreProperties>
</file>