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70" r:id="rId16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C5A62-AB00-4B70-9AA4-5ECDF9AA643D}" type="datetimeFigureOut">
              <a:rPr lang="en-US" smtClean="0"/>
              <a:t>11/22/2013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F3632-3B7E-4C6A-83B7-5B1D8EBC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7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F6B7-6525-400B-93B1-553F501CBE45}" type="datetime1">
              <a:rPr lang="zh-HK" altLang="en-US" smtClean="0"/>
              <a:t>22/11/2013</a:t>
            </a:fld>
            <a:endParaRPr lang="zh-HK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A97F-9DF0-472A-89C4-F35052408BD9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54A8-8B6F-4EF5-BB0B-4C26BB26A51D}" type="datetime1">
              <a:rPr lang="zh-HK" altLang="en-US" smtClean="0"/>
              <a:t>22/11/2013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A97F-9DF0-472A-89C4-F35052408BD9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7CE0-8C39-4F51-A265-480BA873C489}" type="datetime1">
              <a:rPr lang="zh-HK" altLang="en-US" smtClean="0"/>
              <a:t>22/11/2013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A97F-9DF0-472A-89C4-F35052408BD9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91BE-399E-403B-9DA1-080BC30144FE}" type="datetime1">
              <a:rPr lang="zh-HK" altLang="en-US" smtClean="0"/>
              <a:t>22/11/2013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A97F-9DF0-472A-89C4-F35052408BD9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3021-7D07-4A6B-AE95-42BB9C7849C6}" type="datetime1">
              <a:rPr lang="zh-HK" altLang="en-US" smtClean="0"/>
              <a:t>22/11/2013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A97F-9DF0-472A-89C4-F35052408BD9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F8E3-64E7-491B-953A-6DEA2AD2E267}" type="datetime1">
              <a:rPr lang="zh-HK" altLang="en-US" smtClean="0"/>
              <a:t>22/11/2013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A97F-9DF0-472A-89C4-F35052408BD9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C33F-47E3-4F9C-9AC6-AD789D727ACA}" type="datetime1">
              <a:rPr lang="zh-HK" altLang="en-US" smtClean="0"/>
              <a:t>22/11/2013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A97F-9DF0-472A-89C4-F35052408BD9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5E19-8733-4FE1-B091-67C84773ECFA}" type="datetime1">
              <a:rPr lang="zh-HK" altLang="en-US" smtClean="0"/>
              <a:t>22/11/2013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A97F-9DF0-472A-89C4-F35052408BD9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3478-E10B-42C0-BF28-554832DE4E49}" type="datetime1">
              <a:rPr lang="zh-HK" altLang="en-US" smtClean="0"/>
              <a:t>22/11/2013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A97F-9DF0-472A-89C4-F35052408BD9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F7A8-C3CF-4DD3-B003-C3F1C1B4A29F}" type="datetime1">
              <a:rPr lang="zh-HK" altLang="en-US" smtClean="0"/>
              <a:t>22/11/2013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A97F-9DF0-472A-89C4-F35052408BD9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02A2-994C-4321-BBF9-C5C5A50C7A54}" type="datetime1">
              <a:rPr lang="zh-HK" altLang="en-US" smtClean="0"/>
              <a:t>22/11/2013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581A97F-9DF0-472A-89C4-F35052408BD9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5864386-21D1-470F-AAA4-028EF0D9ABA3}" type="datetime1">
              <a:rPr lang="zh-HK" altLang="en-US" smtClean="0"/>
              <a:t>22/11/2013</a:t>
            </a:fld>
            <a:endParaRPr lang="zh-HK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581A97F-9DF0-472A-89C4-F35052408BD9}" type="slidenum">
              <a:rPr lang="zh-HK" altLang="en-US" smtClean="0"/>
              <a:t>‹#›</a:t>
            </a:fld>
            <a:endParaRPr lang="zh-HK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oveElement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drawElement_v2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Dynamic HTML </a:t>
            </a:r>
            <a:br>
              <a:rPr lang="en-US" altLang="zh-HK" dirty="0" smtClean="0"/>
            </a:br>
            <a:r>
              <a:rPr lang="en-US" altLang="zh-HK" dirty="0" smtClean="0"/>
              <a:t>Case Studies</a:t>
            </a:r>
            <a:endParaRPr lang="zh-HK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A97F-9DF0-472A-89C4-F35052408BD9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4683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Requirements (</a:t>
            </a:r>
            <a:r>
              <a:rPr lang="en-US" altLang="zh-HK" dirty="0" err="1" smtClean="0"/>
              <a:t>cont</a:t>
            </a:r>
            <a:r>
              <a:rPr lang="en-US" altLang="zh-HK" dirty="0" smtClean="0"/>
              <a:t>)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Use case: </a:t>
            </a:r>
            <a:r>
              <a:rPr lang="en-US" altLang="zh-HK" dirty="0" smtClean="0"/>
              <a:t>move </a:t>
            </a:r>
            <a:r>
              <a:rPr lang="en-US" altLang="zh-HK" dirty="0"/>
              <a:t>element</a:t>
            </a:r>
          </a:p>
          <a:p>
            <a:pPr lvl="1"/>
            <a:r>
              <a:rPr lang="en-US" altLang="zh-HK" dirty="0"/>
              <a:t>User presses mouse button in the </a:t>
            </a:r>
            <a:r>
              <a:rPr lang="en-US" altLang="zh-HK" dirty="0" smtClean="0"/>
              <a:t>child element.  </a:t>
            </a:r>
            <a:r>
              <a:rPr lang="en-US" altLang="zh-HK" dirty="0"/>
              <a:t>System shows the glass </a:t>
            </a:r>
            <a:r>
              <a:rPr lang="en-US" altLang="zh-HK" dirty="0" smtClean="0"/>
              <a:t>pane.</a:t>
            </a:r>
            <a:endParaRPr lang="en-US" altLang="zh-HK" dirty="0"/>
          </a:p>
          <a:p>
            <a:pPr lvl="1"/>
            <a:r>
              <a:rPr lang="en-US" altLang="zh-HK" dirty="0"/>
              <a:t>User moves the mouse in the glass pane.  System </a:t>
            </a:r>
            <a:r>
              <a:rPr lang="en-US" altLang="zh-HK" dirty="0" smtClean="0"/>
              <a:t>changes the element’s position.</a:t>
            </a:r>
            <a:endParaRPr lang="en-US" altLang="zh-HK" dirty="0"/>
          </a:p>
          <a:p>
            <a:pPr lvl="1"/>
            <a:r>
              <a:rPr lang="en-US" altLang="zh-HK" dirty="0"/>
              <a:t>User releases the mouse button.  System hides the glass pane.</a:t>
            </a:r>
          </a:p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A97F-9DF0-472A-89C4-F35052408BD9}" type="slidenum">
              <a:rPr lang="zh-HK" altLang="en-US" smtClean="0"/>
              <a:t>10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34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Screen Design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HK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581540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A97F-9DF0-472A-89C4-F35052408BD9}" type="slidenum">
              <a:rPr lang="zh-HK" altLang="en-US" smtClean="0"/>
              <a:t>11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1857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Class Design</a:t>
            </a:r>
            <a:endParaRPr lang="zh-HK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658177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A97F-9DF0-472A-89C4-F35052408BD9}" type="slidenum">
              <a:rPr lang="zh-HK" altLang="en-US" smtClean="0"/>
              <a:t>12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5471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Sequence Diagram (Create Element)</a:t>
            </a:r>
            <a:endParaRPr lang="zh-HK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969408"/>
            <a:ext cx="8187479" cy="455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A97F-9DF0-472A-89C4-F35052408BD9}" type="slidenum">
              <a:rPr lang="zh-HK" altLang="en-US" smtClean="0"/>
              <a:t>13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8320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Sequence Diagram (Move Element)</a:t>
            </a:r>
            <a:endParaRPr lang="zh-HK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7416824" cy="4563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A97F-9DF0-472A-89C4-F35052408BD9}" type="slidenum">
              <a:rPr lang="zh-HK" altLang="en-US" smtClean="0"/>
              <a:t>14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9630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Design Issues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The view and model for elements are mixed together.  Attributes (e.g. x, y, width, height …) of model for element are directly attached to the view. </a:t>
            </a:r>
          </a:p>
          <a:p>
            <a:r>
              <a:rPr lang="en-US" altLang="zh-HK" dirty="0" smtClean="0"/>
              <a:t>Need to define separate classes for the attributes of the model.</a:t>
            </a:r>
          </a:p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A97F-9DF0-472A-89C4-F35052408BD9}" type="slidenum">
              <a:rPr lang="zh-HK" altLang="en-US" smtClean="0"/>
              <a:t>15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3038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Moving an Element by Mouse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HK" sz="2000" dirty="0" smtClean="0"/>
              <a:t>Develop a demo JavaScript program to show how to move an element by dragging the mouse pointer (</a:t>
            </a:r>
            <a:r>
              <a:rPr lang="en-US" altLang="zh-HK" sz="2000" dirty="0" smtClean="0">
                <a:hlinkClick r:id="rId2" action="ppaction://hlinkfile"/>
              </a:rPr>
              <a:t>demo</a:t>
            </a:r>
            <a:r>
              <a:rPr lang="en-US" altLang="zh-HK" sz="2000" dirty="0" smtClean="0"/>
              <a:t>).</a:t>
            </a:r>
          </a:p>
          <a:p>
            <a:endParaRPr lang="en-US" altLang="zh-HK" dirty="0"/>
          </a:p>
          <a:p>
            <a:endParaRPr lang="en-US" altLang="zh-HK" dirty="0" smtClean="0"/>
          </a:p>
          <a:p>
            <a:endParaRPr lang="en-US" altLang="zh-HK" dirty="0"/>
          </a:p>
          <a:p>
            <a:endParaRPr lang="en-US" altLang="zh-HK" dirty="0" smtClean="0"/>
          </a:p>
          <a:p>
            <a:endParaRPr lang="en-US" altLang="zh-HK" sz="1800" dirty="0"/>
          </a:p>
          <a:p>
            <a:r>
              <a:rPr lang="en-US" altLang="zh-HK" sz="2000" dirty="0" smtClean="0"/>
              <a:t>The child (green) element can be moved by dragging the mouse pointer.</a:t>
            </a:r>
          </a:p>
          <a:p>
            <a:r>
              <a:rPr lang="en-US" altLang="zh-HK" sz="2000" dirty="0" smtClean="0"/>
              <a:t>Dragging the mouse pointer involves the following sequence of events:</a:t>
            </a:r>
          </a:p>
          <a:p>
            <a:pPr lvl="1"/>
            <a:r>
              <a:rPr lang="en-US" altLang="zh-HK" sz="1800" dirty="0" smtClean="0"/>
              <a:t>one </a:t>
            </a:r>
            <a:r>
              <a:rPr lang="en-US" altLang="zh-HK" sz="1800" dirty="0" err="1" smtClean="0">
                <a:latin typeface="Courier New" pitchFamily="49" charset="0"/>
                <a:cs typeface="Courier New" pitchFamily="49" charset="0"/>
              </a:rPr>
              <a:t>mousedown</a:t>
            </a:r>
            <a:r>
              <a:rPr lang="en-US" altLang="zh-HK" sz="1800" dirty="0" smtClean="0"/>
              <a:t> event</a:t>
            </a:r>
          </a:p>
          <a:p>
            <a:pPr lvl="1"/>
            <a:r>
              <a:rPr lang="en-US" altLang="zh-HK" sz="1800" dirty="0"/>
              <a:t>one or more </a:t>
            </a:r>
            <a:r>
              <a:rPr lang="en-US" altLang="zh-HK" sz="1800" dirty="0" err="1" smtClean="0">
                <a:latin typeface="Courier New" pitchFamily="49" charset="0"/>
                <a:cs typeface="Courier New" pitchFamily="49" charset="0"/>
              </a:rPr>
              <a:t>mousemove</a:t>
            </a:r>
            <a:r>
              <a:rPr lang="en-US" altLang="zh-HK" sz="1800" dirty="0" smtClean="0"/>
              <a:t> events</a:t>
            </a:r>
          </a:p>
          <a:p>
            <a:pPr lvl="1"/>
            <a:r>
              <a:rPr lang="en-US" altLang="zh-HK" sz="1800" dirty="0"/>
              <a:t>one </a:t>
            </a:r>
            <a:r>
              <a:rPr lang="en-US" altLang="zh-HK" sz="1800" dirty="0" err="1" smtClean="0">
                <a:latin typeface="Courier New" pitchFamily="49" charset="0"/>
                <a:cs typeface="Courier New" pitchFamily="49" charset="0"/>
              </a:rPr>
              <a:t>mouseup</a:t>
            </a:r>
            <a:r>
              <a:rPr lang="en-US" altLang="zh-HK" sz="1800" dirty="0" smtClean="0"/>
              <a:t> event or </a:t>
            </a:r>
            <a:r>
              <a:rPr lang="en-US" altLang="zh-HK" sz="1800" dirty="0" err="1">
                <a:latin typeface="Courier New" pitchFamily="49" charset="0"/>
                <a:cs typeface="Courier New" pitchFamily="49" charset="0"/>
              </a:rPr>
              <a:t>mouseout</a:t>
            </a:r>
            <a:r>
              <a:rPr lang="en-US" altLang="zh-HK" sz="1800" dirty="0" smtClean="0"/>
              <a:t> event</a:t>
            </a:r>
          </a:p>
          <a:p>
            <a:endParaRPr lang="zh-HK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6912"/>
            <a:ext cx="19621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A97F-9DF0-472A-89C4-F35052408BD9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4576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Program Outline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HK" dirty="0" smtClean="0"/>
              <a:t>Mouse event handlers are registered to the parent (blue) element which contains the child (green) element.  The mouse event handlers do the following work: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zh-HK" dirty="0" smtClean="0"/>
              <a:t>Record the x and y coordinates (</a:t>
            </a:r>
            <a:r>
              <a:rPr lang="en-US" altLang="zh-HK" dirty="0" err="1" smtClean="0">
                <a:latin typeface="Courier New" pitchFamily="49" charset="0"/>
                <a:cs typeface="Courier New" pitchFamily="49" charset="0"/>
              </a:rPr>
              <a:t>startx</a:t>
            </a:r>
            <a:r>
              <a:rPr lang="en-US" altLang="zh-HK" dirty="0" smtClean="0"/>
              <a:t>, 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starty</a:t>
            </a:r>
            <a:r>
              <a:rPr lang="en-US" altLang="zh-HK" dirty="0" smtClean="0"/>
              <a:t>) when the user presses the mouse button (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mousedown</a:t>
            </a:r>
            <a:r>
              <a:rPr lang="en-US" altLang="zh-HK" dirty="0" smtClean="0"/>
              <a:t> event) while the mouse pointer is inside the child element.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zh-HK" dirty="0" smtClean="0"/>
              <a:t>Upon 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mousemove</a:t>
            </a:r>
            <a:r>
              <a:rPr lang="en-US" altLang="zh-HK" dirty="0" smtClean="0"/>
              <a:t> event, updates the position of the child element by adding the displacement between the location of the mouse pointer and (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startx</a:t>
            </a:r>
            <a:r>
              <a:rPr lang="en-US" altLang="zh-HK" dirty="0" smtClean="0"/>
              <a:t>, 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starty</a:t>
            </a:r>
            <a:r>
              <a:rPr lang="en-US" altLang="zh-HK" dirty="0" smtClean="0"/>
              <a:t>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zh-HK" dirty="0" smtClean="0"/>
              <a:t>Upon 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mouseup</a:t>
            </a:r>
            <a:r>
              <a:rPr lang="en-US" altLang="zh-HK" dirty="0" smtClean="0"/>
              <a:t> event, update the coordinates of the child element and terminate the process.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A97F-9DF0-472A-89C4-F35052408BD9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5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HTML Code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&lt;link type="text/</a:t>
            </a:r>
            <a:r>
              <a:rPr lang="en-US" altLang="zh-HK" sz="2000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altLang="zh-HK" sz="2000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HK" sz="2000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altLang="zh-HK" sz="20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="moveshape.css"&gt;</a:t>
            </a:r>
          </a:p>
          <a:p>
            <a:pPr marL="0" indent="0">
              <a:buNone/>
            </a:pPr>
            <a:endParaRPr lang="en-US" altLang="zh-HK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&lt;div class="board" id="board"&gt;</a:t>
            </a:r>
          </a:p>
          <a:p>
            <a:pPr marL="0" indent="0">
              <a:buNone/>
            </a:pP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    &lt;div class="shape" id="shape"&gt;Drag to move</a:t>
            </a:r>
          </a:p>
          <a:p>
            <a:pPr marL="0" indent="0">
              <a:buNone/>
            </a:pP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    &lt;/div&gt; </a:t>
            </a:r>
          </a:p>
          <a:p>
            <a:pPr marL="0" indent="0">
              <a:buNone/>
            </a:pPr>
            <a:r>
              <a:rPr lang="en-US" altLang="zh-HK" sz="2000" dirty="0">
                <a:latin typeface="Courier New" pitchFamily="49" charset="0"/>
                <a:cs typeface="Courier New" pitchFamily="49" charset="0"/>
              </a:rPr>
              <a:t>&lt;/div&gt;</a:t>
            </a:r>
            <a:endParaRPr lang="zh-HK" alt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A97F-9DF0-472A-89C4-F35052408BD9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430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CSS Code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.board {</a:t>
            </a:r>
          </a:p>
          <a:p>
            <a:pPr marL="0" indent="0">
              <a:buNone/>
            </a:pP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  background-color: blue;</a:t>
            </a:r>
          </a:p>
          <a:p>
            <a:pPr marL="0" indent="0">
              <a:buNone/>
            </a:pP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  position: relative;</a:t>
            </a:r>
          </a:p>
          <a:p>
            <a:pPr marL="0" indent="0">
              <a:buNone/>
            </a:pP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  width: 200px;</a:t>
            </a:r>
          </a:p>
          <a:p>
            <a:pPr marL="0" indent="0">
              <a:buNone/>
            </a:pP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  height: 200px;</a:t>
            </a:r>
          </a:p>
          <a:p>
            <a:pPr marL="0" indent="0">
              <a:buNone/>
            </a:pP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  text-align: center;</a:t>
            </a:r>
          </a:p>
          <a:p>
            <a:pPr marL="0" indent="0">
              <a:buNone/>
            </a:pP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  overflow: hidden;</a:t>
            </a:r>
          </a:p>
          <a:p>
            <a:pPr marL="0" indent="0">
              <a:buNone/>
            </a:pP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altLang="zh-HK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.shape {</a:t>
            </a:r>
          </a:p>
          <a:p>
            <a:pPr marL="0" indent="0">
              <a:buNone/>
            </a:pP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  background-color: green;</a:t>
            </a:r>
          </a:p>
          <a:p>
            <a:pPr marL="0" indent="0">
              <a:buNone/>
            </a:pP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  position: absolute;</a:t>
            </a:r>
          </a:p>
          <a:p>
            <a:pPr marL="0" indent="0">
              <a:buNone/>
            </a:pP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  top: 20px;</a:t>
            </a:r>
          </a:p>
          <a:p>
            <a:pPr marL="0" indent="0">
              <a:buNone/>
            </a:pP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  left: 20px;</a:t>
            </a:r>
          </a:p>
          <a:p>
            <a:pPr marL="0" indent="0">
              <a:buNone/>
            </a:pP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  width: 60px;</a:t>
            </a:r>
          </a:p>
          <a:p>
            <a:pPr marL="0" indent="0">
              <a:buNone/>
            </a:pP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  height: 60px;</a:t>
            </a:r>
          </a:p>
          <a:p>
            <a:pPr marL="0" indent="0">
              <a:buNone/>
            </a:pP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  cursor: pointer;</a:t>
            </a:r>
          </a:p>
          <a:p>
            <a:pPr marL="0" indent="0">
              <a:buNone/>
            </a:pP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}</a:t>
            </a:r>
            <a:endParaRPr lang="zh-HK" alt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A97F-9DF0-472A-89C4-F35052408BD9}" type="slidenum">
              <a:rPr lang="zh-HK" altLang="en-US" smtClean="0"/>
              <a:t>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5449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Finding the Mouse Event Coordinates 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sz="2400" dirty="0" smtClean="0"/>
              <a:t>When user presses the mouse button when the pointer is inside the child element. The x and y coordinates of the event relative to the </a:t>
            </a:r>
            <a:r>
              <a:rPr lang="en-US" altLang="zh-HK" sz="2400" dirty="0" smtClean="0"/>
              <a:t>board element </a:t>
            </a:r>
            <a:r>
              <a:rPr lang="en-US" altLang="zh-HK" sz="2400" dirty="0" smtClean="0"/>
              <a:t>can be determined by the following code:</a:t>
            </a:r>
          </a:p>
          <a:p>
            <a:pPr marL="0" indent="0">
              <a:buNone/>
            </a:pPr>
            <a:r>
              <a:rPr lang="en-US" altLang="zh-HK" sz="24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zh-HK" sz="2400" dirty="0" err="1" smtClean="0">
                <a:latin typeface="Courier New" pitchFamily="49" charset="0"/>
                <a:cs typeface="Courier New" pitchFamily="49" charset="0"/>
              </a:rPr>
              <a:t>findCoordinates</a:t>
            </a:r>
            <a:r>
              <a:rPr lang="en-US" altLang="zh-HK" sz="2400" dirty="0" smtClean="0">
                <a:latin typeface="Courier New" pitchFamily="49" charset="0"/>
                <a:cs typeface="Courier New" pitchFamily="49" charset="0"/>
              </a:rPr>
              <a:t>(event) {</a:t>
            </a:r>
            <a:endParaRPr lang="en-US" altLang="zh-HK" sz="24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altLang="zh-HK" sz="17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find the coordinates of the event relative to the </a:t>
            </a:r>
            <a:endParaRPr lang="en-US" altLang="zh-HK" sz="1700" dirty="0" smtClean="0">
              <a:latin typeface="Courier New" pitchFamily="49" charset="0"/>
              <a:cs typeface="Courier New" pitchFamily="49" charset="0"/>
            </a:endParaRPr>
          </a:p>
          <a:p>
            <a:pPr marL="393192" lvl="1" indent="0">
              <a:buNone/>
            </a:pPr>
            <a:r>
              <a:rPr lang="en-US" altLang="zh-HK" sz="17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HK" sz="1700" dirty="0" smtClean="0">
                <a:latin typeface="Courier New" pitchFamily="49" charset="0"/>
                <a:cs typeface="Courier New" pitchFamily="49" charset="0"/>
              </a:rPr>
              <a:t>board element</a:t>
            </a:r>
            <a:endParaRPr lang="en-US" altLang="zh-HK" sz="1700" dirty="0">
              <a:latin typeface="Courier New" pitchFamily="49" charset="0"/>
              <a:cs typeface="Courier New" pitchFamily="49" charset="0"/>
            </a:endParaRPr>
          </a:p>
          <a:p>
            <a:pPr marL="393192" lvl="1" indent="0">
              <a:buNone/>
            </a:pPr>
            <a:r>
              <a:rPr lang="en-US" altLang="zh-HK" sz="17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HK" sz="1700" dirty="0" err="1">
                <a:latin typeface="Courier New" pitchFamily="49" charset="0"/>
                <a:cs typeface="Courier New" pitchFamily="49" charset="0"/>
              </a:rPr>
              <a:t>event.layerX</a:t>
            </a: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 || </a:t>
            </a:r>
            <a:r>
              <a:rPr lang="en-US" altLang="zh-HK" sz="1700" dirty="0" err="1">
                <a:latin typeface="Courier New" pitchFamily="49" charset="0"/>
                <a:cs typeface="Courier New" pitchFamily="49" charset="0"/>
              </a:rPr>
              <a:t>event.layerX</a:t>
            </a: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 == 0) { // Firefox</a:t>
            </a:r>
          </a:p>
          <a:p>
            <a:pPr marL="393192" lvl="1" indent="0">
              <a:buNone/>
            </a:pPr>
            <a:r>
              <a:rPr lang="en-US" altLang="zh-HK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HK" sz="1700" dirty="0" err="1">
                <a:latin typeface="Courier New" pitchFamily="49" charset="0"/>
                <a:cs typeface="Courier New" pitchFamily="49" charset="0"/>
              </a:rPr>
              <a:t>event._x</a:t>
            </a: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HK" sz="1700" dirty="0" err="1">
                <a:latin typeface="Courier New" pitchFamily="49" charset="0"/>
                <a:cs typeface="Courier New" pitchFamily="49" charset="0"/>
              </a:rPr>
              <a:t>event.layerX</a:t>
            </a: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93192" lvl="1" indent="0">
              <a:buNone/>
            </a:pPr>
            <a:r>
              <a:rPr lang="en-US" altLang="zh-HK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HK" sz="1700" dirty="0" err="1">
                <a:latin typeface="Courier New" pitchFamily="49" charset="0"/>
                <a:cs typeface="Courier New" pitchFamily="49" charset="0"/>
              </a:rPr>
              <a:t>event._y</a:t>
            </a: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HK" sz="1700" dirty="0" err="1">
                <a:latin typeface="Courier New" pitchFamily="49" charset="0"/>
                <a:cs typeface="Courier New" pitchFamily="49" charset="0"/>
              </a:rPr>
              <a:t>event.layerY</a:t>
            </a: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93192" lvl="1" indent="0">
              <a:buNone/>
            </a:pPr>
            <a:r>
              <a:rPr lang="en-US" altLang="zh-HK" sz="1700" dirty="0" smtClean="0">
                <a:latin typeface="Courier New" pitchFamily="49" charset="0"/>
                <a:cs typeface="Courier New" pitchFamily="49" charset="0"/>
              </a:rPr>
              <a:t>} else if </a:t>
            </a: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HK" sz="1700" dirty="0" err="1">
                <a:latin typeface="Courier New" pitchFamily="49" charset="0"/>
                <a:cs typeface="Courier New" pitchFamily="49" charset="0"/>
              </a:rPr>
              <a:t>event.offsetX</a:t>
            </a: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 || </a:t>
            </a:r>
            <a:r>
              <a:rPr lang="en-US" altLang="zh-HK" sz="1700" dirty="0" err="1">
                <a:latin typeface="Courier New" pitchFamily="49" charset="0"/>
                <a:cs typeface="Courier New" pitchFamily="49" charset="0"/>
              </a:rPr>
              <a:t>event.offsetX</a:t>
            </a: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 == 0) </a:t>
            </a:r>
            <a:r>
              <a:rPr lang="en-US" altLang="zh-HK" sz="17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// Opera</a:t>
            </a:r>
            <a:endParaRPr lang="en-US" altLang="zh-HK" sz="1700" dirty="0" smtClean="0">
              <a:latin typeface="Courier New" pitchFamily="49" charset="0"/>
              <a:cs typeface="Courier New" pitchFamily="49" charset="0"/>
            </a:endParaRPr>
          </a:p>
          <a:p>
            <a:pPr marL="393192" lvl="1" indent="0">
              <a:buNone/>
            </a:pPr>
            <a:r>
              <a:rPr lang="en-US" altLang="zh-HK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HK" sz="1700" dirty="0" err="1" smtClean="0">
                <a:latin typeface="Courier New" pitchFamily="49" charset="0"/>
                <a:cs typeface="Courier New" pitchFamily="49" charset="0"/>
              </a:rPr>
              <a:t>event._x</a:t>
            </a:r>
            <a:r>
              <a:rPr lang="en-US" altLang="zh-HK" sz="17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HK" sz="1700" dirty="0" err="1" smtClean="0">
                <a:latin typeface="Courier New" pitchFamily="49" charset="0"/>
                <a:cs typeface="Courier New" pitchFamily="49" charset="0"/>
              </a:rPr>
              <a:t>event.offsetX</a:t>
            </a:r>
            <a:r>
              <a:rPr lang="en-US" altLang="zh-HK" sz="17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93192" lvl="1" indent="0">
              <a:buNone/>
            </a:pPr>
            <a:r>
              <a:rPr lang="en-US" altLang="zh-HK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HK" sz="1700" dirty="0" err="1">
                <a:latin typeface="Courier New" pitchFamily="49" charset="0"/>
                <a:cs typeface="Courier New" pitchFamily="49" charset="0"/>
              </a:rPr>
              <a:t>event._y</a:t>
            </a: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HK" sz="1700" dirty="0" err="1">
                <a:latin typeface="Courier New" pitchFamily="49" charset="0"/>
                <a:cs typeface="Courier New" pitchFamily="49" charset="0"/>
              </a:rPr>
              <a:t>event.offsetY</a:t>
            </a:r>
            <a:r>
              <a:rPr lang="en-US" altLang="zh-HK" sz="17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93192" lvl="1" indent="0">
              <a:buNone/>
            </a:pPr>
            <a:r>
              <a:rPr lang="en-US" altLang="zh-HK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HK" sz="1700" dirty="0">
              <a:latin typeface="Courier New" pitchFamily="49" charset="0"/>
              <a:cs typeface="Courier New" pitchFamily="49" charset="0"/>
            </a:endParaRPr>
          </a:p>
          <a:p>
            <a:pPr marL="393192" lvl="1" indent="0">
              <a:buNone/>
            </a:pPr>
            <a:endParaRPr lang="zh-HK" altLang="en-US" sz="2000" dirty="0"/>
          </a:p>
        </p:txBody>
      </p:sp>
      <p:grpSp>
        <p:nvGrpSpPr>
          <p:cNvPr id="9" name="群組 8"/>
          <p:cNvGrpSpPr/>
          <p:nvPr/>
        </p:nvGrpSpPr>
        <p:grpSpPr>
          <a:xfrm>
            <a:off x="6957826" y="764704"/>
            <a:ext cx="1296144" cy="1149248"/>
            <a:chOff x="6228184" y="3068960"/>
            <a:chExt cx="2088232" cy="1800200"/>
          </a:xfrm>
        </p:grpSpPr>
        <p:sp>
          <p:nvSpPr>
            <p:cNvPr id="4" name="矩形 3"/>
            <p:cNvSpPr/>
            <p:nvPr/>
          </p:nvSpPr>
          <p:spPr>
            <a:xfrm>
              <a:off x="6228184" y="3068960"/>
              <a:ext cx="2088232" cy="18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516216" y="3356992"/>
              <a:ext cx="756084" cy="72008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cxnSp>
          <p:nvCxnSpPr>
            <p:cNvPr id="8" name="直線單箭頭接點 7"/>
            <p:cNvCxnSpPr/>
            <p:nvPr/>
          </p:nvCxnSpPr>
          <p:spPr>
            <a:xfrm flipH="1" flipV="1">
              <a:off x="7020272" y="3789040"/>
              <a:ext cx="144016" cy="18002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A97F-9DF0-472A-89C4-F35052408BD9}" type="slidenum">
              <a:rPr lang="zh-HK" altLang="en-US" smtClean="0"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463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Finding the Mouse Event Coordinates </a:t>
            </a:r>
            <a:r>
              <a:rPr lang="en-US" altLang="zh-HK" dirty="0" smtClean="0"/>
              <a:t>(</a:t>
            </a:r>
            <a:r>
              <a:rPr lang="en-US" altLang="zh-HK" dirty="0" err="1" smtClean="0"/>
              <a:t>cont</a:t>
            </a:r>
            <a:r>
              <a:rPr lang="en-US" altLang="zh-HK" dirty="0" smtClean="0"/>
              <a:t>)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HK" dirty="0" smtClean="0"/>
              <a:t>For non-IE browser, (</a:t>
            </a:r>
            <a:r>
              <a:rPr lang="en-US" altLang="zh-HK" sz="2100" dirty="0" err="1">
                <a:latin typeface="Courier New" pitchFamily="49" charset="0"/>
                <a:cs typeface="Courier New" pitchFamily="49" charset="0"/>
              </a:rPr>
              <a:t>event</a:t>
            </a:r>
            <a:r>
              <a:rPr lang="en-US" altLang="zh-HK" dirty="0" err="1" smtClean="0"/>
              <a:t>._</a:t>
            </a:r>
            <a:r>
              <a:rPr lang="en-US" altLang="zh-HK" sz="21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HK" dirty="0" smtClean="0"/>
              <a:t>, </a:t>
            </a:r>
            <a:r>
              <a:rPr lang="en-US" altLang="zh-HK" sz="2100" dirty="0" err="1">
                <a:latin typeface="Courier New" pitchFamily="49" charset="0"/>
                <a:cs typeface="Courier New" pitchFamily="49" charset="0"/>
              </a:rPr>
              <a:t>event._y</a:t>
            </a:r>
            <a:r>
              <a:rPr lang="en-US" altLang="zh-HK" dirty="0" smtClean="0"/>
              <a:t>) is the location relative to the child element.  Hence, the actual location in the parent element can be found by adding the offsets of the child element:</a:t>
            </a:r>
          </a:p>
          <a:p>
            <a:pPr marL="365760" lvl="1" indent="0">
              <a:buNone/>
            </a:pPr>
            <a:r>
              <a:rPr lang="en-US" altLang="zh-HK" sz="19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1900" dirty="0">
                <a:latin typeface="Courier New" pitchFamily="49" charset="0"/>
                <a:cs typeface="Courier New" pitchFamily="49" charset="0"/>
              </a:rPr>
              <a:t>target = </a:t>
            </a:r>
            <a:r>
              <a:rPr lang="en-US" altLang="zh-HK" sz="1900" dirty="0" err="1">
                <a:latin typeface="Courier New" pitchFamily="49" charset="0"/>
                <a:cs typeface="Courier New" pitchFamily="49" charset="0"/>
              </a:rPr>
              <a:t>event.target</a:t>
            </a:r>
            <a:r>
              <a:rPr lang="en-US" altLang="zh-HK" sz="1900" dirty="0">
                <a:latin typeface="Courier New" pitchFamily="49" charset="0"/>
                <a:cs typeface="Courier New" pitchFamily="49" charset="0"/>
              </a:rPr>
              <a:t> || </a:t>
            </a:r>
            <a:r>
              <a:rPr lang="en-US" altLang="zh-HK" sz="1900" dirty="0" err="1">
                <a:latin typeface="Courier New" pitchFamily="49" charset="0"/>
                <a:cs typeface="Courier New" pitchFamily="49" charset="0"/>
              </a:rPr>
              <a:t>event.srcElement</a:t>
            </a:r>
            <a:r>
              <a:rPr lang="en-US" altLang="zh-HK" sz="1900" dirty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marL="365760" lvl="1" indent="0">
              <a:buNone/>
            </a:pPr>
            <a:r>
              <a:rPr lang="en-US" altLang="zh-HK" sz="19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HK" sz="1900" dirty="0">
                <a:latin typeface="Courier New" pitchFamily="49" charset="0"/>
                <a:cs typeface="Courier New" pitchFamily="49" charset="0"/>
              </a:rPr>
              <a:t>for non-IE browser, the coordinates needed to be </a:t>
            </a:r>
            <a:endParaRPr lang="en-US" altLang="zh-HK" sz="1900" dirty="0" smtClean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altLang="zh-HK" sz="1900" dirty="0" smtClean="0">
                <a:latin typeface="Courier New" pitchFamily="49" charset="0"/>
                <a:cs typeface="Courier New" pitchFamily="49" charset="0"/>
              </a:rPr>
              <a:t>// adjusted </a:t>
            </a:r>
            <a:r>
              <a:rPr lang="en-US" altLang="zh-HK" sz="1900" dirty="0">
                <a:latin typeface="Courier New" pitchFamily="49" charset="0"/>
                <a:cs typeface="Courier New" pitchFamily="49" charset="0"/>
              </a:rPr>
              <a:t>by the offset of the target</a:t>
            </a:r>
          </a:p>
          <a:p>
            <a:pPr marL="365760" lvl="1" indent="0">
              <a:buNone/>
            </a:pPr>
            <a:r>
              <a:rPr lang="en-US" altLang="zh-HK" sz="1900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altLang="zh-HK" sz="1900" dirty="0" err="1">
                <a:latin typeface="Courier New" pitchFamily="49" charset="0"/>
                <a:cs typeface="Courier New" pitchFamily="49" charset="0"/>
              </a:rPr>
              <a:t>nonIEbrowser</a:t>
            </a:r>
            <a:r>
              <a:rPr lang="en-US" altLang="zh-HK" sz="1900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marL="365760" lvl="1" indent="0">
              <a:buNone/>
            </a:pPr>
            <a:r>
              <a:rPr lang="en-US" altLang="zh-HK" sz="1900" dirty="0">
                <a:latin typeface="Courier New" pitchFamily="49" charset="0"/>
                <a:cs typeface="Courier New" pitchFamily="49" charset="0"/>
              </a:rPr>
              <a:t>    if (target != board) {</a:t>
            </a:r>
          </a:p>
          <a:p>
            <a:pPr marL="365760" lvl="1" indent="0">
              <a:buNone/>
            </a:pPr>
            <a:r>
              <a:rPr lang="en-US" altLang="zh-HK" sz="19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HK" sz="1900" dirty="0" err="1">
                <a:latin typeface="Courier New" pitchFamily="49" charset="0"/>
                <a:cs typeface="Courier New" pitchFamily="49" charset="0"/>
              </a:rPr>
              <a:t>event._x</a:t>
            </a:r>
            <a:r>
              <a:rPr lang="en-US" altLang="zh-HK" sz="19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altLang="zh-HK" sz="1900" dirty="0" err="1">
                <a:latin typeface="Courier New" pitchFamily="49" charset="0"/>
                <a:cs typeface="Courier New" pitchFamily="49" charset="0"/>
              </a:rPr>
              <a:t>target.offsetLeft</a:t>
            </a:r>
            <a:r>
              <a:rPr lang="en-US" altLang="zh-HK" sz="1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65760" lvl="1" indent="0">
              <a:buNone/>
            </a:pPr>
            <a:r>
              <a:rPr lang="en-US" altLang="zh-HK" sz="19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HK" sz="1900" dirty="0" err="1">
                <a:latin typeface="Courier New" pitchFamily="49" charset="0"/>
                <a:cs typeface="Courier New" pitchFamily="49" charset="0"/>
              </a:rPr>
              <a:t>event._y</a:t>
            </a:r>
            <a:r>
              <a:rPr lang="en-US" altLang="zh-HK" sz="19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altLang="zh-HK" sz="1900" dirty="0" err="1">
                <a:latin typeface="Courier New" pitchFamily="49" charset="0"/>
                <a:cs typeface="Courier New" pitchFamily="49" charset="0"/>
              </a:rPr>
              <a:t>target.offsetTop</a:t>
            </a:r>
            <a:r>
              <a:rPr lang="en-US" altLang="zh-HK" sz="1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65760" lvl="1" indent="0">
              <a:buNone/>
            </a:pPr>
            <a:r>
              <a:rPr lang="en-US" altLang="zh-HK" sz="19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65760" lvl="1" indent="0">
              <a:buNone/>
            </a:pPr>
            <a:r>
              <a:rPr lang="en-US" altLang="zh-HK" sz="19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HK" sz="1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HK" sz="2100" dirty="0" smtClean="0">
                <a:latin typeface="Courier New" pitchFamily="49" charset="0"/>
                <a:cs typeface="Courier New" pitchFamily="49" charset="0"/>
              </a:rPr>
              <a:t>} // </a:t>
            </a:r>
            <a:r>
              <a:rPr lang="en-US" altLang="zh-HK" sz="2100" dirty="0" err="1" smtClean="0">
                <a:latin typeface="Courier New" pitchFamily="49" charset="0"/>
                <a:cs typeface="Courier New" pitchFamily="49" charset="0"/>
              </a:rPr>
              <a:t>findCoodinates</a:t>
            </a:r>
            <a:endParaRPr lang="en-US" altLang="zh-HK" sz="21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957826" y="764704"/>
            <a:ext cx="1296144" cy="1149248"/>
            <a:chOff x="6228184" y="3068960"/>
            <a:chExt cx="2088232" cy="1800200"/>
          </a:xfrm>
        </p:grpSpPr>
        <p:sp>
          <p:nvSpPr>
            <p:cNvPr id="5" name="矩形 4"/>
            <p:cNvSpPr/>
            <p:nvPr/>
          </p:nvSpPr>
          <p:spPr>
            <a:xfrm>
              <a:off x="6228184" y="3068960"/>
              <a:ext cx="2088232" cy="18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516216" y="3356992"/>
              <a:ext cx="756084" cy="72008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cxnSp>
          <p:nvCxnSpPr>
            <p:cNvPr id="7" name="直線單箭頭接點 6"/>
            <p:cNvCxnSpPr/>
            <p:nvPr/>
          </p:nvCxnSpPr>
          <p:spPr>
            <a:xfrm flipH="1" flipV="1">
              <a:off x="7020272" y="3789040"/>
              <a:ext cx="144016" cy="18002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A97F-9DF0-472A-89C4-F35052408BD9}" type="slidenum">
              <a:rPr lang="zh-HK" altLang="en-US" smtClean="0"/>
              <a:t>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5277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Some bugs and design problems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 smtClean="0"/>
              <a:t>When the mouse pointer moves fast enough, the mouse pointer may move out of the child element and generates a </a:t>
            </a:r>
            <a:r>
              <a:rPr lang="en-US" altLang="zh-HK" dirty="0" err="1" smtClean="0">
                <a:latin typeface="Courier New" pitchFamily="49" charset="0"/>
                <a:cs typeface="Courier New" pitchFamily="49" charset="0"/>
              </a:rPr>
              <a:t>mouseout</a:t>
            </a:r>
            <a:r>
              <a:rPr lang="en-US" altLang="zh-HK" dirty="0" smtClean="0"/>
              <a:t> event.  This ‘fault’ 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mouseout</a:t>
            </a:r>
            <a:r>
              <a:rPr lang="en-US" altLang="zh-HK" dirty="0" smtClean="0"/>
              <a:t> event terminates the moving of the child element.</a:t>
            </a:r>
          </a:p>
          <a:p>
            <a:r>
              <a:rPr lang="en-US" altLang="zh-HK" dirty="0" smtClean="0"/>
              <a:t>Solution: put another 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altLang="zh-HK" dirty="0" smtClean="0"/>
              <a:t> element (</a:t>
            </a:r>
            <a:r>
              <a:rPr lang="en-US" altLang="zh-HK" dirty="0" err="1" smtClean="0"/>
              <a:t>glassPane</a:t>
            </a:r>
            <a:r>
              <a:rPr lang="en-US" altLang="zh-HK" dirty="0" smtClean="0"/>
              <a:t>) on top and gets the events on the </a:t>
            </a:r>
            <a:r>
              <a:rPr lang="en-US" altLang="zh-HK" dirty="0" err="1" smtClean="0"/>
              <a:t>glassPane</a:t>
            </a:r>
            <a:endParaRPr lang="en-US" altLang="zh-HK" dirty="0" smtClean="0"/>
          </a:p>
          <a:p>
            <a:r>
              <a:rPr lang="en-US" altLang="zh-HK" dirty="0" smtClean="0"/>
              <a:t>The code of the controller is mixed up with the event handling code of UI elements.  </a:t>
            </a:r>
          </a:p>
          <a:p>
            <a:r>
              <a:rPr lang="en-US" altLang="zh-HK" dirty="0" smtClean="0"/>
              <a:t>Solution: separate the code of the controller to form a Control class and add an adapter to bridge the difference between the interfaces.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A97F-9DF0-472A-89C4-F35052408BD9}" type="slidenum">
              <a:rPr lang="zh-HK" altLang="en-US" smtClean="0"/>
              <a:t>8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09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A Simple </a:t>
            </a:r>
            <a:r>
              <a:rPr lang="en-US" altLang="zh-HK" dirty="0"/>
              <a:t>HTML </a:t>
            </a:r>
            <a:r>
              <a:rPr lang="en-US" altLang="zh-HK" dirty="0" smtClean="0"/>
              <a:t>Screen Painter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 smtClean="0"/>
              <a:t>Develop a simple html screen painter which can create HTML elements and move elements on screen (</a:t>
            </a:r>
            <a:r>
              <a:rPr lang="en-US" altLang="zh-HK" dirty="0" smtClean="0">
                <a:hlinkClick r:id="rId2" action="ppaction://hlinkfile"/>
              </a:rPr>
              <a:t>demo</a:t>
            </a:r>
            <a:r>
              <a:rPr lang="en-US" altLang="zh-HK" dirty="0" smtClean="0"/>
              <a:t>).</a:t>
            </a:r>
          </a:p>
          <a:p>
            <a:endParaRPr lang="en-US" altLang="zh-HK" dirty="0" smtClean="0"/>
          </a:p>
          <a:p>
            <a:r>
              <a:rPr lang="en-US" altLang="zh-HK" dirty="0" smtClean="0"/>
              <a:t>Use case: create element</a:t>
            </a:r>
          </a:p>
          <a:p>
            <a:pPr lvl="1"/>
            <a:r>
              <a:rPr lang="en-US" altLang="zh-HK" dirty="0" smtClean="0"/>
              <a:t>User presses mouse button in the board.  System shows the glass pane and creates the element at the position of the mouse event.</a:t>
            </a:r>
          </a:p>
          <a:p>
            <a:pPr lvl="1"/>
            <a:r>
              <a:rPr lang="en-US" altLang="zh-HK" dirty="0" smtClean="0"/>
              <a:t>User moves the mouse in the glass pane.  System resizes the element being created.</a:t>
            </a:r>
          </a:p>
          <a:p>
            <a:pPr lvl="1"/>
            <a:r>
              <a:rPr lang="en-US" altLang="zh-HK" dirty="0" smtClean="0"/>
              <a:t>User releases the mouse button.  System hides the glass pane.</a:t>
            </a:r>
          </a:p>
          <a:p>
            <a:pPr lvl="1"/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A97F-9DF0-472A-89C4-F35052408BD9}" type="slidenum">
              <a:rPr lang="zh-HK" altLang="en-US" smtClean="0"/>
              <a:t>9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7411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2957</TotalTime>
  <Words>832</Words>
  <Application>Microsoft Office PowerPoint</Application>
  <PresentationFormat>On-screen Show (4:3)</PresentationFormat>
  <Paragraphs>107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流線</vt:lpstr>
      <vt:lpstr>Dynamic HTML  Case Studies</vt:lpstr>
      <vt:lpstr>Moving an Element by Mouse</vt:lpstr>
      <vt:lpstr>Program Outline</vt:lpstr>
      <vt:lpstr>HTML Code</vt:lpstr>
      <vt:lpstr>CSS Code</vt:lpstr>
      <vt:lpstr>Finding the Mouse Event Coordinates </vt:lpstr>
      <vt:lpstr>Finding the Mouse Event Coordinates (cont)</vt:lpstr>
      <vt:lpstr>Some bugs and design problems</vt:lpstr>
      <vt:lpstr>A Simple HTML Screen Painter</vt:lpstr>
      <vt:lpstr>Requirements (cont)</vt:lpstr>
      <vt:lpstr>Screen Design</vt:lpstr>
      <vt:lpstr>Class Design</vt:lpstr>
      <vt:lpstr>Sequence Diagram (Create Element)</vt:lpstr>
      <vt:lpstr>Sequence Diagram (Move Element)</vt:lpstr>
      <vt:lpstr>Design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HTML  Case Studies</dc:title>
  <dc:creator>Clarence</dc:creator>
  <cp:lastModifiedBy>swlau</cp:lastModifiedBy>
  <cp:revision>41</cp:revision>
  <dcterms:created xsi:type="dcterms:W3CDTF">2013-08-14T12:25:35Z</dcterms:created>
  <dcterms:modified xsi:type="dcterms:W3CDTF">2013-11-22T03:45:08Z</dcterms:modified>
</cp:coreProperties>
</file>