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90F1EF-F20C-4086-8BF5-6F76ECB228D3}" type="datetimeFigureOut">
              <a:rPr lang="zh-HK" altLang="en-US" smtClean="0"/>
              <a:t>12/9/2013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60E31A-0504-4ED5-95BD-C65C4C1B84CC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htmlex9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htmlex10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htmlex11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htmlex12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htmlex13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htmlex1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htmlex14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htmlex2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htmlex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htmlex4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htmlex5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htmlex6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htmlex7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htmlex8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Dynamic HTML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679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Adding </a:t>
            </a:r>
            <a:r>
              <a:rPr lang="en-US" altLang="zh-HK" dirty="0" smtClean="0"/>
              <a:t>(</a:t>
            </a:r>
            <a:r>
              <a:rPr lang="en-US" altLang="zh-HK" dirty="0"/>
              <a:t>HTML Elements)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HK" sz="3200" dirty="0" smtClean="0"/>
              <a:t>HTML elements can be dynamically created and appended to existing element (</a:t>
            </a:r>
            <a:r>
              <a:rPr lang="en-US" altLang="zh-HK" sz="3200" dirty="0" smtClean="0">
                <a:hlinkClick r:id="rId2" action="ppaction://hlinkfile"/>
              </a:rPr>
              <a:t>view</a:t>
            </a:r>
            <a:r>
              <a:rPr lang="en-US" altLang="zh-HK" sz="3200" dirty="0" smtClean="0"/>
              <a:t>):</a:t>
            </a:r>
          </a:p>
          <a:p>
            <a:pPr marL="365760" lvl="1" indent="0">
              <a:buNone/>
            </a:pP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div id="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existingNode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365760" lvl="1" indent="0">
              <a:buNone/>
            </a:pP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// create a &lt;p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&gt; element</a:t>
            </a:r>
            <a:endParaRPr lang="en-US" altLang="zh-HK" sz="3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newp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("p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marL="365760" lvl="1" indent="0">
              <a:buNone/>
            </a:pP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// create a new text node</a:t>
            </a:r>
          </a:p>
          <a:p>
            <a:pPr marL="365760" lvl="1" indent="0">
              <a:buNone/>
            </a:pPr>
            <a:r>
              <a:rPr lang="en-US" altLang="zh-HK" sz="3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("This paragraph is a dynamically created and appended to existing node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 marL="365760" lvl="1" indent="0">
              <a:buNone/>
            </a:pP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// append the text node to the &lt;p&gt; element</a:t>
            </a:r>
            <a:endParaRPr lang="en-US" altLang="zh-HK" sz="3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newp.appendChild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// find get reference to the &lt;div&gt; element</a:t>
            </a:r>
            <a:endParaRPr lang="en-US" altLang="zh-HK" sz="3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 node=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existingNode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// append the &lt;p&gt; element to the &lt;div&gt; 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element</a:t>
            </a:r>
            <a:endParaRPr lang="en-US" altLang="zh-HK" sz="33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3300" dirty="0" err="1" smtClean="0">
                <a:latin typeface="Courier New" pitchFamily="49" charset="0"/>
                <a:cs typeface="Courier New" pitchFamily="49" charset="0"/>
              </a:rPr>
              <a:t>node.appendChild</a:t>
            </a:r>
            <a:r>
              <a:rPr lang="en-US" altLang="zh-HK" sz="3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3300" dirty="0" err="1" smtClean="0">
                <a:latin typeface="Courier New" pitchFamily="49" charset="0"/>
                <a:cs typeface="Courier New" pitchFamily="49" charset="0"/>
              </a:rPr>
              <a:t>newp</a:t>
            </a: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33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605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Removing (HTML </a:t>
            </a:r>
            <a:r>
              <a:rPr lang="en-US" altLang="zh-HK" dirty="0"/>
              <a:t>Elements)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HTML elements can be dynamically </a:t>
            </a:r>
            <a:r>
              <a:rPr lang="en-US" altLang="zh-HK" dirty="0" smtClean="0"/>
              <a:t>removed from existing element (</a:t>
            </a:r>
            <a:r>
              <a:rPr lang="en-US" altLang="zh-HK" dirty="0" smtClean="0">
                <a:hlinkClick r:id="rId2" action="ppaction://hlinkfile"/>
              </a:rPr>
              <a:t>view</a:t>
            </a:r>
            <a:r>
              <a:rPr lang="en-US" altLang="zh-HK" dirty="0" smtClean="0"/>
              <a:t>):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existingNode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&lt;p id="para1"&gt;This paragraph is removed.&lt;/p&gt;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&lt;p&gt;This the second paragraph.&lt;/p&gt;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find the reference of the &lt;div&gt; element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node=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existingNode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find the reference of the first paragraph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("para1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remove the first paragraph from the &lt;div&gt; element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node.removeChild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6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HTML Event Model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HTML elements can be nested inside each other.  </a:t>
            </a:r>
          </a:p>
          <a:p>
            <a:r>
              <a:rPr lang="en-US" altLang="zh-HK" dirty="0" smtClean="0"/>
              <a:t>When an event occurs, there are two phases of propagation: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HK" dirty="0" smtClean="0"/>
              <a:t>The event propagates from the topmost element to the innermost element in the containment tree.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HK" dirty="0" smtClean="0"/>
              <a:t>The event bubbles up from the innermost element to the topmost element in the containment tree.</a:t>
            </a:r>
            <a:endParaRPr lang="en-US" altLang="zh-HK" dirty="0"/>
          </a:p>
          <a:p>
            <a:pPr marL="393192" lvl="1" indent="0">
              <a:buNone/>
            </a:pP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37709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Capturing Phase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Element A contains element B.  Element B contains element C.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 smtClean="0"/>
              <a:t>An event occurs at position marked by “</a:t>
            </a:r>
            <a:r>
              <a:rPr lang="en-US" altLang="zh-HK" dirty="0" smtClean="0">
                <a:solidFill>
                  <a:srgbClr val="7030A0"/>
                </a:solidFill>
              </a:rPr>
              <a:t>x</a:t>
            </a:r>
            <a:r>
              <a:rPr lang="en-US" altLang="zh-HK" dirty="0" smtClean="0"/>
              <a:t>”.</a:t>
            </a:r>
          </a:p>
          <a:p>
            <a:r>
              <a:rPr lang="en-US" altLang="zh-HK" dirty="0" smtClean="0"/>
              <a:t>During </a:t>
            </a:r>
            <a:r>
              <a:rPr lang="en-US" altLang="zh-HK" dirty="0"/>
              <a:t>the capturing </a:t>
            </a:r>
            <a:r>
              <a:rPr lang="en-US" altLang="zh-HK" dirty="0" smtClean="0"/>
              <a:t>phrase, the event is passed to the elements in the order: A -&gt; B -&gt; C.</a:t>
            </a:r>
            <a:endParaRPr lang="zh-HK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627784" y="2420888"/>
            <a:ext cx="1584176" cy="1656184"/>
            <a:chOff x="2627784" y="2420888"/>
            <a:chExt cx="1584176" cy="1656184"/>
          </a:xfrm>
        </p:grpSpPr>
        <p:sp>
          <p:nvSpPr>
            <p:cNvPr id="4" name="矩形 3"/>
            <p:cNvSpPr/>
            <p:nvPr/>
          </p:nvSpPr>
          <p:spPr>
            <a:xfrm>
              <a:off x="2627784" y="2492896"/>
              <a:ext cx="1584176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771800" y="2708920"/>
              <a:ext cx="1296144" cy="1152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87824" y="2924944"/>
              <a:ext cx="864096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accent4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3848" y="29969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</a:t>
              </a:r>
              <a:endParaRPr lang="zh-HK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203848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A</a:t>
              </a:r>
              <a:endParaRPr lang="zh-HK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03848" y="263691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B</a:t>
              </a:r>
              <a:endParaRPr lang="zh-HK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03848" y="32756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>
                  <a:solidFill>
                    <a:srgbClr val="7030A0"/>
                  </a:solidFill>
                </a:rPr>
                <a:t>x</a:t>
              </a:r>
              <a:endParaRPr lang="zh-HK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5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Bubbling Phrase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HK" sz="3300" dirty="0"/>
              <a:t>During the </a:t>
            </a:r>
            <a:r>
              <a:rPr lang="en-US" altLang="zh-HK" sz="3300" dirty="0" smtClean="0"/>
              <a:t>bubbling phrase</a:t>
            </a:r>
            <a:r>
              <a:rPr lang="en-US" altLang="zh-HK" sz="3300" dirty="0"/>
              <a:t>, the event is passed to the elements in the order: </a:t>
            </a:r>
            <a:r>
              <a:rPr lang="en-US" altLang="zh-HK" sz="3300" dirty="0" smtClean="0"/>
              <a:t>C </a:t>
            </a:r>
            <a:r>
              <a:rPr lang="en-US" altLang="zh-HK" sz="3300" dirty="0"/>
              <a:t>-&gt; </a:t>
            </a:r>
            <a:r>
              <a:rPr lang="en-US" altLang="zh-HK" sz="3300" dirty="0" smtClean="0"/>
              <a:t>B </a:t>
            </a:r>
            <a:r>
              <a:rPr lang="en-US" altLang="zh-HK" sz="3300" dirty="0"/>
              <a:t>-&gt; </a:t>
            </a:r>
            <a:r>
              <a:rPr lang="en-US" altLang="zh-HK" sz="3300" dirty="0" smtClean="0"/>
              <a:t>A.</a:t>
            </a:r>
            <a:endParaRPr lang="zh-HK" altLang="en-US" sz="3300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sz="3300" dirty="0"/>
              <a:t>All methods of event handling ignore the capturing phase. </a:t>
            </a:r>
          </a:p>
          <a:p>
            <a:r>
              <a:rPr lang="en-US" altLang="zh-HK" sz="3300" dirty="0" smtClean="0"/>
              <a:t>The only way to catch the event at </a:t>
            </a:r>
            <a:r>
              <a:rPr lang="en-US" altLang="zh-HK" sz="3300" dirty="0" err="1" smtClean="0"/>
              <a:t>papturing</a:t>
            </a:r>
            <a:r>
              <a:rPr lang="en-US" altLang="zh-HK" sz="3300" dirty="0" smtClean="0"/>
              <a:t> phrase is to use </a:t>
            </a:r>
            <a:r>
              <a:rPr lang="en-US" altLang="zh-HK" sz="3300" dirty="0" err="1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altLang="zh-HK" sz="3300" dirty="0"/>
              <a:t> with last argument </a:t>
            </a:r>
            <a:r>
              <a:rPr lang="en-US" altLang="zh-HK" sz="3300" dirty="0" smtClean="0"/>
              <a:t>true:</a:t>
            </a:r>
          </a:p>
          <a:p>
            <a:pPr marL="0" indent="0">
              <a:buNone/>
            </a:pPr>
            <a:endParaRPr lang="en-US" altLang="zh-HK" dirty="0"/>
          </a:p>
          <a:p>
            <a:pPr marL="365760" lvl="1" indent="0">
              <a:buNone/>
            </a:pPr>
            <a:r>
              <a:rPr lang="en-US" altLang="zh-HK" sz="2900" dirty="0" err="1">
                <a:latin typeface="Courier New" pitchFamily="49" charset="0"/>
                <a:cs typeface="Courier New" pitchFamily="49" charset="0"/>
              </a:rPr>
              <a:t>elem.addEventListener</a:t>
            </a:r>
            <a:r>
              <a:rPr lang="en-US" altLang="zh-HK" sz="2900" dirty="0">
                <a:latin typeface="Courier New" pitchFamily="49" charset="0"/>
                <a:cs typeface="Courier New" pitchFamily="49" charset="0"/>
              </a:rPr>
              <a:t>( type, handler, phase </a:t>
            </a:r>
            <a:r>
              <a:rPr lang="en-US" altLang="zh-HK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65760" lvl="1" indent="0">
              <a:buNone/>
            </a:pPr>
            <a:endParaRPr lang="en-US" altLang="zh-HK" sz="27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HK" sz="2900" dirty="0"/>
              <a:t>phase = </a:t>
            </a:r>
            <a:r>
              <a:rPr lang="en-US" altLang="zh-HK" sz="2900" dirty="0" smtClean="0"/>
              <a:t>true - The </a:t>
            </a:r>
            <a:r>
              <a:rPr lang="en-US" altLang="zh-HK" sz="2900" dirty="0"/>
              <a:t>handler is set on the capturing phase.</a:t>
            </a:r>
          </a:p>
          <a:p>
            <a:pPr lvl="1"/>
            <a:r>
              <a:rPr lang="en-US" altLang="zh-HK" sz="2900" dirty="0"/>
              <a:t>phase = </a:t>
            </a:r>
            <a:r>
              <a:rPr lang="en-US" altLang="zh-HK" sz="2900" dirty="0" smtClean="0"/>
              <a:t>false - The </a:t>
            </a:r>
            <a:r>
              <a:rPr lang="en-US" altLang="zh-HK" sz="2900" dirty="0"/>
              <a:t>handler is set on the bubbling phase.</a:t>
            </a:r>
            <a:endParaRPr lang="en-US" altLang="zh-HK" sz="2900" dirty="0" smtClean="0"/>
          </a:p>
          <a:p>
            <a:endParaRPr lang="en-US" altLang="zh-HK" dirty="0"/>
          </a:p>
          <a:p>
            <a:endParaRPr lang="zh-HK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55776" y="2403569"/>
            <a:ext cx="1584176" cy="1656184"/>
            <a:chOff x="2627784" y="2420888"/>
            <a:chExt cx="1584176" cy="1656184"/>
          </a:xfrm>
        </p:grpSpPr>
        <p:sp>
          <p:nvSpPr>
            <p:cNvPr id="5" name="矩形 4"/>
            <p:cNvSpPr/>
            <p:nvPr/>
          </p:nvSpPr>
          <p:spPr>
            <a:xfrm>
              <a:off x="2627784" y="2492896"/>
              <a:ext cx="1584176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71800" y="2708920"/>
              <a:ext cx="1296144" cy="11521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987824" y="2924944"/>
              <a:ext cx="864096" cy="720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accent4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203848" y="29969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</a:t>
              </a:r>
              <a:endParaRPr lang="zh-HK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03848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A</a:t>
              </a:r>
              <a:endParaRPr lang="zh-HK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03848" y="263691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B</a:t>
              </a:r>
              <a:endParaRPr lang="zh-HK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3848" y="32756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>
                  <a:solidFill>
                    <a:srgbClr val="7030A0"/>
                  </a:solidFill>
                </a:rPr>
                <a:t>x</a:t>
              </a:r>
              <a:endParaRPr lang="zh-HK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7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Handling Events in Bubbling Phrase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HK" sz="3800" dirty="0" smtClean="0"/>
              <a:t>The following code shows the effect of event bubbling (</a:t>
            </a:r>
            <a:r>
              <a:rPr lang="en-US" altLang="zh-HK" sz="3800" dirty="0" smtClean="0">
                <a:hlinkClick r:id="rId2" action="ppaction://hlinkfile"/>
              </a:rPr>
              <a:t>view</a:t>
            </a:r>
            <a:r>
              <a:rPr lang="en-US" altLang="zh-HK" sz="3800" dirty="0" smtClean="0"/>
              <a:t>):</a:t>
            </a:r>
          </a:p>
          <a:p>
            <a:pPr marL="0" indent="0">
              <a:buNone/>
            </a:pPr>
            <a:r>
              <a:rPr lang="en-US" altLang="zh-HK" sz="3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link type="text/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="evexample.css"&gt;</a:t>
            </a:r>
          </a:p>
          <a:p>
            <a:pPr marL="0" indent="0">
              <a:buNone/>
            </a:pPr>
            <a:r>
              <a:rPr lang="en-US" altLang="zh-HK" sz="3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div class="A"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(this)"&gt;A  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&lt;div class="B"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(this)"&gt;B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    &lt;div class="C"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(this)"&gt;C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    &lt;/div&gt; 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altLang="zh-HK" sz="3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(element) {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='orange'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alert(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element.className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38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 = ''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38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76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Stop Event Propagation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 smtClean="0"/>
              <a:t>Event propagation can be stopped by:</a:t>
            </a:r>
          </a:p>
          <a:p>
            <a:pPr lvl="1"/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HK" dirty="0"/>
              <a:t> for </a:t>
            </a:r>
            <a:r>
              <a:rPr lang="en-US" altLang="zh-HK" dirty="0" smtClean="0"/>
              <a:t>W3C-compliant browsers</a:t>
            </a:r>
          </a:p>
          <a:p>
            <a:pPr lvl="1"/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event.cancelBubble</a:t>
            </a:r>
            <a:r>
              <a:rPr lang="en-US" altLang="zh-HK" dirty="0"/>
              <a:t> = </a:t>
            </a:r>
            <a:r>
              <a:rPr lang="en-US" altLang="zh-HK" dirty="0" smtClean="0"/>
              <a:t>true for IE version &lt; 9</a:t>
            </a:r>
          </a:p>
          <a:p>
            <a:r>
              <a:rPr lang="en-US" altLang="zh-HK" dirty="0" smtClean="0"/>
              <a:t>The following code stop event propagation for all browsers:</a:t>
            </a:r>
            <a:endParaRPr lang="en-US" altLang="zh-HK" dirty="0"/>
          </a:p>
          <a:p>
            <a:pPr marL="365760" lvl="1" indent="0">
              <a:buNone/>
            </a:pPr>
            <a:r>
              <a:rPr lang="en-US" altLang="zh-HK" dirty="0"/>
              <a:t>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        // W3C complaint browser</a:t>
            </a:r>
          </a:p>
          <a:p>
            <a:pPr marL="365760" lvl="1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65760" lvl="1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      // IE browser</a:t>
            </a:r>
          </a:p>
          <a:p>
            <a:pPr marL="365760" lvl="1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event.cancelBubble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365760" lvl="1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 smtClean="0"/>
              <a:t>A shorter form of the above code:</a:t>
            </a:r>
          </a:p>
          <a:p>
            <a:pPr marL="0" indent="0">
              <a:buNone/>
            </a:pP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() : 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event.cancelBubble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2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Stop Event </a:t>
            </a:r>
            <a:r>
              <a:rPr lang="en-US" altLang="zh-HK" dirty="0" smtClean="0"/>
              <a:t>Propagation (</a:t>
            </a:r>
            <a:r>
              <a:rPr lang="en-US" altLang="zh-HK" dirty="0" smtClean="0">
                <a:hlinkClick r:id="rId2" action="ppaction://hlinkfile"/>
              </a:rPr>
              <a:t>example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link type="text/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="evexample.css"&gt;</a:t>
            </a: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div class="A"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(this, event)"&gt;A  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&lt;div class="B"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(this, event)"&gt;B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    &lt;div class="C"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(this, event)"&gt;</a:t>
            </a: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&lt;/div&gt; </a:t>
            </a: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(element, event) {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='orange';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alert(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element.className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= '';</a:t>
            </a: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W3C </a:t>
            </a: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complaint browser</a:t>
            </a:r>
            <a:endParaRPr lang="en-US" altLang="zh-HK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500" dirty="0" err="1" smtClean="0">
                <a:latin typeface="Courier New" pitchFamily="49" charset="0"/>
                <a:cs typeface="Courier New" pitchFamily="49" charset="0"/>
              </a:rPr>
              <a:t>event.stopPropagation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    else // 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IE </a:t>
            </a: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browser</a:t>
            </a:r>
            <a:endParaRPr lang="en-US" altLang="zh-HK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500" dirty="0" err="1">
                <a:latin typeface="Courier New" pitchFamily="49" charset="0"/>
                <a:cs typeface="Courier New" pitchFamily="49" charset="0"/>
              </a:rPr>
              <a:t>event.cancelBubble</a:t>
            </a: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HK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5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altLang="zh-HK" sz="1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HK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Originating Element (target) and Current Element (this)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sz="2400" dirty="0" smtClean="0"/>
              <a:t>The target (or originating element) of the event is the innermost element </a:t>
            </a:r>
            <a:r>
              <a:rPr lang="en-US" altLang="zh-HK" sz="2400" dirty="0"/>
              <a:t>which triggered the </a:t>
            </a:r>
            <a:r>
              <a:rPr lang="en-US" altLang="zh-HK" sz="2400" dirty="0" smtClean="0"/>
              <a:t>event.</a:t>
            </a:r>
            <a:endParaRPr lang="en-US" altLang="zh-HK" sz="2400" dirty="0"/>
          </a:p>
          <a:p>
            <a:r>
              <a:rPr lang="en-US" altLang="zh-HK" sz="2400" dirty="0" smtClean="0"/>
              <a:t>For IE, </a:t>
            </a:r>
            <a:r>
              <a:rPr lang="en-US" altLang="zh-HK" sz="2400" dirty="0" err="1">
                <a:latin typeface="Courier New" pitchFamily="49" charset="0"/>
                <a:cs typeface="Courier New" pitchFamily="49" charset="0"/>
              </a:rPr>
              <a:t>event.srcElement</a:t>
            </a:r>
            <a:r>
              <a:rPr lang="en-US" altLang="zh-HK" sz="2400" dirty="0" smtClean="0"/>
              <a:t> is the target.  For </a:t>
            </a:r>
            <a:r>
              <a:rPr lang="en-US" altLang="zh-HK" sz="2400" dirty="0"/>
              <a:t>all W3C-compliant </a:t>
            </a:r>
            <a:r>
              <a:rPr lang="en-US" altLang="zh-HK" sz="2400" dirty="0" smtClean="0"/>
              <a:t>browsers, </a:t>
            </a:r>
            <a:r>
              <a:rPr lang="en-US" altLang="zh-HK" sz="2400" dirty="0"/>
              <a:t>use </a:t>
            </a:r>
            <a:r>
              <a:rPr lang="en-US" altLang="zh-HK" sz="2400" dirty="0" err="1">
                <a:latin typeface="Courier New" pitchFamily="49" charset="0"/>
                <a:cs typeface="Courier New" pitchFamily="49" charset="0"/>
              </a:rPr>
              <a:t>event.target</a:t>
            </a:r>
            <a:endParaRPr lang="en-US" altLang="zh-HK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sz="2400" dirty="0" smtClean="0"/>
              <a:t>Hence, the </a:t>
            </a:r>
            <a:r>
              <a:rPr lang="en-US" altLang="zh-HK" sz="2400" dirty="0"/>
              <a:t>cross-browser code is usually like this</a:t>
            </a:r>
            <a:r>
              <a:rPr lang="en-US" altLang="zh-HK" sz="2400" dirty="0" smtClean="0"/>
              <a:t>:</a:t>
            </a:r>
          </a:p>
          <a:p>
            <a:pPr marL="0" indent="0">
              <a:buNone/>
            </a:pPr>
            <a:endParaRPr lang="en-US" altLang="zh-HK" dirty="0"/>
          </a:p>
          <a:p>
            <a:pPr marL="365760" lvl="1" indent="0">
              <a:buNone/>
            </a:pP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 target = 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event.target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event.srcElement</a:t>
            </a:r>
            <a:endParaRPr lang="en-US" altLang="zh-HK" sz="2100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 smtClean="0"/>
          </a:p>
          <a:p>
            <a:r>
              <a:rPr lang="en-US" altLang="zh-HK" sz="2400" dirty="0" smtClean="0"/>
              <a:t>When </a:t>
            </a:r>
            <a:r>
              <a:rPr lang="en-US" altLang="zh-HK" sz="2400" dirty="0"/>
              <a:t>handlers trigger on </a:t>
            </a:r>
            <a:r>
              <a:rPr lang="en-US" altLang="zh-HK" sz="2400" dirty="0" smtClean="0"/>
              <a:t>parent elements containing the originating element:</a:t>
            </a:r>
            <a:endParaRPr lang="en-US" altLang="zh-HK" sz="2400" dirty="0"/>
          </a:p>
          <a:p>
            <a:endParaRPr lang="en-US" altLang="zh-HK" sz="2400" dirty="0"/>
          </a:p>
          <a:p>
            <a:pPr lvl="1"/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event.target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srcElement</a:t>
            </a:r>
            <a:r>
              <a:rPr lang="en-US" altLang="zh-HK" dirty="0"/>
              <a:t> </a:t>
            </a:r>
            <a:r>
              <a:rPr lang="en-US" altLang="zh-HK" dirty="0" smtClean="0"/>
              <a:t>– refers to the </a:t>
            </a:r>
            <a:r>
              <a:rPr lang="en-US" altLang="zh-HK" dirty="0"/>
              <a:t>same originating element.</a:t>
            </a:r>
          </a:p>
          <a:p>
            <a:pPr lvl="1"/>
            <a:r>
              <a:rPr lang="en-US" altLang="zh-HK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HK" dirty="0"/>
              <a:t> </a:t>
            </a:r>
            <a:r>
              <a:rPr lang="en-US" altLang="zh-HK" dirty="0" smtClean="0"/>
              <a:t>– refers to the </a:t>
            </a:r>
            <a:r>
              <a:rPr lang="en-US" altLang="zh-HK" dirty="0"/>
              <a:t>current </a:t>
            </a:r>
            <a:r>
              <a:rPr lang="en-US" altLang="zh-HK" dirty="0" smtClean="0"/>
              <a:t>element whose event handler is being called for the event.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6953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Originating Element (target) and Current Element (this</a:t>
            </a:r>
            <a:r>
              <a:rPr lang="en-US" altLang="zh-HK" dirty="0" smtClean="0"/>
              <a:t>) </a:t>
            </a:r>
            <a:r>
              <a:rPr lang="en-US" altLang="zh-HK" dirty="0" smtClean="0">
                <a:hlinkClick r:id="rId2" action="ppaction://hlinkfile"/>
              </a:rPr>
              <a:t>Example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div class="A"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(this, event)"&gt;A  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&lt;div class="B"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(this, event)"&gt;B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&lt;div class="C"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(this, event)"&gt;C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&lt;/div&gt; 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(element, event) {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='orange';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target =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event.target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event.srcElement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alert("this = " +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element.className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+ ", target = " +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target.className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'';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Generating Dynamic Content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dirty="0" smtClean="0"/>
              <a:t>In JavaScript, 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HK" dirty="0" smtClean="0"/>
              <a:t>can be used to dynamically generate HTML content (</a:t>
            </a:r>
            <a:r>
              <a:rPr lang="en-US" altLang="zh-HK" dirty="0" smtClean="0">
                <a:hlinkClick r:id="rId2" action="ppaction://hlinkfile"/>
              </a:rPr>
              <a:t>view</a:t>
            </a:r>
            <a:r>
              <a:rPr lang="en-US" altLang="zh-HK" dirty="0" smtClean="0"/>
              <a:t>):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altLang="zh-HK" sz="3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("The current time is " + Date());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altLang="zh-HK" sz="32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739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Handling Events in </a:t>
            </a:r>
            <a:r>
              <a:rPr lang="en-US" altLang="zh-HK" dirty="0" smtClean="0"/>
              <a:t>Capturing Phrase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32500" lnSpcReduction="20000"/>
          </a:bodyPr>
          <a:lstStyle/>
          <a:p>
            <a:r>
              <a:rPr lang="en-US" altLang="zh-HK" sz="6200" dirty="0"/>
              <a:t>Use </a:t>
            </a:r>
            <a:r>
              <a:rPr lang="en-US" altLang="zh-HK" sz="6200" dirty="0" err="1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altLang="zh-HK" sz="6200" dirty="0"/>
              <a:t> to add event </a:t>
            </a:r>
            <a:r>
              <a:rPr lang="en-US" altLang="zh-HK" sz="6200" dirty="0" err="1"/>
              <a:t>listners</a:t>
            </a:r>
            <a:r>
              <a:rPr lang="en-US" altLang="zh-HK" sz="6200" dirty="0"/>
              <a:t> for capturing </a:t>
            </a:r>
            <a:r>
              <a:rPr lang="en-US" altLang="zh-HK" sz="6200" dirty="0" smtClean="0"/>
              <a:t>phrase (</a:t>
            </a:r>
            <a:r>
              <a:rPr lang="en-US" altLang="zh-HK" sz="6200" dirty="0" smtClean="0">
                <a:hlinkClick r:id="rId2" action="ppaction://hlinkfile"/>
              </a:rPr>
              <a:t>view</a:t>
            </a:r>
            <a:r>
              <a:rPr lang="en-US" altLang="zh-HK" sz="6200" dirty="0" smtClean="0"/>
              <a:t>):</a:t>
            </a:r>
            <a:endParaRPr lang="en-US" altLang="zh-HK" sz="6200" dirty="0"/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div class="A"&gt;A  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&lt;div class="B"&gt;B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    &lt;div class="C"&gt;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C&lt;/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div&gt; 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&lt;div&gt; elements</a:t>
            </a:r>
          </a:p>
          <a:p>
            <a:pPr marL="0" indent="0">
              <a:buNone/>
            </a:pPr>
            <a:r>
              <a:rPr lang="en-US" altLang="zh-HK" sz="4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elements =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('div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// add event handlers for event capturing phrase</a:t>
            </a:r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HK" sz="4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elements.length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elements[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("click",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HK" sz="43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changeColor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(event) {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this.style.backgroundColor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='orange</a:t>
            </a:r>
            <a:r>
              <a:rPr lang="en-US" altLang="zh-HK" sz="43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US" altLang="zh-HK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target =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event.target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event.srcElement</a:t>
            </a:r>
            <a:endParaRPr lang="en-US" altLang="zh-HK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alert("this = " +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this.className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+ ", target = " +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target.className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4300" dirty="0" err="1">
                <a:latin typeface="Courier New" pitchFamily="49" charset="0"/>
                <a:cs typeface="Courier New" pitchFamily="49" charset="0"/>
              </a:rPr>
              <a:t>this.style.backgroundColor</a:t>
            </a: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 = '';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43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HK" altLang="en-US" sz="4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0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References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Javascript</a:t>
            </a:r>
            <a:r>
              <a:rPr lang="en-US" altLang="zh-HK" dirty="0" smtClean="0"/>
              <a:t> Tutorial -http</a:t>
            </a:r>
            <a:r>
              <a:rPr lang="en-US" altLang="zh-HK" dirty="0"/>
              <a:t>://javascript.info/tutorial/bubbling-and-capturing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4458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Changing HTML </a:t>
            </a:r>
            <a:r>
              <a:rPr lang="en-US" altLang="zh-HK" dirty="0" smtClean="0"/>
              <a:t>Content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HK" sz="2900" dirty="0" smtClean="0"/>
              <a:t>The </a:t>
            </a:r>
            <a:r>
              <a:rPr lang="en-US" altLang="zh-HK" sz="2900" dirty="0"/>
              <a:t>content of an HTML element </a:t>
            </a:r>
            <a:r>
              <a:rPr lang="en-US" altLang="zh-HK" sz="2900" dirty="0" smtClean="0"/>
              <a:t>can be modified by </a:t>
            </a:r>
            <a:r>
              <a:rPr lang="en-US" altLang="zh-HK" sz="2900" dirty="0"/>
              <a:t>using the </a:t>
            </a:r>
            <a:r>
              <a:rPr lang="en-US" altLang="zh-HK" sz="29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altLang="zh-HK" sz="2900" dirty="0"/>
              <a:t> </a:t>
            </a:r>
            <a:r>
              <a:rPr lang="en-US" altLang="zh-HK" sz="2900" dirty="0" smtClean="0"/>
              <a:t>property:</a:t>
            </a:r>
          </a:p>
          <a:p>
            <a:pPr marL="0" indent="0">
              <a:buNone/>
            </a:pPr>
            <a:endParaRPr lang="en-US" altLang="zh-HK" dirty="0" smtClean="0"/>
          </a:p>
          <a:p>
            <a:pPr marL="365760" lvl="1" indent="0">
              <a:buNone/>
            </a:pP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(id).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HTML</a:t>
            </a:r>
          </a:p>
          <a:p>
            <a:pPr marL="365760" lvl="1" indent="0">
              <a:buNone/>
            </a:pPr>
            <a:endParaRPr lang="en-US" altLang="zh-HK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sz="2900" dirty="0"/>
              <a:t>The following </a:t>
            </a:r>
            <a:r>
              <a:rPr lang="en-US" altLang="zh-HK" sz="2900" dirty="0" smtClean="0"/>
              <a:t>code dynamically updates the content of paragraph p1 with the current time of the system (</a:t>
            </a:r>
            <a:r>
              <a:rPr lang="en-US" altLang="zh-HK" sz="2900" dirty="0" smtClean="0">
                <a:hlinkClick r:id="rId2" action="ppaction://hlinkfile"/>
              </a:rPr>
              <a:t>view</a:t>
            </a:r>
            <a:r>
              <a:rPr lang="en-US" altLang="zh-HK" sz="2900" dirty="0" smtClean="0"/>
              <a:t>):</a:t>
            </a:r>
            <a:endParaRPr lang="en-US" altLang="zh-HK" sz="2900" dirty="0"/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65760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p&gt;The current time is&lt;/p&gt;</a:t>
            </a:r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&lt;p id="p1"&gt;&lt;/p&gt;</a:t>
            </a:r>
          </a:p>
          <a:p>
            <a:pPr marL="365760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365760" lvl="1" indent="0">
              <a:buNone/>
            </a:pP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("p1").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=Date();</a:t>
            </a:r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65760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365760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68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Changing HTML </a:t>
            </a:r>
            <a:r>
              <a:rPr lang="en-US" altLang="zh-HK" dirty="0" smtClean="0"/>
              <a:t>Content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The following code updates the </a:t>
            </a:r>
            <a:r>
              <a:rPr lang="en-US" altLang="zh-HK" dirty="0" err="1" smtClean="0"/>
              <a:t>src</a:t>
            </a:r>
            <a:r>
              <a:rPr lang="en-US" altLang="zh-HK" dirty="0" smtClean="0"/>
              <a:t> attribute of the image tag (</a:t>
            </a:r>
            <a:r>
              <a:rPr lang="en-US" altLang="zh-HK" dirty="0" smtClean="0">
                <a:hlinkClick r:id="rId2" action="ppaction://hlinkfile"/>
              </a:rPr>
              <a:t>view</a:t>
            </a:r>
            <a:r>
              <a:rPr lang="en-US" altLang="zh-HK" dirty="0" smtClean="0"/>
              <a:t>):</a:t>
            </a: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&lt;body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HK" sz="2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=“image1.gif"&gt;</a:t>
            </a:r>
            <a:endParaRPr lang="en-US" altLang="zh-HK" sz="2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365760" lvl="1" indent="0">
              <a:buNone/>
            </a:pP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=“image2.jpg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HK" sz="2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65760" lvl="1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HK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8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Changing CSS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The </a:t>
            </a:r>
            <a:r>
              <a:rPr lang="en-US" altLang="zh-HK" dirty="0"/>
              <a:t>style of HTML elements </a:t>
            </a:r>
            <a:r>
              <a:rPr lang="en-US" altLang="zh-HK" dirty="0" smtClean="0"/>
              <a:t>can be changed by JavaScript: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pPr marL="365760"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(id).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style.property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style</a:t>
            </a:r>
          </a:p>
          <a:p>
            <a:r>
              <a:rPr lang="en-US" altLang="zh-HK" dirty="0"/>
              <a:t>The following code set the </a:t>
            </a:r>
            <a:r>
              <a:rPr lang="en-US" altLang="zh-HK" dirty="0" smtClean="0"/>
              <a:t>background color of </a:t>
            </a:r>
            <a:r>
              <a:rPr lang="en-US" altLang="zh-HK" dirty="0"/>
              <a:t>the </a:t>
            </a:r>
            <a:r>
              <a:rPr lang="en-US" altLang="zh-HK" dirty="0" smtClean="0"/>
              <a:t>paragraph (</a:t>
            </a:r>
            <a:r>
              <a:rPr lang="en-US" altLang="zh-HK" dirty="0" smtClean="0">
                <a:hlinkClick r:id="rId2" action="ppaction://hlinkfile"/>
              </a:rPr>
              <a:t>view</a:t>
            </a:r>
            <a:r>
              <a:rPr lang="en-US" altLang="zh-HK" dirty="0" smtClean="0"/>
              <a:t>):</a:t>
            </a:r>
            <a:endParaRPr lang="en-US" altLang="zh-HK" dirty="0"/>
          </a:p>
          <a:p>
            <a:pPr marL="365760" lvl="1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65760" lvl="1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65760"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p id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=“p1"&gt;Paragraph with background in red&lt;/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365760"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365760"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p1").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style.background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=“red";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65760"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365760" lvl="1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zh-HK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HTML DOM Events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HK" dirty="0" err="1" smtClean="0"/>
              <a:t>Javascript</a:t>
            </a:r>
            <a:r>
              <a:rPr lang="en-US" altLang="zh-HK" dirty="0" smtClean="0"/>
              <a:t> can register different event handlers on HTML elements.</a:t>
            </a:r>
          </a:p>
          <a:p>
            <a:r>
              <a:rPr lang="en-US" altLang="zh-HK" dirty="0" smtClean="0"/>
              <a:t>Use </a:t>
            </a:r>
            <a:r>
              <a:rPr lang="en-US" altLang="zh-HK" dirty="0"/>
              <a:t>event attributes </a:t>
            </a:r>
            <a:r>
              <a:rPr lang="en-US" altLang="zh-HK" dirty="0" smtClean="0"/>
              <a:t>to register event handlers on </a:t>
            </a:r>
            <a:r>
              <a:rPr lang="en-US" altLang="zh-HK" dirty="0"/>
              <a:t>HTML </a:t>
            </a:r>
            <a:r>
              <a:rPr lang="en-US" altLang="zh-HK" dirty="0" smtClean="0"/>
              <a:t>elements. For example, the following code register an event handler when the paragraph element is clicked (</a:t>
            </a:r>
            <a:r>
              <a:rPr lang="en-US" altLang="zh-HK" dirty="0" smtClean="0">
                <a:hlinkClick r:id="rId2" action="ppaction://hlinkfile"/>
              </a:rPr>
              <a:t>view</a:t>
            </a:r>
            <a:r>
              <a:rPr lang="en-US" altLang="zh-HK" dirty="0" smtClean="0"/>
              <a:t>):</a:t>
            </a:r>
          </a:p>
          <a:p>
            <a:pPr marL="365760" lvl="1" indent="0">
              <a:buNone/>
            </a:pP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65760" lvl="1" indent="0">
              <a:buNone/>
            </a:pP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65760" lvl="1" indent="0">
              <a:buNone/>
            </a:pP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65760" lvl="1" indent="0">
              <a:buNone/>
            </a:pPr>
            <a:r>
              <a:rPr lang="en-US" altLang="zh-HK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this.style.background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='red'"&gt;Click here to turn the background in red!&lt;/p&gt;</a:t>
            </a:r>
          </a:p>
          <a:p>
            <a:pPr marL="365760" lvl="1" indent="0">
              <a:buNone/>
            </a:pPr>
            <a:r>
              <a:rPr lang="en-US" altLang="zh-HK" sz="2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365760" lvl="1" indent="0">
              <a:buNone/>
            </a:pPr>
            <a:r>
              <a:rPr lang="en-US" altLang="zh-HK" sz="21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zh-HK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HTML DOM Events (</a:t>
            </a:r>
            <a:r>
              <a:rPr lang="en-US" altLang="zh-HK" dirty="0" err="1"/>
              <a:t>cont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HK" sz="8000" dirty="0" smtClean="0"/>
              <a:t>The 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altLang="zh-HK" sz="8000" dirty="0" smtClean="0"/>
              <a:t> event is useful for validating the data after the user enters the required data </a:t>
            </a:r>
            <a:r>
              <a:rPr lang="en-US" altLang="zh-HK" sz="8000" dirty="0"/>
              <a:t>in &lt;</a:t>
            </a:r>
            <a:r>
              <a:rPr lang="en-US" altLang="zh-HK" sz="80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zh-HK" sz="8000" dirty="0"/>
              <a:t>&gt;, &lt;</a:t>
            </a:r>
            <a:r>
              <a:rPr lang="en-US" altLang="zh-HK" sz="80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zh-HK" sz="8000" dirty="0"/>
              <a:t>&gt;, and &lt;</a:t>
            </a:r>
            <a:r>
              <a:rPr lang="en-US" altLang="zh-HK" sz="80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altLang="zh-HK" sz="8000" dirty="0" smtClean="0"/>
              <a:t>&gt; elements.  The </a:t>
            </a:r>
            <a:r>
              <a:rPr lang="en-US" altLang="zh-HK" sz="8000" dirty="0"/>
              <a:t>following code illustrates the </a:t>
            </a:r>
            <a:r>
              <a:rPr lang="en-US" altLang="zh-HK" sz="80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altLang="zh-HK" sz="8000" dirty="0" smtClean="0"/>
              <a:t> events (</a:t>
            </a:r>
            <a:r>
              <a:rPr lang="en-US" altLang="zh-HK" sz="8000" dirty="0" smtClean="0">
                <a:hlinkClick r:id="rId2" action="ppaction://hlinkfile"/>
              </a:rPr>
              <a:t>view</a:t>
            </a:r>
            <a:r>
              <a:rPr lang="en-US" altLang="zh-HK" sz="8000" dirty="0" smtClean="0"/>
              <a:t>).</a:t>
            </a:r>
          </a:p>
          <a:p>
            <a:pPr marL="0" indent="0">
              <a:buNone/>
            </a:pPr>
            <a:endParaRPr lang="en-US" altLang="zh-HK" sz="3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Enter a country name: &lt;input type="text" id="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="change()"&gt;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// called when the user leaves the input field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function change() { 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 e=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e.value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HK" sz="7200" dirty="0" err="1">
                <a:latin typeface="Courier New" pitchFamily="49" charset="0"/>
                <a:cs typeface="Courier New" pitchFamily="49" charset="0"/>
              </a:rPr>
              <a:t>e.value.toUpperCase</a:t>
            </a: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altLang="zh-HK" sz="7200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zh-HK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63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HTML DOM </a:t>
            </a:r>
            <a:r>
              <a:rPr lang="en-US" altLang="zh-HK" dirty="0" smtClean="0"/>
              <a:t>Events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HK" sz="2900" dirty="0" smtClean="0"/>
              <a:t>The following code illustrates the </a:t>
            </a:r>
            <a:r>
              <a:rPr lang="en-US" altLang="zh-HK" sz="29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altLang="zh-HK" sz="2900" dirty="0" smtClean="0"/>
              <a:t> and </a:t>
            </a:r>
            <a:r>
              <a:rPr lang="en-US" altLang="zh-HK" sz="2900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US" altLang="zh-HK" sz="2900" dirty="0" smtClean="0"/>
              <a:t> events (</a:t>
            </a:r>
            <a:r>
              <a:rPr lang="en-US" altLang="zh-HK" sz="2900" dirty="0" smtClean="0">
                <a:hlinkClick r:id="rId2" action="ppaction://hlinkfile"/>
              </a:rPr>
              <a:t>view</a:t>
            </a:r>
            <a:r>
              <a:rPr lang="en-US" altLang="zh-HK" sz="2900" dirty="0" smtClean="0"/>
              <a:t>):</a:t>
            </a: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="mi(this)" 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mo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(this)" style="border-style:solid;border-width:1px;background:red;width:100px;height:50px;"&gt;Mouse out&lt;/div</a:t>
            </a: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HK" sz="26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function mi(element</a:t>
            </a: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) // called when the mouse is over</a:t>
            </a: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zh-HK" sz="26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600" dirty="0" err="1" smtClean="0">
                <a:latin typeface="Courier New" pitchFamily="49" charset="0"/>
                <a:cs typeface="Courier New" pitchFamily="49" charset="0"/>
              </a:rPr>
              <a:t>element.innerHTML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="Mouse in";</a:t>
            </a: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600" dirty="0" err="1" smtClean="0">
                <a:latin typeface="Courier New" pitchFamily="49" charset="0"/>
                <a:cs typeface="Courier New" pitchFamily="49" charset="0"/>
              </a:rPr>
              <a:t>element.style.background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="green";</a:t>
            </a: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2600" dirty="0" err="1">
                <a:latin typeface="Courier New" pitchFamily="49" charset="0"/>
                <a:cs typeface="Courier New" pitchFamily="49" charset="0"/>
              </a:rPr>
              <a:t>mo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(element</a:t>
            </a: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) // called when the mouse is out</a:t>
            </a:r>
            <a:endParaRPr lang="en-US" altLang="zh-HK" sz="26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600" dirty="0" err="1" smtClean="0">
                <a:latin typeface="Courier New" pitchFamily="49" charset="0"/>
                <a:cs typeface="Courier New" pitchFamily="49" charset="0"/>
              </a:rPr>
              <a:t>element.innerHTML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="Mouse out"</a:t>
            </a:r>
          </a:p>
          <a:p>
            <a:pPr marL="393192" lvl="1" indent="0">
              <a:buNone/>
            </a:pPr>
            <a:r>
              <a:rPr lang="en-US" altLang="zh-HK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600" dirty="0" err="1" smtClean="0">
                <a:latin typeface="Courier New" pitchFamily="49" charset="0"/>
                <a:cs typeface="Courier New" pitchFamily="49" charset="0"/>
              </a:rPr>
              <a:t>element.style.background</a:t>
            </a: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="red";</a:t>
            </a: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altLang="zh-HK" sz="2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zh-HK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HTML DOM Events (</a:t>
            </a:r>
            <a:r>
              <a:rPr lang="en-US" altLang="zh-HK" dirty="0" err="1"/>
              <a:t>cont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HK" sz="2300" dirty="0" smtClean="0"/>
              <a:t>The following code illustrates the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onmousedown</a:t>
            </a:r>
            <a:r>
              <a:rPr lang="en-US" altLang="zh-HK" sz="2300" dirty="0" smtClean="0"/>
              <a:t> and </a:t>
            </a:r>
            <a:r>
              <a:rPr lang="en-US" altLang="zh-HK" sz="2300" dirty="0" err="1">
                <a:latin typeface="Courier New" pitchFamily="49" charset="0"/>
                <a:cs typeface="Courier New" pitchFamily="49" charset="0"/>
              </a:rPr>
              <a:t>onmouseup</a:t>
            </a:r>
            <a:r>
              <a:rPr lang="en-US" altLang="zh-HK" sz="2300" dirty="0" smtClean="0"/>
              <a:t> events (</a:t>
            </a:r>
            <a:r>
              <a:rPr lang="en-US" altLang="zh-HK" sz="2300" dirty="0" smtClean="0">
                <a:hlinkClick r:id="rId2" action="ppaction://hlinkfile"/>
              </a:rPr>
              <a:t>view</a:t>
            </a:r>
            <a:r>
              <a:rPr lang="en-US" altLang="zh-HK" sz="2300" dirty="0" smtClean="0"/>
              <a:t>):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onmousedown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="md(this)"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onmouseup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="mu(this)" style="border-style:solid;border-width:1px;background:red;width:100px;height:50px;"&gt;Press Me!&lt;/div&gt;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function md(element)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element.innerHTML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="Mouse down";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element.style.background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="green";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HK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function mu(element)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element.innerHTML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="Mouse Up"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element.style.background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="red";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079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4544</TotalTime>
  <Words>1658</Words>
  <Application>Microsoft Office PowerPoint</Application>
  <PresentationFormat>On-screen Show (4:3)</PresentationFormat>
  <Paragraphs>268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流線</vt:lpstr>
      <vt:lpstr>Dynamic HTML</vt:lpstr>
      <vt:lpstr>Generating Dynamic Content</vt:lpstr>
      <vt:lpstr>Changing HTML Content</vt:lpstr>
      <vt:lpstr>Changing HTML Content (cont)</vt:lpstr>
      <vt:lpstr>Changing CSS</vt:lpstr>
      <vt:lpstr>HTML DOM Events</vt:lpstr>
      <vt:lpstr>HTML DOM Events (cont)</vt:lpstr>
      <vt:lpstr>HTML DOM Events (cont)</vt:lpstr>
      <vt:lpstr>HTML DOM Events (cont)</vt:lpstr>
      <vt:lpstr>Adding (HTML Elements)</vt:lpstr>
      <vt:lpstr>Removing (HTML Elements)</vt:lpstr>
      <vt:lpstr>HTML Event Model</vt:lpstr>
      <vt:lpstr>Capturing Phase</vt:lpstr>
      <vt:lpstr>Bubbling Phrase</vt:lpstr>
      <vt:lpstr>Handling Events in Bubbling Phrase</vt:lpstr>
      <vt:lpstr>Stop Event Propagation</vt:lpstr>
      <vt:lpstr>Stop Event Propagation (example)</vt:lpstr>
      <vt:lpstr>Originating Element (target) and Current Element (this)</vt:lpstr>
      <vt:lpstr>Originating Element (target) and Current Element (this) Example</vt:lpstr>
      <vt:lpstr>Handling Events in Capturing Phrase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HTML</dc:title>
  <dc:creator>Clarence</dc:creator>
  <cp:lastModifiedBy>swlau</cp:lastModifiedBy>
  <cp:revision>67</cp:revision>
  <dcterms:created xsi:type="dcterms:W3CDTF">2013-08-13T11:40:06Z</dcterms:created>
  <dcterms:modified xsi:type="dcterms:W3CDTF">2013-09-12T07:13:43Z</dcterms:modified>
</cp:coreProperties>
</file>