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0"/>
  </p:notesMasterIdLst>
  <p:sldIdLst>
    <p:sldId id="256" r:id="rId5"/>
    <p:sldId id="279" r:id="rId6"/>
    <p:sldId id="282" r:id="rId7"/>
    <p:sldId id="281"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F210-6C7D-42C5-9ABD-82BB97E58555}" type="datetimeFigureOut">
              <a:rPr lang="en-GB" smtClean="0"/>
              <a:t>01/10/2024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CDCB5-ABDD-45DC-A04F-A7FE2F6082D5}" type="slidenum">
              <a:rPr lang="en-GB" smtClean="0"/>
              <a:t>‹#›</a:t>
            </a:fld>
            <a:endParaRPr lang="en-GB"/>
          </a:p>
        </p:txBody>
      </p:sp>
    </p:spTree>
    <p:extLst>
      <p:ext uri="{BB962C8B-B14F-4D97-AF65-F5344CB8AC3E}">
        <p14:creationId xmlns:p14="http://schemas.microsoft.com/office/powerpoint/2010/main" val="19594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first goal is to bridge the gap between what we get taught in the classroom and what we are expected to know and be able to do in order to work in industry. To this end, we will be running three internal CTFs this year, the winners of which will receive CompTIA Security+ and Pentest+ vouchers, as well as bringing our very own guest speakers in to provide insight into what life in industry is like, and what we can do to become as desirable as possible for employers.</a:t>
            </a:r>
          </a:p>
          <a:p>
            <a:endParaRPr lang="en-US"/>
          </a:p>
          <a:p>
            <a:r>
              <a:rPr lang="en-US"/>
              <a:t>Our first CTF is on November 2nd, it is dubbed "First responders" and is focused on Digital Forensics and Incident Response. We will be running bootcamps every Wednesday until that point in order to help prepare everyone to take part.</a:t>
            </a:r>
          </a:p>
          <a:p>
            <a:endParaRPr lang="en-US"/>
          </a:p>
          <a:p>
            <a:r>
              <a:rPr lang="en-US"/>
              <a:t>Our first guest speaker is Harvey Keane, UWE </a:t>
            </a:r>
            <a:r>
              <a:rPr lang="en-US" err="1"/>
              <a:t>alumn</a:t>
            </a:r>
            <a:r>
              <a:rPr lang="en-US"/>
              <a:t>, Falcons member and BAE employee. He got recruited after winning the BAE CTF and will be talking to us about life after </a:t>
            </a:r>
            <a:r>
              <a:rPr lang="en-US" err="1"/>
              <a:t>uni</a:t>
            </a:r>
            <a:r>
              <a:rPr lang="en-US"/>
              <a:t> on October 23rd</a:t>
            </a:r>
          </a:p>
          <a:p>
            <a:endParaRPr lang="en-US"/>
          </a:p>
          <a:p>
            <a:r>
              <a:rPr lang="en-US"/>
              <a:t>Some people raised the question of getting insight from industry during last week's APT. We’ll not only have guest speakers in to discuss their perspectives, but we also have a card game that has been used in industry to explain and detail the relationship between the financial side of things and the cyber side of things.</a:t>
            </a:r>
          </a:p>
          <a:p>
            <a:endParaRPr lang="en-US"/>
          </a:p>
          <a:p>
            <a:endParaRPr lang="en-US"/>
          </a:p>
          <a:p>
            <a:r>
              <a:rPr lang="en-US"/>
              <a:t>Our second goal is to provide a diverse and inclusive environment for students to find peers they can bounce ideas off of, and friends they can go through thick and thin with. As such, we will be hosting a variety of social events, including but not limited to: movie nights, pool nights and touching grass.</a:t>
            </a:r>
          </a:p>
          <a:p>
            <a:endParaRPr lang="en-US">
              <a:latin typeface="Aptos" panose="02110004020202020204"/>
              <a:ea typeface="Calibri"/>
              <a:cs typeface="Calibri"/>
            </a:endParaRPr>
          </a:p>
          <a:p>
            <a:r>
              <a:rPr lang="en-US"/>
              <a:t>2 hours from now, we’ll be hosting our second taster session in the Student Union’s meeting room 1, after which we will convene in the Student Union bar to celebrate having survived freshers another year, to welcome new members and say goodbye to graduating ones.</a:t>
            </a:r>
          </a:p>
          <a:p>
            <a:endParaRPr lang="en-US">
              <a:latin typeface="Aptos" panose="02110004020202020204"/>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2CDCB5-ABDD-45DC-A04F-A7FE2F6082D5}"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43722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4775974-AC05-47D5-8008-5EEF5CC66E81}" type="datetimeFigureOut">
              <a:rPr lang="en-GB" smtClean="0"/>
              <a:t>01/10/2024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416509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168861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2859384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099761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408155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775974-AC05-47D5-8008-5EEF5CC66E81}" type="datetimeFigureOut">
              <a:rPr lang="en-GB" smtClean="0"/>
              <a:t>01/10/2024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2599269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775974-AC05-47D5-8008-5EEF5CC66E81}" type="datetimeFigureOut">
              <a:rPr lang="en-GB" smtClean="0"/>
              <a:t>01/10/2024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378934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75974-AC05-47D5-8008-5EEF5CC66E81}"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298866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75974-AC05-47D5-8008-5EEF5CC66E81}"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33758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75974-AC05-47D5-8008-5EEF5CC66E81}"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198606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75974-AC05-47D5-8008-5EEF5CC66E81}"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27748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126359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775974-AC05-47D5-8008-5EEF5CC66E81}" type="datetimeFigureOut">
              <a:rPr lang="en-GB" smtClean="0"/>
              <a:t>01/10/2024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152126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775974-AC05-47D5-8008-5EEF5CC66E81}" type="datetimeFigureOut">
              <a:rPr lang="en-GB" smtClean="0"/>
              <a:t>01/10/2024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365203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75974-AC05-47D5-8008-5EEF5CC66E81}" type="datetimeFigureOut">
              <a:rPr lang="en-GB" smtClean="0"/>
              <a:t>01/10/2024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359743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334518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75974-AC05-47D5-8008-5EEF5CC66E81}"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395E-49CE-4E08-AA7B-2A0BE05AA451}" type="slidenum">
              <a:rPr lang="en-GB" smtClean="0"/>
              <a:t>‹#›</a:t>
            </a:fld>
            <a:endParaRPr lang="en-GB"/>
          </a:p>
        </p:txBody>
      </p:sp>
    </p:spTree>
    <p:extLst>
      <p:ext uri="{BB962C8B-B14F-4D97-AF65-F5344CB8AC3E}">
        <p14:creationId xmlns:p14="http://schemas.microsoft.com/office/powerpoint/2010/main" val="266298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775974-AC05-47D5-8008-5EEF5CC66E81}" type="datetimeFigureOut">
              <a:rPr lang="en-GB" smtClean="0"/>
              <a:t>01/10/2024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CE395E-49CE-4E08-AA7B-2A0BE05AA451}" type="slidenum">
              <a:rPr lang="en-GB" smtClean="0"/>
              <a:t>‹#›</a:t>
            </a:fld>
            <a:endParaRPr lang="en-GB"/>
          </a:p>
        </p:txBody>
      </p:sp>
    </p:spTree>
    <p:extLst>
      <p:ext uri="{BB962C8B-B14F-4D97-AF65-F5344CB8AC3E}">
        <p14:creationId xmlns:p14="http://schemas.microsoft.com/office/powerpoint/2010/main" val="34296228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www.github.com/ctffalcons/challenges" TargetMode="External"/><Relationship Id="rId5" Type="http://schemas.openxmlformats.org/officeDocument/2006/relationships/image" Target="../media/image4.jpg"/><Relationship Id="rId10" Type="http://schemas.openxmlformats.org/officeDocument/2006/relationships/hyperlink" Target="http://www.ctftime.org/" TargetMode="External"/><Relationship Id="rId4" Type="http://schemas.openxmlformats.org/officeDocument/2006/relationships/hyperlink" Target="http://www.tryhackme.com/" TargetMode="External"/><Relationship Id="rId9" Type="http://schemas.openxmlformats.org/officeDocument/2006/relationships/hyperlink" Target="http://www.hackthebox.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contact@ctffalcons.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hield with a red eagle and white text&#10;&#10;Description automatically generated">
            <a:extLst>
              <a:ext uri="{FF2B5EF4-FFF2-40B4-BE49-F238E27FC236}">
                <a16:creationId xmlns:a16="http://schemas.microsoft.com/office/drawing/2014/main" id="{789240EC-82A1-D254-4C27-371737BA4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534" y="1227534"/>
            <a:ext cx="4402931" cy="4402931"/>
          </a:xfrm>
          <a:prstGeom prst="rect">
            <a:avLst/>
          </a:prstGeom>
        </p:spPr>
      </p:pic>
      <p:sp>
        <p:nvSpPr>
          <p:cNvPr id="8" name="TextBox 7">
            <a:extLst>
              <a:ext uri="{FF2B5EF4-FFF2-40B4-BE49-F238E27FC236}">
                <a16:creationId xmlns:a16="http://schemas.microsoft.com/office/drawing/2014/main" id="{E13D2ABE-BDFA-4E3C-95AE-79E7F90C9CFF}"/>
              </a:ext>
            </a:extLst>
          </p:cNvPr>
          <p:cNvSpPr txBox="1"/>
          <p:nvPr/>
        </p:nvSpPr>
        <p:spPr>
          <a:xfrm>
            <a:off x="2644605" y="272470"/>
            <a:ext cx="6902787" cy="584775"/>
          </a:xfrm>
          <a:prstGeom prst="rect">
            <a:avLst/>
          </a:prstGeom>
          <a:noFill/>
        </p:spPr>
        <p:txBody>
          <a:bodyPr wrap="none" rtlCol="0">
            <a:spAutoFit/>
          </a:bodyPr>
          <a:lstStyle/>
          <a:p>
            <a:r>
              <a:rPr lang="en-US" sz="3200" dirty="0"/>
              <a:t>Welcome to UWE CTF Falcons </a:t>
            </a:r>
            <a:r>
              <a:rPr lang="en-US" sz="3200" dirty="0" err="1"/>
              <a:t>BootCamp</a:t>
            </a:r>
            <a:endParaRPr lang="en-GB" sz="3200" dirty="0"/>
          </a:p>
        </p:txBody>
      </p:sp>
    </p:spTree>
    <p:extLst>
      <p:ext uri="{BB962C8B-B14F-4D97-AF65-F5344CB8AC3E}">
        <p14:creationId xmlns:p14="http://schemas.microsoft.com/office/powerpoint/2010/main" val="382198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C0C49-5C24-7A70-A1EF-03A2B7C3B070}"/>
              </a:ext>
            </a:extLst>
          </p:cNvPr>
          <p:cNvSpPr txBox="1"/>
          <p:nvPr/>
        </p:nvSpPr>
        <p:spPr>
          <a:xfrm>
            <a:off x="3899497" y="456601"/>
            <a:ext cx="4484689" cy="523220"/>
          </a:xfrm>
          <a:prstGeom prst="rect">
            <a:avLst/>
          </a:prstGeom>
          <a:noFill/>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a:solidFill>
                  <a:prstClr val="black"/>
                </a:solidFill>
                <a:latin typeface="Tw Cen MT" panose="020B0602020104020603"/>
              </a:rPr>
              <a:t>Let’s get everyone signed up!</a:t>
            </a: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4" name="Picture 3" descr="A shield with a red eagle and white text&#10;&#10;Description automatically generated">
            <a:extLst>
              <a:ext uri="{FF2B5EF4-FFF2-40B4-BE49-F238E27FC236}">
                <a16:creationId xmlns:a16="http://schemas.microsoft.com/office/drawing/2014/main" id="{CE598CA1-7ED7-B4F9-7C59-2061D2DAA8CB}"/>
              </a:ext>
            </a:extLst>
          </p:cNvPr>
          <p:cNvPicPr>
            <a:picLocks noChangeAspect="1"/>
          </p:cNvPicPr>
          <p:nvPr/>
        </p:nvPicPr>
        <p:blipFill>
          <a:blip r:embed="rId3"/>
          <a:stretch>
            <a:fillRect/>
          </a:stretch>
        </p:blipFill>
        <p:spPr>
          <a:xfrm>
            <a:off x="10203842" y="0"/>
            <a:ext cx="1357354" cy="1364974"/>
          </a:xfrm>
          <a:prstGeom prst="rect">
            <a:avLst/>
          </a:prstGeom>
        </p:spPr>
      </p:pic>
      <p:sp>
        <p:nvSpPr>
          <p:cNvPr id="3" name="TextBox 2">
            <a:extLst>
              <a:ext uri="{FF2B5EF4-FFF2-40B4-BE49-F238E27FC236}">
                <a16:creationId xmlns:a16="http://schemas.microsoft.com/office/drawing/2014/main" id="{C2BA1966-7066-A191-A629-774E3E5EA5D9}"/>
              </a:ext>
            </a:extLst>
          </p:cNvPr>
          <p:cNvSpPr txBox="1"/>
          <p:nvPr/>
        </p:nvSpPr>
        <p:spPr>
          <a:xfrm>
            <a:off x="4735627" y="1533583"/>
            <a:ext cx="51142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Tw Cen MT" panose="020B0602020104020603"/>
                <a:ea typeface="+mn-ea"/>
                <a:cs typeface="+mn-cs"/>
              </a:rPr>
              <a:t>Tryhackme</a:t>
            </a:r>
            <a:r>
              <a:rPr kumimoji="0" lang="en-US" sz="3200" b="0" i="0" u="none" strike="noStrike" kern="1200" cap="none" spc="0" normalizeH="0" baseline="0" noProof="0" dirty="0">
                <a:ln>
                  <a:noFill/>
                </a:ln>
                <a:solidFill>
                  <a:prstClr val="black"/>
                </a:solidFill>
                <a:effectLst/>
                <a:uLnTx/>
                <a:uFillTx/>
                <a:latin typeface="Tw Cen MT" panose="020B0602020104020603"/>
                <a:ea typeface="+mn-ea"/>
                <a:cs typeface="+mn-cs"/>
              </a:rPr>
              <a:t> – </a:t>
            </a:r>
            <a:r>
              <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hlinkClick r:id="rId4">
                  <a:extLst>
                    <a:ext uri="{A12FA001-AC4F-418D-AE19-62706E023703}">
                      <ahyp:hlinkClr xmlns:ahyp="http://schemas.microsoft.com/office/drawing/2018/hyperlinkcolor" val="tx"/>
                    </a:ext>
                  </a:extLst>
                </a:hlinkClick>
              </a:rPr>
              <a:t>tryhackme.com</a:t>
            </a:r>
            <a:endPar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pic>
        <p:nvPicPr>
          <p:cNvPr id="6" name="Picture 5" descr="A red cloud with black text&#10;&#10;Description automatically generated">
            <a:extLst>
              <a:ext uri="{FF2B5EF4-FFF2-40B4-BE49-F238E27FC236}">
                <a16:creationId xmlns:a16="http://schemas.microsoft.com/office/drawing/2014/main" id="{48345A42-DB97-0805-A4DE-E997DA76B9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940" y="1265773"/>
            <a:ext cx="2112224" cy="1120397"/>
          </a:xfrm>
          <a:prstGeom prst="rect">
            <a:avLst/>
          </a:prstGeom>
        </p:spPr>
      </p:pic>
      <p:pic>
        <p:nvPicPr>
          <p:cNvPr id="8" name="Picture 7" descr="A green and white logo&#10;&#10;Description automatically generated">
            <a:extLst>
              <a:ext uri="{FF2B5EF4-FFF2-40B4-BE49-F238E27FC236}">
                <a16:creationId xmlns:a16="http://schemas.microsoft.com/office/drawing/2014/main" id="{1F1C5D80-E839-5897-749A-3CC68B67C2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5173" y="2480001"/>
            <a:ext cx="1256991" cy="1256991"/>
          </a:xfrm>
          <a:prstGeom prst="rect">
            <a:avLst/>
          </a:prstGeom>
        </p:spPr>
      </p:pic>
      <p:pic>
        <p:nvPicPr>
          <p:cNvPr id="10" name="Picture 9" descr="A red and black rectangle with a white square and a black arrow&#10;&#10;Description automatically generated">
            <a:extLst>
              <a:ext uri="{FF2B5EF4-FFF2-40B4-BE49-F238E27FC236}">
                <a16:creationId xmlns:a16="http://schemas.microsoft.com/office/drawing/2014/main" id="{67C18C7D-1C8E-86D3-1072-5A0928000A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5651" y="3830823"/>
            <a:ext cx="1066513" cy="1066513"/>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17509A46-7827-4F60-AE64-8DCFCB9AEE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2913" y="4991167"/>
            <a:ext cx="1189251" cy="1189251"/>
          </a:xfrm>
          <a:prstGeom prst="rect">
            <a:avLst/>
          </a:prstGeom>
        </p:spPr>
      </p:pic>
      <p:sp>
        <p:nvSpPr>
          <p:cNvPr id="5" name="TextBox 4">
            <a:extLst>
              <a:ext uri="{FF2B5EF4-FFF2-40B4-BE49-F238E27FC236}">
                <a16:creationId xmlns:a16="http://schemas.microsoft.com/office/drawing/2014/main" id="{5F9C1C5F-2013-B7E2-5BBE-BA8CB7AD9EED}"/>
              </a:ext>
            </a:extLst>
          </p:cNvPr>
          <p:cNvSpPr txBox="1"/>
          <p:nvPr/>
        </p:nvSpPr>
        <p:spPr>
          <a:xfrm>
            <a:off x="4735627" y="2816108"/>
            <a:ext cx="52807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err="1">
                <a:solidFill>
                  <a:prstClr val="black"/>
                </a:solidFill>
                <a:latin typeface="Tw Cen MT" panose="020B0602020104020603"/>
              </a:rPr>
              <a:t>HackTheBox</a:t>
            </a:r>
            <a:r>
              <a:rPr lang="en-US" sz="3200" dirty="0">
                <a:solidFill>
                  <a:prstClr val="black"/>
                </a:solidFill>
                <a:latin typeface="Tw Cen MT" panose="020B0602020104020603"/>
              </a:rPr>
              <a:t> – </a:t>
            </a:r>
            <a:r>
              <a:rPr lang="en-US" sz="3200" dirty="0">
                <a:solidFill>
                  <a:srgbClr val="002060"/>
                </a:solidFill>
                <a:latin typeface="Tw Cen MT" panose="020B0602020104020603"/>
                <a:hlinkClick r:id="rId9">
                  <a:extLst>
                    <a:ext uri="{A12FA001-AC4F-418D-AE19-62706E023703}">
                      <ahyp:hlinkClr xmlns:ahyp="http://schemas.microsoft.com/office/drawing/2018/hyperlinkcolor" val="tx"/>
                    </a:ext>
                  </a:extLst>
                </a:hlinkClick>
              </a:rPr>
              <a:t>HackTheBox.com</a:t>
            </a:r>
            <a:endPar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sp>
        <p:nvSpPr>
          <p:cNvPr id="7" name="TextBox 6">
            <a:extLst>
              <a:ext uri="{FF2B5EF4-FFF2-40B4-BE49-F238E27FC236}">
                <a16:creationId xmlns:a16="http://schemas.microsoft.com/office/drawing/2014/main" id="{F4793A98-0793-FE18-FE93-0FC5A5D4E290}"/>
              </a:ext>
            </a:extLst>
          </p:cNvPr>
          <p:cNvSpPr txBox="1"/>
          <p:nvPr/>
        </p:nvSpPr>
        <p:spPr>
          <a:xfrm>
            <a:off x="4735627" y="4071691"/>
            <a:ext cx="51142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err="1">
                <a:solidFill>
                  <a:prstClr val="black"/>
                </a:solidFill>
                <a:latin typeface="Tw Cen MT" panose="020B0602020104020603"/>
              </a:rPr>
              <a:t>CTFTime</a:t>
            </a:r>
            <a:r>
              <a:rPr kumimoji="0" lang="en-US" sz="3200" b="0" i="0" u="none" strike="noStrike" kern="1200" cap="none" spc="0" normalizeH="0" baseline="0" noProof="0" dirty="0">
                <a:ln>
                  <a:noFill/>
                </a:ln>
                <a:solidFill>
                  <a:prstClr val="black"/>
                </a:solidFill>
                <a:effectLst/>
                <a:uLnTx/>
                <a:uFillTx/>
                <a:latin typeface="Tw Cen MT" panose="020B0602020104020603"/>
                <a:ea typeface="+mn-ea"/>
                <a:cs typeface="+mn-cs"/>
              </a:rPr>
              <a:t> – </a:t>
            </a:r>
            <a:r>
              <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hlinkClick r:id="rId10">
                  <a:extLst>
                    <a:ext uri="{A12FA001-AC4F-418D-AE19-62706E023703}">
                      <ahyp:hlinkClr xmlns:ahyp="http://schemas.microsoft.com/office/drawing/2018/hyperlinkcolor" val="tx"/>
                    </a:ext>
                  </a:extLst>
                </a:hlinkClick>
              </a:rPr>
              <a:t>CTFTime.org</a:t>
            </a:r>
            <a:endPar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sp>
        <p:nvSpPr>
          <p:cNvPr id="13" name="TextBox 12">
            <a:extLst>
              <a:ext uri="{FF2B5EF4-FFF2-40B4-BE49-F238E27FC236}">
                <a16:creationId xmlns:a16="http://schemas.microsoft.com/office/drawing/2014/main" id="{956F1F80-3C1C-F218-5147-75763B319BCF}"/>
              </a:ext>
            </a:extLst>
          </p:cNvPr>
          <p:cNvSpPr txBox="1"/>
          <p:nvPr/>
        </p:nvSpPr>
        <p:spPr>
          <a:xfrm>
            <a:off x="4735627" y="5293404"/>
            <a:ext cx="51142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w Cen MT" panose="020B0602020104020603"/>
                <a:ea typeface="+mn-ea"/>
                <a:cs typeface="+mn-cs"/>
              </a:rPr>
              <a:t>Falcons </a:t>
            </a:r>
            <a:r>
              <a:rPr kumimoji="0" lang="en-US" sz="3200" b="0" i="0" u="none" strike="noStrike" kern="1200" cap="none" spc="0" normalizeH="0" baseline="0" noProof="0" dirty="0" err="1">
                <a:ln>
                  <a:noFill/>
                </a:ln>
                <a:solidFill>
                  <a:prstClr val="black"/>
                </a:solidFill>
                <a:effectLst/>
                <a:uLnTx/>
                <a:uFillTx/>
                <a:latin typeface="Tw Cen MT" panose="020B0602020104020603"/>
                <a:ea typeface="+mn-ea"/>
                <a:cs typeface="+mn-cs"/>
              </a:rPr>
              <a:t>Github</a:t>
            </a:r>
            <a:r>
              <a:rPr kumimoji="0" lang="en-US" sz="3200" b="0" i="0" u="none" strike="noStrike" kern="1200" cap="none" spc="0" normalizeH="0" baseline="0" noProof="0" dirty="0">
                <a:ln>
                  <a:noFill/>
                </a:ln>
                <a:solidFill>
                  <a:prstClr val="black"/>
                </a:solidFill>
                <a:effectLst/>
                <a:uLnTx/>
                <a:uFillTx/>
                <a:latin typeface="Tw Cen MT" panose="020B0602020104020603"/>
                <a:ea typeface="+mn-ea"/>
                <a:cs typeface="+mn-cs"/>
              </a:rPr>
              <a:t> – </a:t>
            </a:r>
            <a:r>
              <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hlinkClick r:id="rId11" action="ppaction://hlinkfile">
                  <a:extLst>
                    <a:ext uri="{A12FA001-AC4F-418D-AE19-62706E023703}">
                      <ahyp:hlinkClr xmlns:ahyp="http://schemas.microsoft.com/office/drawing/2018/hyperlinkcolor" val="tx"/>
                    </a:ext>
                  </a:extLst>
                </a:hlinkClick>
              </a:rPr>
              <a:t>Github.com</a:t>
            </a:r>
            <a:endParaRPr kumimoji="0" lang="en-US" sz="3200" b="0" i="0" u="none" strike="noStrike" kern="1200" cap="none" spc="0" normalizeH="0" baseline="0" noProof="0" dirty="0">
              <a:ln>
                <a:noFill/>
              </a:ln>
              <a:solidFill>
                <a:srgbClr val="002060"/>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795320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9E07F-877F-5AC6-D298-BF33E1EFE72B}"/>
              </a:ext>
            </a:extLst>
          </p:cNvPr>
          <p:cNvSpPr txBox="1"/>
          <p:nvPr/>
        </p:nvSpPr>
        <p:spPr>
          <a:xfrm>
            <a:off x="4023702" y="149756"/>
            <a:ext cx="4144596" cy="523220"/>
          </a:xfrm>
          <a:prstGeom prst="rect">
            <a:avLst/>
          </a:prstGeom>
          <a:noFill/>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More Boring Admin Stuff!!!</a:t>
            </a:r>
          </a:p>
        </p:txBody>
      </p:sp>
      <p:sp>
        <p:nvSpPr>
          <p:cNvPr id="3" name="TextBox 2">
            <a:extLst>
              <a:ext uri="{FF2B5EF4-FFF2-40B4-BE49-F238E27FC236}">
                <a16:creationId xmlns:a16="http://schemas.microsoft.com/office/drawing/2014/main" id="{5301295C-9D7E-6F64-19C1-302AC47847A7}"/>
              </a:ext>
            </a:extLst>
          </p:cNvPr>
          <p:cNvSpPr txBox="1"/>
          <p:nvPr/>
        </p:nvSpPr>
        <p:spPr>
          <a:xfrm>
            <a:off x="4777370" y="781858"/>
            <a:ext cx="2637260" cy="523220"/>
          </a:xfrm>
          <a:prstGeom prst="rect">
            <a:avLst/>
          </a:prstGeom>
          <a:noFill/>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Society </a:t>
            </a:r>
            <a:r>
              <a:rPr lang="en-US" sz="2800" b="1" dirty="0">
                <a:solidFill>
                  <a:prstClr val="black"/>
                </a:solidFill>
                <a:latin typeface="Tw Cen MT" panose="020B0602020104020603"/>
              </a:rPr>
              <a:t>E</a:t>
            </a: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lections</a:t>
            </a:r>
          </a:p>
        </p:txBody>
      </p:sp>
      <p:sp>
        <p:nvSpPr>
          <p:cNvPr id="4" name="TextBox 3">
            <a:extLst>
              <a:ext uri="{FF2B5EF4-FFF2-40B4-BE49-F238E27FC236}">
                <a16:creationId xmlns:a16="http://schemas.microsoft.com/office/drawing/2014/main" id="{4B7A0561-C038-83C9-0310-FFACFF960ADC}"/>
              </a:ext>
            </a:extLst>
          </p:cNvPr>
          <p:cNvSpPr txBox="1"/>
          <p:nvPr/>
        </p:nvSpPr>
        <p:spPr>
          <a:xfrm>
            <a:off x="1078087" y="1413960"/>
            <a:ext cx="10035825" cy="4832092"/>
          </a:xfrm>
          <a:prstGeom prst="rect">
            <a:avLst/>
          </a:prstGeom>
          <a:noFill/>
        </p:spPr>
        <p:txBody>
          <a:bodyPr wrap="non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Open Roles:   	Social Events Officer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b="1" dirty="0">
              <a:solidFill>
                <a:prstClr val="black"/>
              </a:solidFill>
              <a:latin typeface="Tw Cen MT" panose="020B0602020104020603"/>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Society Secretary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b="1" dirty="0">
              <a:solidFill>
                <a:prstClr val="black"/>
              </a:solidFill>
              <a:latin typeface="Tw Cen MT" panose="020B0602020104020603"/>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Freshers Experience Officer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b="1" dirty="0">
              <a:solidFill>
                <a:prstClr val="black"/>
              </a:solidFill>
              <a:latin typeface="Tw Cen MT" panose="020B0602020104020603"/>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solidFill>
                  <a:prstClr val="black"/>
                </a:solidFill>
                <a:latin typeface="Tw Cen MT" panose="020B0602020104020603"/>
              </a:rPr>
              <a:t>To apply email us at </a:t>
            </a:r>
            <a:r>
              <a:rPr lang="en-US" sz="2800" b="1" dirty="0">
                <a:solidFill>
                  <a:prstClr val="black"/>
                </a:solidFill>
                <a:latin typeface="Tw Cen MT" panose="020B0602020104020603"/>
                <a:hlinkClick r:id="rId2"/>
              </a:rPr>
              <a:t>contact@ctffalcons.com</a:t>
            </a:r>
            <a:endParaRPr lang="en-US" sz="2800" b="1" dirty="0">
              <a:solidFill>
                <a:prstClr val="black"/>
              </a:solidFill>
              <a:latin typeface="Tw Cen MT" panose="020B0602020104020603"/>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With the subject header Falcons Committee Application.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By the 23</a:t>
            </a:r>
            <a:r>
              <a:rPr kumimoji="0" lang="en-US" sz="2800" b="1" i="0" u="none" strike="noStrike" kern="1200" cap="none" spc="0" normalizeH="0" baseline="30000" noProof="0" dirty="0">
                <a:ln>
                  <a:noFill/>
                </a:ln>
                <a:solidFill>
                  <a:prstClr val="black"/>
                </a:solidFill>
                <a:effectLst/>
                <a:uLnTx/>
                <a:uFillTx/>
                <a:latin typeface="Tw Cen MT" panose="020B0602020104020603"/>
                <a:ea typeface="+mn-ea"/>
                <a:cs typeface="+mn-cs"/>
              </a:rPr>
              <a:t>rd</a:t>
            </a: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of </a:t>
            </a:r>
            <a:r>
              <a:rPr kumimoji="0" lang="en-US" sz="2800" b="1" i="0" u="none" strike="noStrike" kern="1200" cap="none" spc="0" normalizeH="0" baseline="0" noProof="0" dirty="0" err="1">
                <a:ln>
                  <a:noFill/>
                </a:ln>
                <a:solidFill>
                  <a:prstClr val="black"/>
                </a:solidFill>
                <a:effectLst/>
                <a:uLnTx/>
                <a:uFillTx/>
                <a:latin typeface="Tw Cen MT" panose="020B0602020104020603"/>
                <a:ea typeface="+mn-ea"/>
                <a:cs typeface="+mn-cs"/>
              </a:rPr>
              <a:t>Oc</a:t>
            </a:r>
            <a:r>
              <a:rPr lang="en-US" sz="2800" b="1" dirty="0" err="1">
                <a:solidFill>
                  <a:prstClr val="black"/>
                </a:solidFill>
                <a:latin typeface="Tw Cen MT" panose="020B0602020104020603"/>
              </a:rPr>
              <a:t>tober</a:t>
            </a:r>
            <a:r>
              <a:rPr lang="en-US" sz="2800" b="1" dirty="0">
                <a:solidFill>
                  <a:prstClr val="black"/>
                </a:solidFill>
                <a:latin typeface="Tw Cen MT" panose="020B0602020104020603"/>
              </a:rPr>
              <a:t> ‘24.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Elections will be scheduled at an EGM on or around the 1</a:t>
            </a:r>
            <a:r>
              <a:rPr kumimoji="0" lang="en-US" sz="2800" b="1" i="0" u="none" strike="noStrike" kern="1200" cap="none" spc="0" normalizeH="0" baseline="30000" noProof="0" dirty="0">
                <a:ln>
                  <a:noFill/>
                </a:ln>
                <a:solidFill>
                  <a:prstClr val="black"/>
                </a:solidFill>
                <a:effectLst/>
                <a:uLnTx/>
                <a:uFillTx/>
                <a:latin typeface="Tw Cen MT" panose="020B0602020104020603"/>
                <a:ea typeface="+mn-ea"/>
                <a:cs typeface="+mn-cs"/>
              </a:rPr>
              <a:t>st</a:t>
            </a: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 of Nov.</a:t>
            </a:r>
          </a:p>
        </p:txBody>
      </p:sp>
      <p:pic>
        <p:nvPicPr>
          <p:cNvPr id="5" name="Picture 4">
            <a:extLst>
              <a:ext uri="{FF2B5EF4-FFF2-40B4-BE49-F238E27FC236}">
                <a16:creationId xmlns:a16="http://schemas.microsoft.com/office/drawing/2014/main" id="{1472F106-A9C8-836B-94A7-595BE7AB3749}"/>
              </a:ext>
            </a:extLst>
          </p:cNvPr>
          <p:cNvPicPr>
            <a:picLocks noChangeAspect="1"/>
          </p:cNvPicPr>
          <p:nvPr/>
        </p:nvPicPr>
        <p:blipFill>
          <a:blip r:embed="rId3"/>
          <a:stretch>
            <a:fillRect/>
          </a:stretch>
        </p:blipFill>
        <p:spPr>
          <a:xfrm>
            <a:off x="10209166" y="0"/>
            <a:ext cx="1359526" cy="1365622"/>
          </a:xfrm>
          <a:prstGeom prst="rect">
            <a:avLst/>
          </a:prstGeom>
        </p:spPr>
      </p:pic>
    </p:spTree>
    <p:extLst>
      <p:ext uri="{BB962C8B-B14F-4D97-AF65-F5344CB8AC3E}">
        <p14:creationId xmlns:p14="http://schemas.microsoft.com/office/powerpoint/2010/main" val="88076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D4DC9-480E-E9DF-618F-3B1C85C7DD57}"/>
              </a:ext>
            </a:extLst>
          </p:cNvPr>
          <p:cNvSpPr txBox="1"/>
          <p:nvPr/>
        </p:nvSpPr>
        <p:spPr>
          <a:xfrm>
            <a:off x="4313091" y="252087"/>
            <a:ext cx="3565817" cy="523220"/>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b="1" dirty="0">
                <a:solidFill>
                  <a:prstClr val="black"/>
                </a:solidFill>
                <a:latin typeface="Tw Cen MT" panose="020B0602020104020603"/>
              </a:rPr>
              <a:t>How to Join Us!!!!</a:t>
            </a:r>
            <a:endPar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4" name="Picture 3">
            <a:extLst>
              <a:ext uri="{FF2B5EF4-FFF2-40B4-BE49-F238E27FC236}">
                <a16:creationId xmlns:a16="http://schemas.microsoft.com/office/drawing/2014/main" id="{79F0497B-A517-B0A6-A513-B17FB24571A8}"/>
              </a:ext>
            </a:extLst>
          </p:cNvPr>
          <p:cNvPicPr>
            <a:picLocks noChangeAspect="1"/>
          </p:cNvPicPr>
          <p:nvPr/>
        </p:nvPicPr>
        <p:blipFill>
          <a:blip r:embed="rId2"/>
          <a:stretch>
            <a:fillRect/>
          </a:stretch>
        </p:blipFill>
        <p:spPr>
          <a:xfrm>
            <a:off x="1541588" y="2043248"/>
            <a:ext cx="2771504" cy="2762078"/>
          </a:xfrm>
          <a:prstGeom prst="rect">
            <a:avLst/>
          </a:prstGeom>
        </p:spPr>
      </p:pic>
      <p:pic>
        <p:nvPicPr>
          <p:cNvPr id="6" name="Picture 5" descr="A qr code on a white background&#10;&#10;Description automatically generated">
            <a:extLst>
              <a:ext uri="{FF2B5EF4-FFF2-40B4-BE49-F238E27FC236}">
                <a16:creationId xmlns:a16="http://schemas.microsoft.com/office/drawing/2014/main" id="{9273153A-3FF1-5A38-B94C-D7EFB308B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08" y="2038535"/>
            <a:ext cx="2771504" cy="2771504"/>
          </a:xfrm>
          <a:prstGeom prst="rect">
            <a:avLst/>
          </a:prstGeom>
        </p:spPr>
      </p:pic>
      <p:sp>
        <p:nvSpPr>
          <p:cNvPr id="7" name="TextBox 6">
            <a:extLst>
              <a:ext uri="{FF2B5EF4-FFF2-40B4-BE49-F238E27FC236}">
                <a16:creationId xmlns:a16="http://schemas.microsoft.com/office/drawing/2014/main" id="{9858603C-525E-62ED-58EA-793BB8811EA5}"/>
              </a:ext>
            </a:extLst>
          </p:cNvPr>
          <p:cNvSpPr txBox="1"/>
          <p:nvPr/>
        </p:nvSpPr>
        <p:spPr>
          <a:xfrm>
            <a:off x="1144431" y="1416609"/>
            <a:ext cx="3565817" cy="523220"/>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UWE Falcons Website</a:t>
            </a:r>
          </a:p>
        </p:txBody>
      </p:sp>
      <p:sp>
        <p:nvSpPr>
          <p:cNvPr id="8" name="TextBox 7">
            <a:extLst>
              <a:ext uri="{FF2B5EF4-FFF2-40B4-BE49-F238E27FC236}">
                <a16:creationId xmlns:a16="http://schemas.microsoft.com/office/drawing/2014/main" id="{4C9DE60D-758D-8786-AA13-047F06C698B6}"/>
              </a:ext>
            </a:extLst>
          </p:cNvPr>
          <p:cNvSpPr txBox="1"/>
          <p:nvPr/>
        </p:nvSpPr>
        <p:spPr>
          <a:xfrm>
            <a:off x="7481754" y="1416609"/>
            <a:ext cx="3565817" cy="523220"/>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w Cen MT" panose="020B0602020104020603"/>
                <a:ea typeface="+mn-ea"/>
                <a:cs typeface="+mn-cs"/>
              </a:rPr>
              <a:t>SU Membership Portal</a:t>
            </a:r>
          </a:p>
        </p:txBody>
      </p:sp>
      <p:pic>
        <p:nvPicPr>
          <p:cNvPr id="3" name="Picture 2">
            <a:extLst>
              <a:ext uri="{FF2B5EF4-FFF2-40B4-BE49-F238E27FC236}">
                <a16:creationId xmlns:a16="http://schemas.microsoft.com/office/drawing/2014/main" id="{F41A7B24-D91D-C469-6E7B-C9B455614728}"/>
              </a:ext>
            </a:extLst>
          </p:cNvPr>
          <p:cNvPicPr>
            <a:picLocks noChangeAspect="1"/>
          </p:cNvPicPr>
          <p:nvPr/>
        </p:nvPicPr>
        <p:blipFill>
          <a:blip r:embed="rId4"/>
          <a:stretch>
            <a:fillRect/>
          </a:stretch>
        </p:blipFill>
        <p:spPr>
          <a:xfrm>
            <a:off x="10227577" y="1634"/>
            <a:ext cx="1359526" cy="1365622"/>
          </a:xfrm>
          <a:prstGeom prst="rect">
            <a:avLst/>
          </a:prstGeom>
        </p:spPr>
      </p:pic>
    </p:spTree>
    <p:extLst>
      <p:ext uri="{BB962C8B-B14F-4D97-AF65-F5344CB8AC3E}">
        <p14:creationId xmlns:p14="http://schemas.microsoft.com/office/powerpoint/2010/main" val="64662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hield with a red eagle and white text&#10;&#10;Description automatically generated">
            <a:extLst>
              <a:ext uri="{FF2B5EF4-FFF2-40B4-BE49-F238E27FC236}">
                <a16:creationId xmlns:a16="http://schemas.microsoft.com/office/drawing/2014/main" id="{8BD79607-761A-2D9D-C640-A0DDC9700158}"/>
              </a:ext>
            </a:extLst>
          </p:cNvPr>
          <p:cNvPicPr>
            <a:picLocks noChangeAspect="1"/>
          </p:cNvPicPr>
          <p:nvPr/>
        </p:nvPicPr>
        <p:blipFill>
          <a:blip r:embed="rId2"/>
          <a:stretch>
            <a:fillRect/>
          </a:stretch>
        </p:blipFill>
        <p:spPr>
          <a:xfrm>
            <a:off x="10212893" y="1921"/>
            <a:ext cx="1357354" cy="1364974"/>
          </a:xfrm>
          <a:prstGeom prst="rect">
            <a:avLst/>
          </a:prstGeom>
        </p:spPr>
      </p:pic>
      <p:pic>
        <p:nvPicPr>
          <p:cNvPr id="2" name="Picture 1" descr="A qr code on a white background&#10;&#10;Description automatically generated">
            <a:extLst>
              <a:ext uri="{FF2B5EF4-FFF2-40B4-BE49-F238E27FC236}">
                <a16:creationId xmlns:a16="http://schemas.microsoft.com/office/drawing/2014/main" id="{F648E71A-43DE-01BE-AD9F-314E3F63FF1E}"/>
              </a:ext>
            </a:extLst>
          </p:cNvPr>
          <p:cNvPicPr>
            <a:picLocks noChangeAspect="1"/>
          </p:cNvPicPr>
          <p:nvPr/>
        </p:nvPicPr>
        <p:blipFill>
          <a:blip r:embed="rId3"/>
          <a:stretch>
            <a:fillRect/>
          </a:stretch>
        </p:blipFill>
        <p:spPr>
          <a:xfrm>
            <a:off x="7941387" y="1639197"/>
            <a:ext cx="1795670" cy="1789044"/>
          </a:xfrm>
          <a:prstGeom prst="rect">
            <a:avLst/>
          </a:prstGeom>
        </p:spPr>
      </p:pic>
      <p:sp>
        <p:nvSpPr>
          <p:cNvPr id="3" name="TextBox 2">
            <a:extLst>
              <a:ext uri="{FF2B5EF4-FFF2-40B4-BE49-F238E27FC236}">
                <a16:creationId xmlns:a16="http://schemas.microsoft.com/office/drawing/2014/main" id="{4AB1F4C6-DDAA-A1CC-AF2C-54DD2E6FF6F3}"/>
              </a:ext>
            </a:extLst>
          </p:cNvPr>
          <p:cNvSpPr txBox="1"/>
          <p:nvPr/>
        </p:nvSpPr>
        <p:spPr>
          <a:xfrm>
            <a:off x="7469693" y="118401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UWE CTF Falcons Website</a:t>
            </a:r>
          </a:p>
        </p:txBody>
      </p:sp>
      <p:pic>
        <p:nvPicPr>
          <p:cNvPr id="5" name="Picture 4" descr="A qr code on a white background&#10;&#10;Description automatically generated">
            <a:extLst>
              <a:ext uri="{FF2B5EF4-FFF2-40B4-BE49-F238E27FC236}">
                <a16:creationId xmlns:a16="http://schemas.microsoft.com/office/drawing/2014/main" id="{E0D56568-E898-C588-0EC3-7A6FEA90D7DD}"/>
              </a:ext>
            </a:extLst>
          </p:cNvPr>
          <p:cNvPicPr>
            <a:picLocks noChangeAspect="1"/>
          </p:cNvPicPr>
          <p:nvPr/>
        </p:nvPicPr>
        <p:blipFill>
          <a:blip r:embed="rId4"/>
          <a:stretch>
            <a:fillRect/>
          </a:stretch>
        </p:blipFill>
        <p:spPr>
          <a:xfrm>
            <a:off x="7941387" y="4666173"/>
            <a:ext cx="1789045" cy="1789045"/>
          </a:xfrm>
          <a:prstGeom prst="rect">
            <a:avLst/>
          </a:prstGeom>
        </p:spPr>
      </p:pic>
      <p:sp>
        <p:nvSpPr>
          <p:cNvPr id="7" name="TextBox 6">
            <a:extLst>
              <a:ext uri="{FF2B5EF4-FFF2-40B4-BE49-F238E27FC236}">
                <a16:creationId xmlns:a16="http://schemas.microsoft.com/office/drawing/2014/main" id="{13543132-7FE9-79CD-73D9-5EBE4FC88564}"/>
              </a:ext>
            </a:extLst>
          </p:cNvPr>
          <p:cNvSpPr txBox="1"/>
          <p:nvPr/>
        </p:nvSpPr>
        <p:spPr>
          <a:xfrm>
            <a:off x="7508582" y="409188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UWE CTF Falcons LinkedIn</a:t>
            </a:r>
          </a:p>
        </p:txBody>
      </p:sp>
      <p:pic>
        <p:nvPicPr>
          <p:cNvPr id="9" name="Picture 8" descr="A qr code with a square and square pattern&#10;&#10;Description automatically generated">
            <a:extLst>
              <a:ext uri="{FF2B5EF4-FFF2-40B4-BE49-F238E27FC236}">
                <a16:creationId xmlns:a16="http://schemas.microsoft.com/office/drawing/2014/main" id="{2A548CB0-31C5-C28C-9D62-623F82214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6637" y="1639197"/>
            <a:ext cx="1795671" cy="1795671"/>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F9460969-6011-C739-CBA3-B0EDDE63B3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6637" y="4648667"/>
            <a:ext cx="1806551" cy="1806551"/>
          </a:xfrm>
          <a:prstGeom prst="rect">
            <a:avLst/>
          </a:prstGeom>
        </p:spPr>
      </p:pic>
      <p:sp>
        <p:nvSpPr>
          <p:cNvPr id="12" name="TextBox 11">
            <a:extLst>
              <a:ext uri="{FF2B5EF4-FFF2-40B4-BE49-F238E27FC236}">
                <a16:creationId xmlns:a16="http://schemas.microsoft.com/office/drawing/2014/main" id="{8EE071CA-2E24-C1C0-AEEA-E4A9E6B4EAC8}"/>
              </a:ext>
            </a:extLst>
          </p:cNvPr>
          <p:cNvSpPr txBox="1"/>
          <p:nvPr/>
        </p:nvSpPr>
        <p:spPr>
          <a:xfrm>
            <a:off x="2264291" y="1162433"/>
            <a:ext cx="3120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CyberWomen</a:t>
            </a:r>
            <a:r>
              <a:rPr lang="en-US" dirty="0"/>
              <a:t> Groups Website</a:t>
            </a:r>
          </a:p>
        </p:txBody>
      </p:sp>
      <p:sp>
        <p:nvSpPr>
          <p:cNvPr id="13" name="TextBox 12">
            <a:extLst>
              <a:ext uri="{FF2B5EF4-FFF2-40B4-BE49-F238E27FC236}">
                <a16:creationId xmlns:a16="http://schemas.microsoft.com/office/drawing/2014/main" id="{781E6975-F929-472A-60B1-FC4AA9BF8DA5}"/>
              </a:ext>
            </a:extLst>
          </p:cNvPr>
          <p:cNvSpPr txBox="1"/>
          <p:nvPr/>
        </p:nvSpPr>
        <p:spPr>
          <a:xfrm>
            <a:off x="2348052" y="4091889"/>
            <a:ext cx="29528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CyberWomen@UWE</a:t>
            </a:r>
            <a:r>
              <a:rPr lang="en-US" dirty="0"/>
              <a:t> LinkedIn</a:t>
            </a:r>
          </a:p>
        </p:txBody>
      </p:sp>
    </p:spTree>
    <p:extLst>
      <p:ext uri="{BB962C8B-B14F-4D97-AF65-F5344CB8AC3E}">
        <p14:creationId xmlns:p14="http://schemas.microsoft.com/office/powerpoint/2010/main" val="1618352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DC23EF718B9F4D858A52327151A0B8" ma:contentTypeVersion="13" ma:contentTypeDescription="Create a new document." ma:contentTypeScope="" ma:versionID="7a50b93424c6574a130d168fab596f35">
  <xsd:schema xmlns:xsd="http://www.w3.org/2001/XMLSchema" xmlns:xs="http://www.w3.org/2001/XMLSchema" xmlns:p="http://schemas.microsoft.com/office/2006/metadata/properties" xmlns:ns3="8bbe6342-4e42-4b2e-b1cd-c594304a7ba5" xmlns:ns4="4358efbb-7ea5-41ed-b25b-2a89843a63c9" targetNamespace="http://schemas.microsoft.com/office/2006/metadata/properties" ma:root="true" ma:fieldsID="ce4b7244f290d027ff6f7c8c09f0e696" ns3:_="" ns4:_="">
    <xsd:import namespace="8bbe6342-4e42-4b2e-b1cd-c594304a7ba5"/>
    <xsd:import namespace="4358efbb-7ea5-41ed-b25b-2a89843a63c9"/>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e6342-4e42-4b2e-b1cd-c594304a7ba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58efbb-7ea5-41ed-b25b-2a89843a63c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bbe6342-4e42-4b2e-b1cd-c594304a7ba5" xsi:nil="true"/>
  </documentManagement>
</p:properties>
</file>

<file path=customXml/itemProps1.xml><?xml version="1.0" encoding="utf-8"?>
<ds:datastoreItem xmlns:ds="http://schemas.openxmlformats.org/officeDocument/2006/customXml" ds:itemID="{6406A52C-3D89-45B8-BBDA-88AFFC5D77C2}">
  <ds:schemaRefs>
    <ds:schemaRef ds:uri="4358efbb-7ea5-41ed-b25b-2a89843a63c9"/>
    <ds:schemaRef ds:uri="8bbe6342-4e42-4b2e-b1cd-c594304a7b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A97958-D534-45C8-92A5-B56AF5FBA24F}">
  <ds:schemaRefs>
    <ds:schemaRef ds:uri="http://schemas.microsoft.com/sharepoint/v3/contenttype/forms"/>
  </ds:schemaRefs>
</ds:datastoreItem>
</file>

<file path=customXml/itemProps3.xml><?xml version="1.0" encoding="utf-8"?>
<ds:datastoreItem xmlns:ds="http://schemas.openxmlformats.org/officeDocument/2006/customXml" ds:itemID="{D2B52BDF-E1E0-478B-88B0-065BF5F66808}">
  <ds:schemaRefs>
    <ds:schemaRef ds:uri="4358efbb-7ea5-41ed-b25b-2a89843a63c9"/>
    <ds:schemaRef ds:uri="8bbe6342-4e42-4b2e-b1cd-c594304a7b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Circuit</Template>
  <TotalTime>0</TotalTime>
  <Words>481</Words>
  <Application>Microsoft Office PowerPoint</Application>
  <PresentationFormat>Widescreen</PresentationFormat>
  <Paragraphs>39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Caple (Student)</dc:creator>
  <cp:lastModifiedBy>Ian Caple (Student)</cp:lastModifiedBy>
  <cp:revision>34</cp:revision>
  <dcterms:created xsi:type="dcterms:W3CDTF">2024-09-19T12:12:14Z</dcterms:created>
  <dcterms:modified xsi:type="dcterms:W3CDTF">2024-10-02T20:13:09Z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0x01010042DC23EF718B9F4D858A52327151A0B8</vt:lpwstr>
  </property>
</Properties>
</file>